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1426" r:id="rId5"/>
    <p:sldId id="1427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D4.0 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134</c:v>
                </c:pt>
                <c:pt idx="1">
                  <c:v>5</c:v>
                </c:pt>
                <c:pt idx="2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8D-4E53-9A33-DB45301373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64</c:v>
                </c:pt>
                <c:pt idx="1">
                  <c:v>5</c:v>
                </c:pt>
                <c:pt idx="2">
                  <c:v>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D8D-4E53-9A33-DB453013739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522994144"/>
        <c:axId val="-1522989792"/>
      </c:barChart>
      <c:catAx>
        <c:axId val="-152299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522989792"/>
        <c:crosses val="autoZero"/>
        <c:auto val="1"/>
        <c:lblAlgn val="ctr"/>
        <c:lblOffset val="100"/>
        <c:noMultiLvlLbl val="0"/>
      </c:catAx>
      <c:valAx>
        <c:axId val="-15229897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522994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10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8280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4/1324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en-US" altLang="zh-CN" sz="2800" kern="0" dirty="0" smtClean="0">
                <a:solidFill>
                  <a:srgbClr val="0000FF"/>
                </a:solidFill>
              </a:rPr>
              <a:t>July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2024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2024-07-19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943974"/>
              </p:ext>
            </p:extLst>
          </p:nvPr>
        </p:nvGraphicFramePr>
        <p:xfrm>
          <a:off x="2362200" y="3443108"/>
          <a:ext cx="7620000" cy="762000"/>
        </p:xfrm>
        <a:graphic>
          <a:graphicData uri="http://schemas.openxmlformats.org/drawingml/2006/table">
            <a:tbl>
              <a:tblPr firstRow="1" bandRow="1"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162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21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8204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en-US" b="1" kern="0" dirty="0" smtClean="0">
                <a:solidFill>
                  <a:srgbClr val="0000FF"/>
                </a:solidFill>
                <a:latin typeface="Times New Roman"/>
              </a:rPr>
              <a:t>July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2024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July </a:t>
            </a:r>
            <a:r>
              <a:rPr lang="en-US" dirty="0" smtClean="0"/>
              <a:t>2024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600200"/>
            <a:ext cx="6857999" cy="47244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Progress during </a:t>
            </a:r>
            <a:r>
              <a:rPr lang="en-US" altLang="zh-CN" dirty="0" smtClean="0">
                <a:solidFill>
                  <a:srgbClr val="0000FF"/>
                </a:solidFill>
              </a:rPr>
              <a:t>July </a:t>
            </a:r>
            <a:r>
              <a:rPr lang="en-US" altLang="zh-CN" dirty="0" smtClean="0"/>
              <a:t>2024 </a:t>
            </a:r>
            <a:r>
              <a:rPr lang="en-US" altLang="zh-CN" dirty="0"/>
              <a:t>session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b="1" dirty="0" smtClean="0">
                <a:solidFill>
                  <a:srgbClr val="0000FF"/>
                </a:solidFill>
                <a:cs typeface="+mn-cs"/>
              </a:rPr>
              <a:t>3</a:t>
            </a:r>
            <a:r>
              <a:rPr lang="en-US" altLang="zh-CN" b="1" dirty="0" smtClean="0">
                <a:cs typeface="+mn-cs"/>
              </a:rPr>
              <a:t> </a:t>
            </a:r>
            <a:r>
              <a:rPr lang="en-US" altLang="zh-CN" dirty="0">
                <a:cs typeface="+mn-cs"/>
              </a:rPr>
              <a:t>slots</a:t>
            </a:r>
            <a:r>
              <a:rPr lang="en-US" altLang="zh-CN" b="1" dirty="0">
                <a:cs typeface="+mn-cs"/>
              </a:rPr>
              <a:t> </a:t>
            </a:r>
            <a:r>
              <a:rPr lang="en-US" altLang="zh-CN" dirty="0"/>
              <a:t>scheduled for </a:t>
            </a:r>
            <a:r>
              <a:rPr lang="en-US" altLang="zh-CN" dirty="0" err="1" smtClean="0"/>
              <a:t>TGbf</a:t>
            </a:r>
            <a:r>
              <a:rPr lang="en-US" altLang="zh-CN" dirty="0" smtClean="0"/>
              <a:t> </a:t>
            </a:r>
            <a:endParaRPr lang="en-US" altLang="zh-CN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rgbClr val="0000FF"/>
                </a:solidFill>
              </a:rPr>
              <a:t>Comment resolution </a:t>
            </a:r>
            <a:r>
              <a:rPr lang="en-US" altLang="zh-CN" dirty="0"/>
              <a:t>for Initial SA Ballot (D4.0)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>
                <a:solidFill>
                  <a:srgbClr val="FF0000"/>
                </a:solidFill>
              </a:rPr>
              <a:t>65.2 %</a:t>
            </a:r>
            <a:r>
              <a:rPr lang="en-US" altLang="zh-CN" dirty="0">
                <a:solidFill>
                  <a:schemeClr val="tx1"/>
                </a:solidFill>
              </a:rPr>
              <a:t> of all LB281 comments are now resolved or marked as “ready for motion” 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>
                <a:solidFill>
                  <a:schemeClr val="tx1"/>
                </a:solidFill>
              </a:rPr>
              <a:t>(</a:t>
            </a:r>
            <a:r>
              <a:rPr lang="en-US" altLang="zh-CN" dirty="0">
                <a:solidFill>
                  <a:srgbClr val="FF0000"/>
                </a:solidFill>
              </a:rPr>
              <a:t>135 /207</a:t>
            </a:r>
            <a:r>
              <a:rPr lang="en-US" altLang="zh-CN" dirty="0">
                <a:solidFill>
                  <a:schemeClr val="tx1"/>
                </a:solidFill>
              </a:rPr>
              <a:t>, Please refer to the figure)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dirty="0" smtClean="0">
                <a:solidFill>
                  <a:schemeClr val="tx1"/>
                </a:solidFill>
              </a:rPr>
              <a:t>Continue to resolve comments for Initial </a:t>
            </a:r>
            <a:r>
              <a:rPr lang="en-US" altLang="zh-CN" dirty="0" smtClean="0"/>
              <a:t>SA ballot </a:t>
            </a:r>
            <a:r>
              <a:rPr lang="en-US" altLang="zh-CN" dirty="0"/>
              <a:t>D4.0 </a:t>
            </a:r>
            <a:endParaRPr lang="en-US" altLang="zh-CN" dirty="0" smtClean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dirty="0" smtClean="0"/>
              <a:t>Requested </a:t>
            </a:r>
            <a:r>
              <a:rPr lang="en-US" altLang="zh-CN" dirty="0">
                <a:solidFill>
                  <a:srgbClr val="0000FF"/>
                </a:solidFill>
              </a:rPr>
              <a:t>2</a:t>
            </a:r>
            <a:r>
              <a:rPr lang="en-US" altLang="zh-CN" dirty="0"/>
              <a:t> calls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5913DE59-0E1E-4D6B-B0B4-4E37CCBA34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2359300"/>
              </p:ext>
            </p:extLst>
          </p:nvPr>
        </p:nvGraphicFramePr>
        <p:xfrm>
          <a:off x="7696200" y="2286000"/>
          <a:ext cx="396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1862AC4C-4F61-4C2B-A75C-8BCD9FF7D00F}"/>
              </a:ext>
            </a:extLst>
          </p:cNvPr>
          <p:cNvSpPr/>
          <p:nvPr/>
        </p:nvSpPr>
        <p:spPr bwMode="auto">
          <a:xfrm>
            <a:off x="5767445" y="2938633"/>
            <a:ext cx="3605155" cy="64276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09700"/>
            <a:ext cx="7162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	Oct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00B050"/>
                </a:solidFill>
              </a:rPr>
              <a:t>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(D2.0)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 2023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00B050"/>
                </a:solidFill>
              </a:rPr>
              <a:t> July 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(D3.0)	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May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FF0000"/>
                </a:solidFill>
              </a:rPr>
              <a:t> </a:t>
            </a:r>
            <a:r>
              <a:rPr lang="en-US" altLang="zh-CN" sz="1400" kern="0" dirty="0">
                <a:solidFill>
                  <a:srgbClr val="00B050"/>
                </a:solidFill>
              </a:rPr>
              <a:t>Nov 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Conditional EC Approval–SA Ballot	Mar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2024</a:t>
            </a:r>
            <a:r>
              <a:rPr lang="en-US" altLang="zh-CN" sz="1400" i="1" dirty="0">
                <a:solidFill>
                  <a:srgbClr val="00B05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50"/>
                </a:solidFill>
                <a:ea typeface="宋体" panose="02010600030101010101" pitchFamily="2" charset="-122"/>
              </a:rPr>
              <a:t> Apr 2024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SA  Ballot pool formation      		Apr 2024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SA Ballot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2024</a:t>
            </a:r>
            <a:r>
              <a:rPr lang="en-US" altLang="zh-CN" sz="1400" i="1" dirty="0">
                <a:solidFill>
                  <a:srgbClr val="00B05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50"/>
                </a:solidFill>
                <a:ea typeface="宋体" panose="02010600030101010101" pitchFamily="2" charset="-122"/>
              </a:rPr>
              <a:t> May 2024</a:t>
            </a:r>
            <a:endParaRPr lang="en-US" altLang="zh-CN" sz="1400" kern="0" dirty="0">
              <a:solidFill>
                <a:srgbClr val="00B050"/>
              </a:solidFill>
            </a:endParaRP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1st SA Ballot Recirculation (D5.0)	Sep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2nd SA Ballot Recirculation (D6.0)	Jan 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3rd SA Ballot Recirculation (D7.0)		Mar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Jun 2025</a:t>
            </a:r>
            <a:endParaRPr lang="en-US" altLang="zh-CN" sz="1400" kern="0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B7680B5C-39D7-41CF-92D5-EF3D1C6C176E}"/>
              </a:ext>
            </a:extLst>
          </p:cNvPr>
          <p:cNvSpPr txBox="1">
            <a:spLocks/>
          </p:cNvSpPr>
          <p:nvPr/>
        </p:nvSpPr>
        <p:spPr>
          <a:xfrm>
            <a:off x="5767445" y="2938633"/>
            <a:ext cx="3528955" cy="642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PAR modification approved by the WG	Nov 2023</a:t>
            </a:r>
            <a:endParaRPr lang="en-CA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802EC approval 		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NesCom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/SASB approval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		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左大括号 10">
            <a:extLst>
              <a:ext uri="{FF2B5EF4-FFF2-40B4-BE49-F238E27FC236}">
                <a16:creationId xmlns:a16="http://schemas.microsoft.com/office/drawing/2014/main" xmlns="" id="{A10E825F-8B8D-4663-83AF-13B2DA7A6B3C}"/>
              </a:ext>
            </a:extLst>
          </p:cNvPr>
          <p:cNvSpPr/>
          <p:nvPr/>
        </p:nvSpPr>
        <p:spPr bwMode="auto">
          <a:xfrm>
            <a:off x="5603013" y="2938635"/>
            <a:ext cx="328864" cy="642766"/>
          </a:xfrm>
          <a:prstGeom prst="leftBrace">
            <a:avLst>
              <a:gd name="adj1" fmla="val 8333"/>
              <a:gd name="adj2" fmla="val 61563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6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3531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 </a:t>
            </a:r>
            <a:r>
              <a:rPr lang="en-US" altLang="zh-CN" b="0" dirty="0"/>
              <a:t>(plan after </a:t>
            </a:r>
            <a:r>
              <a:rPr lang="en-US" altLang="zh-CN" b="0" dirty="0">
                <a:solidFill>
                  <a:srgbClr val="0000FF"/>
                </a:solidFill>
              </a:rPr>
              <a:t>July </a:t>
            </a:r>
            <a:r>
              <a:rPr lang="en-US" altLang="zh-CN" b="0" dirty="0" smtClean="0">
                <a:solidFill>
                  <a:srgbClr val="0000FF"/>
                </a:solidFill>
              </a:rPr>
              <a:t>Plenary</a:t>
            </a:r>
            <a:r>
              <a:rPr lang="en-US" altLang="zh-CN" b="0" dirty="0" smtClean="0"/>
              <a:t>)</a:t>
            </a:r>
            <a:endParaRPr lang="en-US" altLang="en-US" b="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7348" y="1143000"/>
            <a:ext cx="5100452" cy="526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Confirmed</a:t>
            </a:r>
            <a:r>
              <a:rPr lang="en-US" altLang="zh-CN" b="1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July 	  30 (Tuesday)	10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Aug 	  01 (Thursday)	23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Aug 	  06 (Tuesday)	10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Aug 	  08 (Thursday)	23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Aug 	  13 (Tuesday)	10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Aug 	  15 (Thursday)	23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Aug 	  20 (Tuesday)	10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Aug 	  22 (Thursday)	23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Aug 	  27 (Tuesday)	10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Aug 	  29 (Thursday)	23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Sept 	  03 (Tuesday)	10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15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2546</TotalTime>
  <Words>221</Words>
  <Application>Microsoft Office PowerPoint</Application>
  <PresentationFormat>宽屏</PresentationFormat>
  <Paragraphs>87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等线</vt:lpstr>
      <vt:lpstr>宋体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July 2024</vt:lpstr>
      <vt:lpstr>TGbf Timeline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147</cp:revision>
  <cp:lastPrinted>1601-01-01T00:00:00Z</cp:lastPrinted>
  <dcterms:created xsi:type="dcterms:W3CDTF">2019-09-06T19:28:44Z</dcterms:created>
  <dcterms:modified xsi:type="dcterms:W3CDTF">2024-07-18T16:58:47Z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(3)1Nq4rqeVgX/vdDAZsE9rhAOj4XSiUr90DP9g1HzSt6TWg1RqnGuzxuWeackkhHqs+OdW3NBq
ipQG/54AJCFJtKlQweRKAYWAGuI/22lH9qL0SR7ZAN0ewnAIc0C0UorgJBNj1bmaV3rwuQuH
1/5EZMlLWQAgpzjN1e4jahFzffXW3NbzM4xI1ahGrCp0bHHBSsFz2PZJGvflle8+IToUScs2
ciSDmmxad3Xhr7MIOs</vt:lpwstr>
  </property>
  <property fmtid="{D5CDD505-2E9C-101B-9397-08002B2CF9AE}" pid="3" name="_2015_ms_pID_7253431">
    <vt:lpwstr>QOB7ReuwDLLXUquRqb+c9kmbAbZsu+WLXESOyh66Oht4L0EpTK7vwD
LUjCp/z0sdWCyRl0+tHTrtFZCIRuVzkzPQVosdGgH0cyyGZebxp7fR4I5Nquj6IQswc0RGM6
sq3ysXIWAOiIu0K3qCIT/AEX+58iyNM+uNtmPiImPDbWcTIX2nvsrGd0Ep96wa6ROqCTepGd
9d2gclOxn+pe1IyWoxZWq7p4r8kT707K8Plh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OZ/ffTi2ZQqpiQ+tnB36dYg=</vt:lpwstr>
  </property>
</Properties>
</file>