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8" r:id="rId2"/>
    <p:sldId id="256" r:id="rId3"/>
    <p:sldId id="2374" r:id="rId4"/>
    <p:sldId id="259" r:id="rId5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1pPr>
    <a:lvl2pPr marL="0" marR="0" indent="457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2pPr>
    <a:lvl3pPr marL="0" marR="0" indent="914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3pPr>
    <a:lvl4pPr marL="0" marR="0" indent="1371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4pPr>
    <a:lvl5pPr marL="0" marR="0" indent="18288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5pPr>
    <a:lvl6pPr marL="0" marR="0" indent="22860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6pPr>
    <a:lvl7pPr marL="0" marR="0" indent="2743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7pPr>
    <a:lvl8pPr marL="0" marR="0" indent="3200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8pPr>
    <a:lvl9pPr marL="0" marR="0" indent="3657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726"/>
  </p:normalViewPr>
  <p:slideViewPr>
    <p:cSldViewPr snapToGrid="0" snapToObjects="1">
      <p:cViewPr varScale="1">
        <p:scale>
          <a:sx n="120" d="100"/>
          <a:sy n="120" d="100"/>
        </p:scale>
        <p:origin x="8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6" name="Shape 7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1pPr>
    <a:lvl2pPr indent="228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2pPr>
    <a:lvl3pPr indent="457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3pPr>
    <a:lvl4pPr indent="685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4pPr>
    <a:lvl5pPr indent="9144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5pPr>
    <a:lvl6pPr indent="11430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6pPr>
    <a:lvl7pPr indent="1371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7pPr>
    <a:lvl8pPr indent="1600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8pPr>
    <a:lvl9pPr indent="1828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802.11-21/0444r1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457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Text"/>
          <p:cNvSpPr txBox="1">
            <a:spLocks noGrp="1"/>
          </p:cNvSpPr>
          <p:nvPr>
            <p:ph type="title"/>
          </p:nvPr>
        </p:nvSpPr>
        <p:spPr>
          <a:xfrm>
            <a:off x="914400" y="2130425"/>
            <a:ext cx="10363200" cy="147002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/>
            <a:lvl2pPr marL="0" indent="457200" algn="ctr"/>
            <a:lvl3pPr marL="0" indent="914400" algn="ctr"/>
            <a:lvl4pPr marL="0" indent="1371600" algn="ctr"/>
            <a:lvl5pPr marL="0" indent="1828800" algn="ctr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1" cy="1362076"/>
          </a:xfrm>
          <a:prstGeom prst="rect">
            <a:avLst/>
          </a:prstGeom>
        </p:spPr>
        <p:txBody>
          <a:bodyPr anchor="t"/>
          <a:lstStyle>
            <a:lvl1pPr algn="l">
              <a:defRPr sz="4000" cap="all"/>
            </a:lvl1pPr>
          </a:lstStyle>
          <a:p>
            <a:r>
              <a:t>Title Text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63084" y="2906713"/>
            <a:ext cx="10363201" cy="1500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defRPr sz="2000"/>
            </a:lvl1pPr>
            <a:lvl2pPr marL="0" indent="457200">
              <a:defRPr sz="2000"/>
            </a:lvl2pPr>
            <a:lvl3pPr marL="0" indent="914400">
              <a:defRPr sz="2000"/>
            </a:lvl3pPr>
            <a:lvl4pPr marL="0" indent="1371600">
              <a:defRPr sz="2000"/>
            </a:lvl4pPr>
            <a:lvl5pPr marL="0" indent="1828800"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14400" y="1981200"/>
            <a:ext cx="5077885" cy="411321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Text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09600" y="1535112"/>
            <a:ext cx="5386917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/>
            <a:lvl2pPr marL="0" indent="457200"/>
            <a:lvl3pPr marL="0" indent="914400"/>
            <a:lvl4pPr marL="0" indent="1371600"/>
            <a:lvl5pPr marL="0" indent="182880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3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93368" y="1535112"/>
            <a:ext cx="5389034" cy="639763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indent="0"/>
            <a:endParaRPr/>
          </a:p>
        </p:txBody>
      </p:sp>
      <p:sp>
        <p:nvSpPr>
          <p:cNvPr id="5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4890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6"/>
          <p:cNvSpPr/>
          <p:nvPr/>
        </p:nvSpPr>
        <p:spPr>
          <a:xfrm>
            <a:off x="914400" y="609600"/>
            <a:ext cx="10363201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Rectangle 7"/>
          <p:cNvSpPr txBox="1"/>
          <p:nvPr/>
        </p:nvSpPr>
        <p:spPr>
          <a:xfrm>
            <a:off x="912285" y="6475412"/>
            <a:ext cx="724099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Submission</a:t>
            </a:r>
          </a:p>
        </p:txBody>
      </p:sp>
      <p:sp>
        <p:nvSpPr>
          <p:cNvPr id="4" name="Line 8"/>
          <p:cNvSpPr/>
          <p:nvPr/>
        </p:nvSpPr>
        <p:spPr>
          <a:xfrm>
            <a:off x="914400" y="6477000"/>
            <a:ext cx="10464801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Date Placeholder 3"/>
          <p:cNvSpPr txBox="1"/>
          <p:nvPr/>
        </p:nvSpPr>
        <p:spPr>
          <a:xfrm>
            <a:off x="6667503" y="353217"/>
            <a:ext cx="4667284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dirty="0"/>
              <a:t>doc.: IEEE 802.11-2</a:t>
            </a:r>
            <a:r>
              <a:rPr lang="en-US" dirty="0"/>
              <a:t>4</a:t>
            </a:r>
            <a:r>
              <a:rPr dirty="0"/>
              <a:t>/</a:t>
            </a:r>
            <a:r>
              <a:rPr lang="en-US" dirty="0"/>
              <a:t>1323</a:t>
            </a:r>
            <a:r>
              <a:rPr dirty="0"/>
              <a:t>r</a:t>
            </a:r>
            <a:r>
              <a:rPr lang="en-US" dirty="0"/>
              <a:t>0</a:t>
            </a:r>
            <a:endParaRPr dirty="0"/>
          </a:p>
        </p:txBody>
      </p:sp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1065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63192" y="6475414"/>
            <a:ext cx="165101" cy="18402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8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710ED5-ACDF-1F4E-9ADE-CB25E3055BD7}"/>
              </a:ext>
            </a:extLst>
          </p:cNvPr>
          <p:cNvSpPr txBox="1"/>
          <p:nvPr userDrawn="1"/>
        </p:nvSpPr>
        <p:spPr>
          <a:xfrm>
            <a:off x="842417" y="186832"/>
            <a:ext cx="1139092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rPr>
              <a:t>July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</p:sldLayoutIdLst>
  <p:transition spd="med"/>
  <p:txStyles>
    <p:title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titleStyle>
    <p:bodyStyle>
      <a:lvl1pPr marL="342900" marR="0" indent="-342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342900" marR="0" indent="114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342900" marR="0" indent="571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342900" marR="0" indent="1028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342900" marR="0" indent="1485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342900" marR="0" indent="19431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342900" marR="0" indent="2400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342900" marR="0" indent="2857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342900" marR="0" indent="3314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bodyStyle>
    <p:other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TGbi</a:t>
            </a:r>
            <a:r>
              <a:rPr lang="en-US" dirty="0"/>
              <a:t>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2024-07-18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58E41AC-ABC9-0442-ABCD-65D4805237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288441"/>
              </p:ext>
            </p:extLst>
          </p:nvPr>
        </p:nvGraphicFramePr>
        <p:xfrm>
          <a:off x="1545546" y="2687320"/>
          <a:ext cx="9274855" cy="1717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4971">
                  <a:extLst>
                    <a:ext uri="{9D8B030D-6E8A-4147-A177-3AD203B41FA5}">
                      <a16:colId xmlns:a16="http://schemas.microsoft.com/office/drawing/2014/main" val="1606451671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2597420575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3297511963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251461058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17402709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5905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Carol Ansley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Cox Communications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+1 404 229 1672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carol@ansley.com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771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971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5891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5079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ooter Placeholder 2"/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Carol Ansley</a:t>
            </a:r>
            <a:r>
              <a:rPr dirty="0"/>
              <a:t> (</a:t>
            </a:r>
            <a:r>
              <a:rPr lang="en-US" dirty="0"/>
              <a:t>Cox</a:t>
            </a:r>
            <a:r>
              <a:rPr dirty="0"/>
              <a:t>)</a:t>
            </a:r>
          </a:p>
        </p:txBody>
      </p:sp>
      <p:sp>
        <p:nvSpPr>
          <p:cNvPr id="80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2</a:t>
            </a:fld>
            <a:endParaRPr/>
          </a:p>
        </p:txBody>
      </p:sp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dirty="0"/>
              <a:t>IEEE 802.11 </a:t>
            </a:r>
            <a:r>
              <a:rPr lang="en-US" dirty="0" err="1"/>
              <a:t>TGbi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762000" y="1524000"/>
            <a:ext cx="10210800" cy="4572000"/>
          </a:xfrm>
          <a:prstGeom prst="rect">
            <a:avLst/>
          </a:prstGeom>
        </p:spPr>
        <p:txBody>
          <a:bodyPr lIns="45719" tIns="45719" rIns="45719" bIns="45719">
            <a:normAutofit fontScale="92500" lnSpcReduction="20000"/>
          </a:bodyPr>
          <a:lstStyle/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b="0" dirty="0" err="1"/>
              <a:t>TGbi</a:t>
            </a:r>
            <a:r>
              <a:rPr lang="en-US" b="0" dirty="0"/>
              <a:t> met 5 times during this plenary session.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b="0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b="0" dirty="0"/>
              <a:t>We reviewed CID resolution submissions and technical submissions on open topics. We achieved consensus on 91 CIDs and ran out of time for additional submissions. 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b="0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b="0" dirty="0"/>
              <a:t>We approved directing our editor to generate a new draft (D5.0) incorporating these resolutions to serve as a new reference for submissions.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b="0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b="0" dirty="0"/>
              <a:t>We continue to call for submissions of text that address requirements as well as submissions to resolve comments from our comment collection.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b="0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b="0" dirty="0"/>
              <a:t>We reviewed our timeline and agreed on the timeline on the next slide.</a:t>
            </a:r>
          </a:p>
          <a:p>
            <a:pPr marL="0" indent="0">
              <a:buClr>
                <a:srgbClr val="000000"/>
              </a:buClr>
              <a:buSzPct val="100000"/>
            </a:pPr>
            <a:r>
              <a:rPr lang="en-US" dirty="0"/>
              <a:t> 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3A60627-1ECB-DA47-B9C7-75BD7DBED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685247-17BB-1747-8EE0-02714A250D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9800" y="1751762"/>
            <a:ext cx="7770814" cy="387066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TG use case start:				March 2021</a:t>
            </a:r>
          </a:p>
          <a:p>
            <a:r>
              <a:rPr lang="en-US" dirty="0"/>
              <a:t>Use case completion:			February 2022</a:t>
            </a:r>
          </a:p>
          <a:p>
            <a:r>
              <a:rPr lang="en-US" dirty="0"/>
              <a:t>Features identified:				September 2022</a:t>
            </a:r>
          </a:p>
          <a:p>
            <a:r>
              <a:rPr lang="en-US" dirty="0"/>
              <a:t>Comment collection:			</a:t>
            </a:r>
            <a:r>
              <a:rPr lang="en-US" dirty="0">
                <a:solidFill>
                  <a:schemeClr val="tx1"/>
                </a:solidFill>
              </a:rPr>
              <a:t>May 2024</a:t>
            </a:r>
          </a:p>
          <a:p>
            <a:r>
              <a:rPr lang="en-US" dirty="0">
                <a:solidFill>
                  <a:srgbClr val="FF0000"/>
                </a:solidFill>
              </a:rPr>
              <a:t>LB initial:   	</a:t>
            </a:r>
            <a:r>
              <a:rPr lang="en-US" dirty="0"/>
              <a:t>					</a:t>
            </a:r>
            <a:r>
              <a:rPr lang="en-US" dirty="0">
                <a:solidFill>
                  <a:srgbClr val="FF0000"/>
                </a:solidFill>
              </a:rPr>
              <a:t>January 2025</a:t>
            </a:r>
          </a:p>
          <a:p>
            <a:r>
              <a:rPr lang="en-US" dirty="0">
                <a:solidFill>
                  <a:srgbClr val="FF0000"/>
                </a:solidFill>
              </a:rPr>
              <a:t>LB re-circ:  						July 2025 </a:t>
            </a:r>
          </a:p>
          <a:p>
            <a:r>
              <a:rPr lang="en-US" dirty="0">
                <a:solidFill>
                  <a:srgbClr val="FF0000"/>
                </a:solidFill>
              </a:rPr>
              <a:t>MDR: 							July 2025</a:t>
            </a:r>
          </a:p>
          <a:p>
            <a:r>
              <a:rPr lang="en-US" dirty="0">
                <a:solidFill>
                  <a:srgbClr val="FF0000"/>
                </a:solidFill>
              </a:rPr>
              <a:t>Ballot Pool: 						September 2025</a:t>
            </a:r>
          </a:p>
          <a:p>
            <a:r>
              <a:rPr lang="en-US" dirty="0">
                <a:solidFill>
                  <a:srgbClr val="FF0000"/>
                </a:solidFill>
              </a:rPr>
              <a:t>SA ballot: 						January 2026</a:t>
            </a:r>
          </a:p>
          <a:p>
            <a:r>
              <a:rPr lang="en-US" dirty="0">
                <a:solidFill>
                  <a:srgbClr val="FF0000"/>
                </a:solidFill>
              </a:rPr>
              <a:t>SA re-circ: 						March 2026 </a:t>
            </a:r>
          </a:p>
          <a:p>
            <a:r>
              <a:rPr lang="en-US" dirty="0">
                <a:solidFill>
                  <a:srgbClr val="FF0000"/>
                </a:solidFill>
              </a:rPr>
              <a:t>802.11/LMSC approval: 			May 2026</a:t>
            </a:r>
          </a:p>
          <a:p>
            <a:r>
              <a:rPr lang="en-US" dirty="0">
                <a:solidFill>
                  <a:srgbClr val="FF0000"/>
                </a:solidFill>
              </a:rPr>
              <a:t>RevCom/SASB approval: 		July 2026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367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ooter Placeholder 2"/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Carol Ansley</a:t>
            </a:r>
            <a:r>
              <a:rPr dirty="0"/>
              <a:t> (</a:t>
            </a:r>
            <a:r>
              <a:rPr lang="en-US" dirty="0"/>
              <a:t>Cox</a:t>
            </a:r>
            <a:r>
              <a:rPr dirty="0"/>
              <a:t>)</a:t>
            </a:r>
          </a:p>
        </p:txBody>
      </p:sp>
      <p:sp>
        <p:nvSpPr>
          <p:cNvPr id="80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4</a:t>
            </a:fld>
            <a:endParaRPr/>
          </a:p>
        </p:txBody>
      </p:sp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dirty="0"/>
              <a:t>IEEE 802.11 </a:t>
            </a:r>
            <a:r>
              <a:rPr lang="en-US" dirty="0" err="1"/>
              <a:t>TGbi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762000" y="1524000"/>
            <a:ext cx="10210800" cy="4572000"/>
          </a:xfrm>
          <a:prstGeom prst="rect">
            <a:avLst/>
          </a:prstGeom>
        </p:spPr>
        <p:txBody>
          <a:bodyPr lIns="45719" tIns="45719" rIns="45719" bIns="45719">
            <a:normAutofit/>
          </a:bodyPr>
          <a:lstStyle/>
          <a:p>
            <a:pPr marL="0" indent="0">
              <a:buClr>
                <a:srgbClr val="000000"/>
              </a:buClr>
              <a:buSzPct val="100000"/>
            </a:pPr>
            <a:endParaRPr lang="en-US" b="0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b="0" dirty="0"/>
              <a:t>We will have weekly teleconferences beginning July 31. If needed, a telecon with motions might be scheduled with 10 day notice in August.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b="0" dirty="0"/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b="0" spc="-1" dirty="0">
                <a:solidFill>
                  <a:schemeClr val="tx1"/>
                </a:solidFill>
                <a:latin typeface="Times New Roman"/>
                <a:cs typeface="Times New Roman"/>
              </a:rPr>
              <a:t>Wednesday 10amEDT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b="0" spc="-1" dirty="0">
                <a:solidFill>
                  <a:schemeClr val="tx1"/>
                </a:solidFill>
                <a:latin typeface="Times New Roman"/>
                <a:cs typeface="Times New Roman"/>
              </a:rPr>
              <a:t>Dates:  July 31, August 7, 14, 21, 28, September 4</a:t>
            </a:r>
            <a:endParaRPr lang="en-US" sz="2400" b="0" spc="-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/>
            </a:endParaRP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endParaRPr lang="en-US" spc="-1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9442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</TotalTime>
  <Words>324</Words>
  <Application>Microsoft Macintosh PowerPoint</Application>
  <PresentationFormat>Widescreen</PresentationFormat>
  <Paragraphs>52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Office Theme</vt:lpstr>
      <vt:lpstr>TGbi Closing Report</vt:lpstr>
      <vt:lpstr>IEEE 802.11 TGbi</vt:lpstr>
      <vt:lpstr>Timeline</vt:lpstr>
      <vt:lpstr>IEEE 802.11 TGbi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RCM SG – September 2020</dc:title>
  <cp:lastModifiedBy>Carol Ansley</cp:lastModifiedBy>
  <cp:revision>41</cp:revision>
  <dcterms:modified xsi:type="dcterms:W3CDTF">2024-07-18T16:15:13Z</dcterms:modified>
</cp:coreProperties>
</file>