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0"/>
  </p:notesMasterIdLst>
  <p:handoutMasterIdLst>
    <p:handoutMasterId r:id="rId61"/>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80" r:id="rId15"/>
    <p:sldId id="1281" r:id="rId16"/>
    <p:sldId id="1282" r:id="rId17"/>
    <p:sldId id="1284" r:id="rId18"/>
    <p:sldId id="1285" r:id="rId19"/>
    <p:sldId id="1289" r:id="rId20"/>
    <p:sldId id="1290" r:id="rId21"/>
    <p:sldId id="1291" r:id="rId22"/>
    <p:sldId id="1292" r:id="rId23"/>
    <p:sldId id="1293" r:id="rId24"/>
    <p:sldId id="1294" r:id="rId25"/>
    <p:sldId id="1295" r:id="rId26"/>
    <p:sldId id="1296" r:id="rId27"/>
    <p:sldId id="1297" r:id="rId28"/>
    <p:sldId id="1299" r:id="rId29"/>
    <p:sldId id="1302" r:id="rId30"/>
    <p:sldId id="1303" r:id="rId31"/>
    <p:sldId id="1304" r:id="rId32"/>
    <p:sldId id="1305" r:id="rId33"/>
    <p:sldId id="1306" r:id="rId34"/>
    <p:sldId id="1307" r:id="rId35"/>
    <p:sldId id="1308" r:id="rId36"/>
    <p:sldId id="1309" r:id="rId37"/>
    <p:sldId id="1310" r:id="rId38"/>
    <p:sldId id="1311" r:id="rId39"/>
    <p:sldId id="1312" r:id="rId40"/>
    <p:sldId id="1313" r:id="rId41"/>
    <p:sldId id="1314" r:id="rId42"/>
    <p:sldId id="1315" r:id="rId43"/>
    <p:sldId id="1316" r:id="rId44"/>
    <p:sldId id="1317" r:id="rId45"/>
    <p:sldId id="1318" r:id="rId46"/>
    <p:sldId id="1319" r:id="rId47"/>
    <p:sldId id="1320" r:id="rId48"/>
    <p:sldId id="1321" r:id="rId49"/>
    <p:sldId id="1322" r:id="rId50"/>
    <p:sldId id="1323" r:id="rId51"/>
    <p:sldId id="1324" r:id="rId52"/>
    <p:sldId id="1325" r:id="rId53"/>
    <p:sldId id="1326" r:id="rId54"/>
    <p:sldId id="1327" r:id="rId55"/>
    <p:sldId id="1328" r:id="rId56"/>
    <p:sldId id="1329" r:id="rId57"/>
    <p:sldId id="1330" r:id="rId58"/>
    <p:sldId id="1332" r:id="rId5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4" autoAdjust="0"/>
    <p:restoredTop sz="95405"/>
  </p:normalViewPr>
  <p:slideViewPr>
    <p:cSldViewPr showGuides="1">
      <p:cViewPr varScale="1">
        <p:scale>
          <a:sx n="99" d="100"/>
          <a:sy n="99" d="100"/>
        </p:scale>
        <p:origin x="264"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9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Christian Berger</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a:t>
            </a:r>
            <a:r>
              <a:rPr kumimoji="0" lang="en-US" altLang="zh-CN" sz="2400" b="0" i="1"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Qian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no objection </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#12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31Y/7N/32A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Yinan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Qi</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smtClean="0"/>
              <a:t>802.11 devices</a:t>
            </a:r>
            <a:r>
              <a:rPr lang="en-US" altLang="zh-CN" sz="2400" dirty="0"/>
              <a:t>;</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Rui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Cao</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b="0" dirty="0"/>
              <a:t>Move to include following content to sub-clause 4 of </a:t>
            </a:r>
            <a:r>
              <a:rPr lang="en-US" altLang="zh-CN" b="0" dirty="0" err="1"/>
              <a:t>TGbp</a:t>
            </a:r>
            <a:r>
              <a:rPr lang="en-US" altLang="zh-CN" b="0" dirty="0"/>
              <a:t> SFD: </a:t>
            </a:r>
            <a:br>
              <a:rPr lang="en-US" altLang="zh-CN" b="0" dirty="0"/>
            </a:br>
            <a:r>
              <a:rPr lang="en-US" altLang="zh-CN" b="0" dirty="0"/>
              <a:t>“11bp defines at least one mode of MAC/PHY that supports close-range mono-static backscattering communication in 2.4 GHz. </a:t>
            </a:r>
            <a:br>
              <a:rPr lang="en-US" altLang="zh-CN" b="0" dirty="0"/>
            </a:br>
            <a:r>
              <a:rPr lang="en-US" altLang="zh-CN" b="0" dirty="0"/>
              <a:t>11bp defines at least one mode of MAC/PHY that supports bi-static backscattering communication in 2.4 GHz.” </a:t>
            </a:r>
            <a:br>
              <a:rPr lang="en-US" altLang="zh-CN" b="0" dirty="0"/>
            </a:br>
            <a:r>
              <a:rPr lang="en-US" altLang="zh-CN" b="0" dirty="0"/>
              <a:t>” </a:t>
            </a:r>
            <a:br>
              <a:rPr lang="en-US" altLang="zh-CN" b="0" dirty="0"/>
            </a:br>
            <a:r>
              <a:rPr lang="en-US" altLang="zh-CN" b="0" i="1" dirty="0"/>
              <a:t>[DCN# 11-24/0798r1, </a:t>
            </a:r>
            <a:r>
              <a:rPr lang="en-US" altLang="zh-CN" b="0" i="1" dirty="0" smtClean="0"/>
              <a:t>11-24/1215r1]</a:t>
            </a:r>
            <a:r>
              <a:rPr lang="en-US" altLang="zh-CN" b="0" dirty="0" smtClean="0"/>
              <a:t> </a:t>
            </a:r>
            <a:r>
              <a:rPr lang="en-US" altLang="zh-CN" b="0" dirty="0"/>
              <a:t/>
            </a:r>
            <a:br>
              <a:rPr lang="en-US" altLang="zh-CN" b="0" dirty="0"/>
            </a:br>
            <a:endParaRPr lang="en-US" altLang="zh-CN" b="0" dirty="0" smtClean="0"/>
          </a:p>
          <a:p>
            <a:r>
              <a:rPr lang="en-US" altLang="zh-CN" dirty="0" smtClean="0"/>
              <a:t>Moved</a:t>
            </a:r>
            <a:r>
              <a:rPr lang="en-US" altLang="zh-CN" dirty="0"/>
              <a:t>:</a:t>
            </a:r>
            <a:r>
              <a:rPr lang="en-US" altLang="zh-CN" b="0" dirty="0"/>
              <a:t> </a:t>
            </a:r>
            <a:r>
              <a:rPr lang="en-US" altLang="zh-CN" b="0" dirty="0" err="1"/>
              <a:t>Rui</a:t>
            </a:r>
            <a:r>
              <a:rPr lang="en-US" altLang="zh-CN" b="0" dirty="0"/>
              <a:t> Cao </a:t>
            </a:r>
            <a:br>
              <a:rPr lang="en-US" altLang="zh-CN" b="0" dirty="0"/>
            </a:br>
            <a:r>
              <a:rPr lang="en-US" altLang="zh-CN" dirty="0"/>
              <a:t>Seconded:</a:t>
            </a:r>
            <a:r>
              <a:rPr lang="en-US" altLang="zh-CN" b="0" dirty="0"/>
              <a:t> </a:t>
            </a:r>
            <a:r>
              <a:rPr lang="en-US" altLang="zh-CN" b="0" dirty="0" smtClean="0"/>
              <a:t>Bin Qian</a:t>
            </a:r>
          </a:p>
          <a:p>
            <a:r>
              <a:rPr lang="en-US" altLang="zh-CN" dirty="0" smtClean="0"/>
              <a:t>Result:</a:t>
            </a:r>
            <a:r>
              <a:rPr lang="en-US" altLang="zh-CN" b="0" dirty="0" smtClean="0"/>
              <a:t> </a:t>
            </a:r>
            <a:r>
              <a:rPr lang="en-US" altLang="zh-CN" b="0"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30294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 typeface="Arial" panose="020B0604020202020204" pitchFamily="34" charset="0"/>
              <a:buNone/>
            </a:pPr>
            <a:r>
              <a:rPr lang="en-US" altLang="zh-CN" dirty="0" smtClean="0"/>
              <a:t>Move to include </a:t>
            </a:r>
            <a:r>
              <a:rPr lang="zh-CN" altLang="en-US" dirty="0" smtClean="0"/>
              <a:t>the </a:t>
            </a:r>
            <a:r>
              <a:rPr lang="zh-CN" altLang="en-US" dirty="0"/>
              <a:t>following content to sub-clause 4 of SFD:</a:t>
            </a:r>
          </a:p>
          <a:p>
            <a:pPr>
              <a:buFont typeface="Arial" panose="020B0604020202020204" pitchFamily="34" charset="0"/>
              <a:buChar char="•"/>
            </a:pPr>
            <a:r>
              <a:rPr lang="zh-CN" altLang="en-US" b="0" dirty="0"/>
              <a:t>The AMP Downlink PPDU </a:t>
            </a:r>
            <a:r>
              <a:rPr lang="en-US" altLang="zh-CN" b="0" dirty="0" smtClean="0"/>
              <a:t>in 2.4 GHz </a:t>
            </a:r>
            <a:r>
              <a:rPr lang="zh-CN" altLang="en-US" b="0" dirty="0" smtClean="0"/>
              <a:t>shall </a:t>
            </a:r>
            <a:r>
              <a:rPr lang="zh-CN" altLang="en-US" b="0" dirty="0"/>
              <a:t>support the following data rates:</a:t>
            </a:r>
          </a:p>
          <a:p>
            <a:pPr marL="800100" lvl="1" indent="-342900">
              <a:buFont typeface="Arial" panose="020B0604020202020204" pitchFamily="34" charset="0"/>
              <a:buChar char="•"/>
            </a:pPr>
            <a:r>
              <a:rPr lang="zh-CN" altLang="en-US" sz="1800" dirty="0"/>
              <a:t>1 Mb/s (for non-Backscatter STAs only)</a:t>
            </a:r>
          </a:p>
          <a:p>
            <a:pPr marL="800100" lvl="1" indent="-342900">
              <a:buFont typeface="Arial" panose="020B0604020202020204" pitchFamily="34" charset="0"/>
              <a:buChar char="•"/>
            </a:pPr>
            <a:r>
              <a:rPr lang="zh-CN" altLang="en-US" sz="1800" dirty="0"/>
              <a:t>250 kb/</a:t>
            </a:r>
            <a:r>
              <a:rPr lang="zh-CN" altLang="en-US" sz="1800" dirty="0" smtClean="0"/>
              <a:t>s</a:t>
            </a:r>
            <a:endParaRPr lang="zh-CN" altLang="en-US" sz="1800" dirty="0"/>
          </a:p>
          <a:p>
            <a:endParaRPr lang="en-US" altLang="zh-CN" dirty="0"/>
          </a:p>
          <a:p>
            <a:pPr marL="0" indent="0">
              <a:buNone/>
            </a:pPr>
            <a:r>
              <a:rPr lang="en-US" altLang="zh-CN" b="0" i="1" dirty="0">
                <a:sym typeface="+mn-ea"/>
              </a:rPr>
              <a:t>[</a:t>
            </a:r>
            <a:r>
              <a:rPr lang="en-US" altLang="zh-CN" b="0" i="1" dirty="0" smtClean="0">
                <a:sym typeface="+mn-ea"/>
              </a:rPr>
              <a:t>Reference DCN# 11-24/1793r1</a:t>
            </a:r>
            <a:r>
              <a:rPr lang="en-US" altLang="zh-CN" b="0" i="1" dirty="0">
                <a:sym typeface="+mn-ea"/>
              </a:rPr>
              <a:t>]</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Steve </a:t>
            </a:r>
            <a:r>
              <a:rPr lang="en-US" altLang="zh-CN" b="0" dirty="0" err="1" smtClean="0"/>
              <a:t>Shellhammer</a:t>
            </a:r>
            <a:r>
              <a:rPr lang="en-US" altLang="zh-CN" b="0" dirty="0"/>
              <a:t/>
            </a:r>
            <a:br>
              <a:rPr lang="en-US" altLang="zh-CN" b="0" dirty="0"/>
            </a:br>
            <a:r>
              <a:rPr lang="en-US" altLang="zh-CN" dirty="0"/>
              <a:t>Seconded</a:t>
            </a:r>
            <a:r>
              <a:rPr lang="en-US" altLang="zh-CN" dirty="0" smtClean="0"/>
              <a:t>: </a:t>
            </a:r>
            <a:r>
              <a:rPr lang="en-US" altLang="zh-CN" dirty="0" err="1" smtClean="0"/>
              <a:t>Rui</a:t>
            </a:r>
            <a:r>
              <a:rPr lang="en-US" altLang="zh-CN" dirty="0" smtClean="0"/>
              <a:t> Cao</a:t>
            </a:r>
            <a:endParaRPr lang="en-US" altLang="zh-CN" b="0" dirty="0" smtClean="0"/>
          </a:p>
          <a:p>
            <a:r>
              <a:rPr lang="en-US" altLang="zh-CN" dirty="0" smtClean="0"/>
              <a:t>Result: </a:t>
            </a:r>
            <a:r>
              <a:rPr lang="en-US" altLang="zh-CN" dirty="0" smtClean="0">
                <a:solidFill>
                  <a:srgbClr val="00B050"/>
                </a:solidFill>
              </a:rPr>
              <a:t>31Y/2N/8A, passed</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4543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#17 (</a:t>
            </a:r>
            <a:r>
              <a:rPr lang="en-US" altLang="zh-CN" kern="0" dirty="0" smtClean="0"/>
              <a:t>FRD;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a:t>
            </a:r>
            <a:r>
              <a:rPr lang="zh-CN" altLang="en-US" dirty="0" smtClean="0"/>
              <a:t>the </a:t>
            </a:r>
            <a:r>
              <a:rPr lang="zh-CN" altLang="en-US" dirty="0"/>
              <a:t>following topologies </a:t>
            </a:r>
            <a:r>
              <a:rPr lang="zh-CN" altLang="en-US" dirty="0" smtClean="0"/>
              <a:t>for </a:t>
            </a:r>
            <a:r>
              <a:rPr lang="zh-CN" altLang="en-US" dirty="0"/>
              <a:t>energizer </a:t>
            </a:r>
            <a:r>
              <a:rPr lang="zh-CN" altLang="en-US" dirty="0" smtClean="0"/>
              <a:t>in </a:t>
            </a:r>
            <a:r>
              <a:rPr lang="zh-CN" altLang="en-US" dirty="0"/>
              <a:t>FRD?</a:t>
            </a:r>
          </a:p>
          <a:p>
            <a:pPr lvl="1"/>
            <a:r>
              <a:rPr lang="zh-CN" altLang="en-US" sz="1800" dirty="0"/>
              <a:t>Topology 1: Energizer is physically integrated with the AP.</a:t>
            </a:r>
          </a:p>
          <a:p>
            <a:pPr lvl="1"/>
            <a:r>
              <a:rPr lang="zh-CN" altLang="en-US" sz="1800" dirty="0"/>
              <a:t>Topology 2: Energizer is connected to the AP with wired connection.</a:t>
            </a:r>
          </a:p>
          <a:p>
            <a:pPr lvl="1"/>
            <a:r>
              <a:rPr lang="zh-CN" altLang="en-US" sz="1800" dirty="0"/>
              <a:t>Topology 3: Energizer is connected to the AP with wireless connection.</a:t>
            </a:r>
          </a:p>
          <a:p>
            <a:pPr marL="1200150" lvl="2" indent="-285750"/>
            <a:r>
              <a:rPr lang="zh-CN" altLang="en-US" sz="20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Yinan</a:t>
            </a:r>
            <a:r>
              <a:rPr lang="en-US" altLang="zh-CN" b="0" dirty="0" smtClean="0"/>
              <a:t> Qi</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60483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The AMP-Sync field in AMP Downlink PPDU </a:t>
            </a:r>
            <a:r>
              <a:rPr lang="en-US" altLang="zh-CN" sz="1800" dirty="0" smtClean="0"/>
              <a:t>in 2.4 GHz is </a:t>
            </a:r>
            <a:r>
              <a:rPr lang="en-US" altLang="zh-CN" sz="1800" dirty="0"/>
              <a:t>defined with </a:t>
            </a:r>
            <a:r>
              <a:rPr lang="en-US" altLang="zh-CN" sz="1800" dirty="0" smtClean="0"/>
              <a:t>chip </a:t>
            </a:r>
            <a:r>
              <a:rPr lang="en-US" altLang="zh-CN" sz="1800" dirty="0"/>
              <a:t>duration of 2us for backscattering case.</a:t>
            </a:r>
          </a:p>
          <a:p>
            <a:pPr marL="0" indent="0">
              <a:buNone/>
            </a:pPr>
            <a:endParaRPr lang="en-US" altLang="zh-CN" sz="2000" b="0" i="1" dirty="0" smtClean="0"/>
          </a:p>
          <a:p>
            <a:pPr marL="0" indent="0">
              <a:buNone/>
            </a:pPr>
            <a:r>
              <a:rPr lang="en-US" altLang="zh-CN" sz="2000" b="0" i="1" dirty="0" smtClean="0"/>
              <a:t>[</a:t>
            </a:r>
            <a:r>
              <a:rPr lang="en-US" altLang="zh-CN" sz="2000" b="0" i="1" dirty="0"/>
              <a:t>Reference contribution: 11-24/1797r0]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Bin Qian</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28955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11bp defines Manchester encoding for the data portion of UL </a:t>
            </a:r>
            <a:r>
              <a:rPr lang="en-US" altLang="zh-CN" sz="1800" dirty="0" smtClean="0"/>
              <a:t>transmission in 2.4 GHz, </a:t>
            </a:r>
            <a:r>
              <a:rPr lang="en-US" altLang="zh-CN" sz="1800" dirty="0"/>
              <a:t>including both backscattering and active transmission.</a:t>
            </a:r>
          </a:p>
          <a:p>
            <a:pPr marL="0" indent="0">
              <a:buNone/>
            </a:pPr>
            <a:endParaRPr lang="en-US" altLang="zh-CN" sz="1995" b="0" i="1" dirty="0" smtClean="0"/>
          </a:p>
          <a:p>
            <a:pPr marL="0" indent="0">
              <a:buNone/>
            </a:pPr>
            <a:r>
              <a:rPr lang="en-US" altLang="zh-CN" sz="1995" b="0" i="1" dirty="0" smtClean="0"/>
              <a:t>[</a:t>
            </a:r>
            <a:r>
              <a:rPr lang="en-US" altLang="zh-CN" sz="1995" b="0" i="1" dirty="0"/>
              <a:t>Reference contribution: 11-24/1798r0]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816802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a:t>
            </a:r>
            <a:r>
              <a:rPr lang="zh-CN" altLang="en-US" dirty="0" smtClean="0"/>
              <a:t>to </a:t>
            </a:r>
            <a:r>
              <a:rPr lang="zh-CN" altLang="en-US" dirty="0"/>
              <a:t>add the following content to sub-clause 4 of SFD:</a:t>
            </a:r>
          </a:p>
          <a:p>
            <a:pPr lvl="1"/>
            <a:r>
              <a:rPr lang="zh-CN" altLang="en-US" sz="1800" dirty="0"/>
              <a:t>When performing transmission, the maximum clock offset is ± 10^3 ppm for </a:t>
            </a:r>
            <a:r>
              <a:rPr lang="zh-CN" altLang="en-US" sz="1800" dirty="0" smtClean="0"/>
              <a:t>AMP </a:t>
            </a:r>
            <a:r>
              <a:rPr lang="en-US" altLang="zh-CN" sz="1800" dirty="0" smtClean="0"/>
              <a:t>Non-AP STA</a:t>
            </a:r>
            <a:r>
              <a:rPr lang="zh-CN" altLang="en-US" sz="1800" dirty="0" smtClean="0"/>
              <a:t> </a:t>
            </a:r>
            <a:r>
              <a:rPr lang="zh-CN" altLang="en-US" sz="1800" dirty="0"/>
              <a:t>supporting active transmission.</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11-24/1475r3, 11-24/1799r0]</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Amichai</a:t>
            </a:r>
            <a:r>
              <a:rPr lang="en-US" altLang="zh-CN" dirty="0" smtClean="0"/>
              <a:t> </a:t>
            </a:r>
            <a:r>
              <a:rPr lang="en-US" altLang="zh-CN" dirty="0" err="1" smtClean="0"/>
              <a:t>Sanderovich</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87660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sub-clause 4 of SFD:</a:t>
            </a:r>
          </a:p>
          <a:p>
            <a:pPr marL="800100" lvl="1" indent="-342900">
              <a:buFont typeface="Arial" panose="020B0604020202020204" pitchFamily="34" charset="0"/>
              <a:buChar char="•"/>
            </a:pPr>
            <a:r>
              <a:rPr lang="en-US" altLang="zh-CN" sz="1800" dirty="0"/>
              <a:t>11bp will define On-Off Keying (OOK) modulation for AMP-Sync field and the AMP-Data field in an AMP Uplink PPDU for Active Transmission </a:t>
            </a:r>
          </a:p>
          <a:p>
            <a:pPr marL="0" indent="0">
              <a:buFont typeface="Arial" panose="020B0604020202020204" pitchFamily="34" charset="0"/>
              <a:buNone/>
            </a:pPr>
            <a:endParaRPr lang="en-US" altLang="zh-CN" sz="1995" b="0" i="1" dirty="0" smtClean="0">
              <a:sym typeface="+mn-ea"/>
            </a:endParaRPr>
          </a:p>
          <a:p>
            <a:pPr marL="0" indent="0">
              <a:buFont typeface="Arial" panose="020B0604020202020204" pitchFamily="34" charset="0"/>
              <a:buNone/>
            </a:pPr>
            <a:r>
              <a:rPr lang="en-US" altLang="zh-CN" sz="1995" b="0" i="1" dirty="0" smtClean="0">
                <a:sym typeface="+mn-ea"/>
              </a:rPr>
              <a:t>[</a:t>
            </a:r>
            <a:r>
              <a:rPr lang="en-US" altLang="zh-CN" sz="1995" b="0" i="1" dirty="0">
                <a:sym typeface="+mn-ea"/>
              </a:rPr>
              <a:t>Reference: 11-24/1780r1, 11-24/1237r0]</a:t>
            </a:r>
            <a:endParaRPr lang="en-US" altLang="zh-CN" sz="1995"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Yaron</a:t>
            </a:r>
            <a:r>
              <a:rPr lang="en-US" altLang="zh-CN" dirty="0" smtClean="0"/>
              <a:t> </a:t>
            </a:r>
            <a:r>
              <a:rPr lang="en-US" altLang="zh-CN" dirty="0" err="1" smtClean="0"/>
              <a:t>BenArie</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6029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1665" dirty="0"/>
              <a:t>11bp defines an “AMP AP STA”</a:t>
            </a:r>
          </a:p>
          <a:p>
            <a:pPr marL="1257300" lvl="2" indent="-342900">
              <a:buFont typeface="Arial" panose="020B0604020202020204" pitchFamily="34" charset="0"/>
              <a:buChar char="•"/>
            </a:pPr>
            <a:r>
              <a:rPr lang="en-US" altLang="zh-CN" sz="1330" dirty="0"/>
              <a:t>AMP non AP STAs  may or may not communicate with AMP AP STA without association</a:t>
            </a:r>
          </a:p>
          <a:p>
            <a:pPr marL="1257300" lvl="2" indent="-342900">
              <a:buFont typeface="Arial" panose="020B0604020202020204" pitchFamily="34" charset="0"/>
              <a:buChar char="•"/>
            </a:pPr>
            <a:r>
              <a:rPr lang="en-US" altLang="zh-CN" sz="1330" dirty="0"/>
              <a:t>The AMP AP STA may or may not provide access to the DS for the AMP non AP STA</a:t>
            </a:r>
          </a:p>
          <a:p>
            <a:pPr marL="800100" lvl="1" indent="-342900">
              <a:buFont typeface="Arial" panose="020B0604020202020204" pitchFamily="34" charset="0"/>
              <a:buChar char="•"/>
            </a:pPr>
            <a:r>
              <a:rPr lang="en-US" altLang="zh-CN" sz="1665" dirty="0"/>
              <a:t>Note: the AMP AP STA may be part of an access point</a:t>
            </a: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11-25/0055r1, 11-24/1537r2]</a:t>
            </a:r>
            <a:endParaRPr lang="en-US" altLang="zh-CN" sz="2000"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716488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communication between AMP non AP STA and AMP AP STA through 11bp frames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11-25/0055r1, 11-24/1537r2</a:t>
            </a:r>
            <a:r>
              <a:rPr lang="en-US" altLang="zh-CN" sz="1995" b="0" i="1" dirty="0"/>
              <a:t>]</a:t>
            </a:r>
            <a:endParaRPr lang="en-US" altLang="zh-CN" b="0" dirty="0" smtClean="0"/>
          </a:p>
          <a:p>
            <a:endParaRPr lang="en-US" altLang="zh-CN"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88905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mechanism to allow an AP to solicit AMP uplink PPDU(s) from one or more 802.11bp clients</a:t>
            </a:r>
            <a:r>
              <a:rPr lang="en-US" altLang="zh-CN" sz="2400" dirty="0" smtClean="0"/>
              <a:t>.</a:t>
            </a:r>
            <a:endParaRPr lang="en-US" altLang="zh-CN" sz="2400" dirty="0"/>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11-24/2113r0]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a:t>
            </a:r>
            <a:r>
              <a:rPr lang="en-US" altLang="zh-CN" dirty="0" err="1" smtClean="0"/>
              <a:t>Rojan</a:t>
            </a:r>
            <a:r>
              <a:rPr lang="en-US" altLang="zh-CN" dirty="0" smtClean="0"/>
              <a:t> </a:t>
            </a:r>
            <a:r>
              <a:rPr lang="en-US" altLang="zh-CN" dirty="0" err="1" smtClean="0"/>
              <a:t>Chitrakar</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59842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Time Division Multiple Access (TDMA) mechanism for multiple 802.11bp clients to transmit AMP uplink PPDU(s).</a:t>
            </a:r>
          </a:p>
          <a:p>
            <a:pPr marL="0" indent="0">
              <a:buNone/>
            </a:pPr>
            <a:endParaRPr lang="en-US" altLang="zh-CN" dirty="0" smtClean="0"/>
          </a:p>
          <a:p>
            <a:pPr marL="0" indent="0">
              <a:buNone/>
            </a:pPr>
            <a:r>
              <a:rPr lang="en-US" altLang="zh-CN" sz="2000" b="0" i="1" dirty="0" smtClean="0"/>
              <a:t>[</a:t>
            </a:r>
            <a:r>
              <a:rPr lang="en-US" altLang="zh-CN" sz="2000" b="0" i="1" dirty="0">
                <a:sym typeface="+mn-ea"/>
              </a:rPr>
              <a:t>Reference contribution: 11-24/2113r0</a:t>
            </a:r>
            <a:r>
              <a:rPr lang="en-US" altLang="zh-CN" sz="2000"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a:t>
            </a:r>
          </a:p>
          <a:p>
            <a:r>
              <a:rPr lang="en-US" altLang="zh-CN" dirty="0" smtClean="0"/>
              <a:t>Result: [</a:t>
            </a:r>
            <a:r>
              <a:rPr lang="en-US" altLang="zh-CN" dirty="0" smtClean="0">
                <a:solidFill>
                  <a:srgbClr val="FF0000"/>
                </a:solidFill>
              </a:rPr>
              <a:t>deferred</a:t>
            </a:r>
            <a:r>
              <a:rPr lang="en-US" altLang="zh-CN" dirty="0" smtClean="0"/>
              <a: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22081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a:t>
            </a:r>
            <a:r>
              <a:rPr lang="en-US" altLang="zh-CN" sz="2400" dirty="0" smtClean="0"/>
              <a:t>mechanism </a:t>
            </a:r>
            <a:r>
              <a:rPr lang="en-US" altLang="zh-CN" sz="2400" dirty="0"/>
              <a:t>to support secure communications for 802.11bp clients.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11-24/2112r0</a:t>
            </a:r>
            <a:r>
              <a:rPr lang="en-US" altLang="zh-CN" sz="1995"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Solomon </a:t>
            </a:r>
            <a:r>
              <a:rPr lang="en-US" altLang="zh-CN" dirty="0" err="1" smtClean="0"/>
              <a:t>Trainin</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42809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one mode of backscattering without carrier center frequency </a:t>
            </a:r>
            <a:r>
              <a:rPr lang="en-US" altLang="zh-CN" sz="2400" dirty="0" smtClean="0"/>
              <a:t>shift.</a:t>
            </a:r>
          </a:p>
          <a:p>
            <a:pPr marL="800100" lvl="1" indent="-342900">
              <a:buFont typeface="Arial" panose="020B0604020202020204" pitchFamily="34" charset="0"/>
              <a:buChar char="•"/>
            </a:pPr>
            <a:endParaRPr lang="en-US" altLang="zh-CN" sz="2000" dirty="0" smtClean="0"/>
          </a:p>
          <a:p>
            <a:pPr marL="0" indent="0">
              <a:buNone/>
            </a:pPr>
            <a:r>
              <a:rPr lang="en-US" altLang="zh-CN" sz="2000" b="0" i="1" dirty="0" smtClean="0"/>
              <a:t>[</a:t>
            </a:r>
            <a:r>
              <a:rPr lang="en-US" altLang="zh-CN" sz="2000" b="0" i="1" dirty="0">
                <a:sym typeface="+mn-ea"/>
              </a:rPr>
              <a:t>Reference contribution: </a:t>
            </a:r>
            <a:r>
              <a:rPr lang="en-US" altLang="zh-CN" sz="2000" b="0" i="1" dirty="0" smtClean="0">
                <a:sym typeface="+mn-ea"/>
              </a:rPr>
              <a:t>11-25/0058r1</a:t>
            </a:r>
            <a:r>
              <a:rPr lang="en-US" altLang="zh-CN" sz="2000" b="0" i="1" dirty="0" smtClean="0"/>
              <a:t>]</a:t>
            </a:r>
            <a:endParaRPr lang="en-US" altLang="zh-CN" sz="2000" b="0" i="1" dirty="0"/>
          </a:p>
          <a:p>
            <a:endParaRPr lang="en-US" altLang="zh-CN"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  </a:t>
            </a:r>
            <a:r>
              <a:rPr lang="en-US" altLang="zh-CN" dirty="0" smtClean="0"/>
              <a:t>Seconded: Bin Qian</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9504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The preamble of an AMP DL PPDU includes L-STF, L-LTF, L-SIG, RL-SIG, and U-SIGs for AMP enabled non-AP STA and active TX non-AP AMP STA in 2.4 GHz.</a:t>
            </a:r>
          </a:p>
          <a:p>
            <a:endParaRPr lang="en-US" altLang="zh-CN" sz="2000" b="0" i="1" dirty="0">
              <a:sym typeface="+mn-ea"/>
            </a:endParaRPr>
          </a:p>
          <a:p>
            <a:r>
              <a:rPr lang="en-US" altLang="zh-CN" sz="2000" b="0" i="1" dirty="0">
                <a:sym typeface="+mn-ea"/>
              </a:rPr>
              <a:t>[Reference contribution: 11-24/1859r0]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smtClean="0"/>
              <a:t>Youwei</a:t>
            </a:r>
            <a:r>
              <a:rPr lang="en-US" altLang="zh-CN" b="0" dirty="0" smtClean="0"/>
              <a:t> Chen;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9307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1800" dirty="0"/>
              <a:t>Backscatter non-AP AMP STA: A non-AP AMP STA that is capable of receiving only AMP Downlink PPDUs and supports uplink backscatter transmission.</a:t>
            </a:r>
          </a:p>
          <a:p>
            <a:pPr marL="800100" lvl="1" indent="-342900">
              <a:buFont typeface="Arial" panose="020B0604020202020204" pitchFamily="34" charset="0"/>
              <a:buChar char="•"/>
            </a:pPr>
            <a:r>
              <a:rPr lang="en-US" altLang="zh-CN" sz="1800" dirty="0"/>
              <a:t>Active </a:t>
            </a:r>
            <a:r>
              <a:rPr lang="en-US" altLang="zh-CN" sz="1800" dirty="0" err="1"/>
              <a:t>Tx</a:t>
            </a:r>
            <a:r>
              <a:rPr lang="en-US" altLang="zh-CN" sz="1800" dirty="0"/>
              <a:t> non-AP AMP STA: A non-AP AMP STA that is capable of receiving only AMP Downlink PPDUs and supports active transmission of AMP Uplink PPDUs.</a:t>
            </a:r>
          </a:p>
          <a:p>
            <a:pPr marL="800100" lvl="1" indent="-342900">
              <a:buFont typeface="Arial" panose="020B0604020202020204" pitchFamily="34" charset="0"/>
              <a:buChar char="•"/>
            </a:pPr>
            <a:r>
              <a:rPr lang="en-US" altLang="zh-CN" sz="1800" dirty="0"/>
              <a:t>AMP Enabled non-AP STA: A non-AP STA (e.g. non-HT, HT or HE STA) that is also capable of receiving AMP Downlink PPDUs</a:t>
            </a:r>
          </a:p>
          <a:p>
            <a:endParaRPr lang="en-US" altLang="zh-CN" sz="1800" b="0" i="1" dirty="0">
              <a:sym typeface="+mn-ea"/>
            </a:endParaRPr>
          </a:p>
          <a:p>
            <a:r>
              <a:rPr lang="en-US" altLang="zh-CN" sz="1800" b="0" i="1" dirty="0">
                <a:sym typeface="+mn-ea"/>
              </a:rPr>
              <a:t>[Reference contribution: 11-24/1846r2]</a:t>
            </a:r>
            <a:endParaRPr lang="en-US" altLang="zh-CN" sz="1800" dirty="0"/>
          </a:p>
          <a:p>
            <a:endParaRPr lang="en-US" altLang="zh-CN" dirty="0" smtClean="0"/>
          </a:p>
          <a:p>
            <a:r>
              <a:rPr lang="en-US" altLang="zh-CN" dirty="0" smtClean="0"/>
              <a:t>Moved: </a:t>
            </a:r>
            <a:r>
              <a:rPr lang="en-US" altLang="zh-CN" dirty="0" err="1" smtClean="0"/>
              <a:t>Rojan</a:t>
            </a:r>
            <a:r>
              <a:rPr lang="en-US" altLang="zh-CN" dirty="0" smtClean="0"/>
              <a:t> </a:t>
            </a:r>
            <a:r>
              <a:rPr lang="en-US" altLang="zh-CN" dirty="0" err="1" smtClean="0"/>
              <a:t>Chitrakar</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4871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The (3dB) bandwidth of the AMP DL PPDU in 2.4 GHz is at least 10 MHz for backscattering communication. The transmit spectrum mask is TBD</a:t>
            </a:r>
            <a:r>
              <a:rPr lang="en-US" altLang="zh-CN" sz="1600" dirty="0"/>
              <a:t>.</a:t>
            </a:r>
            <a:r>
              <a:rPr lang="en-US" altLang="zh-CN" dirty="0"/>
              <a:t> </a:t>
            </a:r>
          </a:p>
          <a:p>
            <a:endParaRPr lang="en-US" altLang="zh-CN" sz="2000" b="0" i="1" dirty="0">
              <a:sym typeface="+mn-ea"/>
            </a:endParaRPr>
          </a:p>
          <a:p>
            <a:r>
              <a:rPr lang="en-US" altLang="zh-CN" sz="2000" b="0" i="1" dirty="0">
                <a:sym typeface="+mn-ea"/>
              </a:rPr>
              <a:t>[Reference contribution: 11-25/0050r1, 11-25/0051r1]</a:t>
            </a:r>
            <a:endParaRPr lang="en-US" altLang="zh-CN" sz="2000" dirty="0"/>
          </a:p>
          <a:p>
            <a:endParaRPr lang="en-US" altLang="zh-CN" dirty="0" smtClean="0"/>
          </a:p>
          <a:p>
            <a:r>
              <a:rPr lang="en-US" altLang="zh-CN" dirty="0" smtClean="0"/>
              <a:t>Moved: </a:t>
            </a:r>
            <a:r>
              <a:rPr lang="en-US" altLang="zh-CN" dirty="0" err="1" smtClean="0"/>
              <a:t>Panpan</a:t>
            </a:r>
            <a:r>
              <a:rPr lang="en-US" altLang="zh-CN" dirty="0" smtClean="0"/>
              <a:t> Li</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65400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the following data rates for AMP uplink transmissions at 2.4GHz</a:t>
            </a:r>
          </a:p>
          <a:p>
            <a:pPr marL="1257300" lvl="2" indent="-342900">
              <a:buFont typeface="Arial" panose="020B0604020202020204" pitchFamily="34" charset="0"/>
              <a:buChar char="•"/>
            </a:pPr>
            <a:r>
              <a:rPr lang="en-US" altLang="zh-CN" sz="1800" dirty="0"/>
              <a:t>250kbps and 1Mbps for both backscatter and non-backscatter uplink transmission;</a:t>
            </a:r>
          </a:p>
          <a:p>
            <a:pPr marL="1257300" lvl="2" indent="-342900">
              <a:buFont typeface="Arial" panose="020B0604020202020204" pitchFamily="34" charset="0"/>
              <a:buChar char="•"/>
            </a:pPr>
            <a:r>
              <a:rPr lang="en-US" altLang="zh-CN" sz="1800" dirty="0"/>
              <a:t>4Mbps for non-backscatter uplink transmission only</a:t>
            </a:r>
            <a:r>
              <a:rPr lang="en-US" altLang="zh-CN" sz="1400" dirty="0"/>
              <a:t>.</a:t>
            </a:r>
            <a:r>
              <a:rPr lang="en-US" altLang="zh-CN" sz="1800" dirty="0"/>
              <a:t> </a:t>
            </a:r>
          </a:p>
          <a:p>
            <a:pPr marL="1600200" lvl="3" indent="-342900">
              <a:buSzTx/>
              <a:buFont typeface="Arial" panose="020B0604020202020204" pitchFamily="34" charset="0"/>
              <a:buChar char="•"/>
            </a:pPr>
            <a:r>
              <a:rPr lang="en-US" altLang="zh-CN" sz="1800" dirty="0"/>
              <a:t>Mandatory or optional is TBD </a:t>
            </a:r>
          </a:p>
          <a:p>
            <a:endParaRPr lang="en-US" altLang="zh-CN" b="0" i="1" dirty="0">
              <a:sym typeface="+mn-ea"/>
            </a:endParaRPr>
          </a:p>
          <a:p>
            <a:r>
              <a:rPr lang="en-US" altLang="zh-CN" b="0" i="1" dirty="0">
                <a:sym typeface="+mn-ea"/>
              </a:rPr>
              <a:t>[Reference contribution: 11-25/0033r0, 11-25/0027r0]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003419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If an AMP device is able to support TSF, it can monitor AMP DL Frame in a duty-cycle manner.</a:t>
            </a:r>
            <a:r>
              <a:rPr lang="en-US" altLang="zh-CN" sz="1400" dirty="0"/>
              <a:t>.</a:t>
            </a:r>
            <a:r>
              <a:rPr lang="en-US" altLang="zh-CN" sz="1800" dirty="0"/>
              <a:t> </a:t>
            </a:r>
          </a:p>
          <a:p>
            <a:endParaRPr lang="en-US" altLang="zh-CN" b="0" i="1" dirty="0">
              <a:sym typeface="+mn-ea"/>
            </a:endParaRPr>
          </a:p>
          <a:p>
            <a:r>
              <a:rPr lang="en-US" altLang="zh-CN" b="0" i="1" dirty="0">
                <a:sym typeface="+mn-ea"/>
              </a:rPr>
              <a:t>[Reference contribution: 11-25/0032r0, 11-25/0039r0]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a:t>
            </a:r>
            <a:r>
              <a:rPr lang="en-US" altLang="zh-CN" dirty="0" err="1" smtClean="0"/>
              <a:t>Amichai</a:t>
            </a:r>
            <a:r>
              <a:rPr lang="en-US" altLang="zh-CN" dirty="0" smtClean="0"/>
              <a:t> </a:t>
            </a:r>
            <a:r>
              <a:rPr lang="en-US" altLang="zh-CN" dirty="0" err="1"/>
              <a:t>Sanderovich</a:t>
            </a:r>
            <a:r>
              <a:rPr lang="en-US" altLang="zh-CN" dirty="0" smtClean="0"/>
              <a:t> </a:t>
            </a:r>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20092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smtClean="0"/>
              <a:t>IEEE </a:t>
            </a:r>
            <a:r>
              <a:rPr lang="en-US" altLang="zh-CN" sz="2400" dirty="0"/>
              <a:t>802.11bp defines at least one AMP-Sync in the AMP Downlink PPDU in 2.4 GHz for backscatter communication, and at least one AMP-Sync in the AMP Downlink PPDU in 2.4 GHz for non-backscatter communication. The AMP-Sync is independent of the integrated and non-integrated deployment</a:t>
            </a:r>
            <a:r>
              <a:rPr lang="en-US" altLang="zh-CN" sz="1535" dirty="0"/>
              <a:t>.</a:t>
            </a:r>
            <a:r>
              <a:rPr lang="en-US" altLang="zh-CN" sz="1150" dirty="0"/>
              <a:t> </a:t>
            </a:r>
          </a:p>
          <a:p>
            <a:endParaRPr lang="en-US" altLang="zh-CN" b="0" i="1" dirty="0">
              <a:sym typeface="+mn-ea"/>
            </a:endParaRPr>
          </a:p>
          <a:p>
            <a:r>
              <a:rPr lang="en-US" altLang="zh-CN" b="0" i="1" dirty="0">
                <a:sym typeface="+mn-ea"/>
              </a:rPr>
              <a:t>[Reference contribution: 11-25/0047r0]</a:t>
            </a:r>
            <a:endParaRPr lang="en-US" altLang="zh-CN" dirty="0"/>
          </a:p>
          <a:p>
            <a:endParaRPr lang="en-US" altLang="zh-CN" dirty="0" smtClean="0"/>
          </a:p>
          <a:p>
            <a:r>
              <a:rPr lang="en-US" altLang="zh-CN" dirty="0" smtClean="0"/>
              <a:t>Moved: Bin Qian</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10351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an AMP Energizer that contains an Energizing Function, which is capable of transmitting WPT waveform and/or excitation waveform for backscattering operation. Additionally, the AMP Energizer may contain or be co-located (which one is TBD) with an IEEE 802.11 non-AMP non-AP STA.</a:t>
            </a:r>
          </a:p>
          <a:p>
            <a:pPr marL="800100" lvl="1" indent="-342900">
              <a:buFont typeface="Arial" panose="020B0604020202020204" pitchFamily="34" charset="0"/>
              <a:buChar char="•"/>
            </a:pPr>
            <a:r>
              <a:rPr lang="en-US" altLang="zh-CN" dirty="0"/>
              <a:t>Note: WPT waveform is transmitted over sub1-GHz. Depending on whether the backscattering operation happens in sub1-GHz or 2.4GHz, accordingly the excitation waveform will be transmitted in the same band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11-24/1767r0,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Weijie</a:t>
            </a:r>
            <a:r>
              <a:rPr lang="en-US" altLang="zh-CN" dirty="0" smtClean="0"/>
              <a:t> Xu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1773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 mechanism that allows control information to be sent by AMP AP STA to the AMP Energizer. The control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11-24/1769r0,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34756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 mechanism that allows an AMP non-AP STA to report its energy harvesting and power related information to AMP AP STA. The parameters that are included in the report and how to report such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11-24/1381r0, 11-24/1524r2, 11-24/1539r0, 11-24/1561r2, 11-24/1769r0, 11-24/1781r2, 11-24/1939r0]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251187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sym typeface="+mn-ea"/>
              </a:rPr>
              <a:t>The AMP-Data field of AMP DL PPDU for backscatter communication uses Manchester encoding</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11-25/0339r0]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smtClean="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0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sym typeface="+mn-ea"/>
              </a:rPr>
              <a:t>The AMP-Sync field and the AMP-Data field of AMP UL PPDU for backscatter communication use OOK </a:t>
            </a:r>
            <a:r>
              <a:rPr lang="en-US" altLang="zh-CN" dirty="0" smtClean="0">
                <a:sym typeface="+mn-ea"/>
              </a:rPr>
              <a:t>modulation</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11-25/0339r0]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smtClean="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186288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200" dirty="0">
                <a:sym typeface="+mn-ea"/>
              </a:rPr>
              <a:t>The carrier waveform for AMP Downlink PPDU is constructed by repeating one predefined base waveform of TBD micro-second, and additional pseudo-random phase is applied to each base waveform</a:t>
            </a:r>
          </a:p>
          <a:p>
            <a:pPr marL="800100" lvl="1" indent="-342900">
              <a:buFont typeface="Arial" panose="020B0604020202020204" pitchFamily="34" charset="0"/>
              <a:buChar char="•"/>
            </a:pPr>
            <a:r>
              <a:rPr lang="en-US" altLang="zh-CN" sz="2200" dirty="0">
                <a:sym typeface="+mn-ea"/>
              </a:rPr>
              <a:t>The base waveform definition is TBD</a:t>
            </a:r>
          </a:p>
          <a:p>
            <a:pPr marL="800100" lvl="1" indent="-342900">
              <a:buFont typeface="Arial" panose="020B0604020202020204" pitchFamily="34" charset="0"/>
              <a:buChar char="•"/>
            </a:pPr>
            <a:r>
              <a:rPr lang="en-US" altLang="zh-CN" sz="2200" dirty="0">
                <a:sym typeface="+mn-ea"/>
              </a:rPr>
              <a:t>Note:</a:t>
            </a:r>
          </a:p>
          <a:p>
            <a:pPr marL="1257300" lvl="2" indent="-342900">
              <a:buFont typeface="Arial" panose="020B0604020202020204" pitchFamily="34" charset="0"/>
              <a:buChar char="•"/>
            </a:pPr>
            <a:r>
              <a:rPr lang="en-US" altLang="zh-CN" sz="1800" dirty="0">
                <a:sym typeface="+mn-ea"/>
              </a:rPr>
              <a:t>The SYNC and Data fields are OOK modulated on the carrier waveform</a:t>
            </a:r>
          </a:p>
          <a:p>
            <a:pPr marL="1257300" lvl="2" indent="-342900">
              <a:buFont typeface="Arial" panose="020B0604020202020204" pitchFamily="34" charset="0"/>
              <a:buChar char="•"/>
            </a:pPr>
            <a:r>
              <a:rPr lang="en-US" altLang="zh-CN" sz="1800" dirty="0">
                <a:sym typeface="+mn-ea"/>
              </a:rPr>
              <a:t>The Excitation field is not OOK modulated</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smtClean="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23518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100" dirty="0" smtClean="0">
                <a:sym typeface="+mn-ea"/>
              </a:rPr>
              <a:t>For </a:t>
            </a:r>
            <a:r>
              <a:rPr lang="en-US" altLang="zh-CN" sz="2100" dirty="0">
                <a:sym typeface="+mn-ea"/>
              </a:rPr>
              <a:t>DL PPDU and UL PPDU for </a:t>
            </a:r>
            <a:r>
              <a:rPr lang="en-US" altLang="zh-CN" sz="2100" dirty="0" smtClean="0">
                <a:sym typeface="+mn-ea"/>
              </a:rPr>
              <a:t>backscattering:</a:t>
            </a:r>
            <a:endParaRPr lang="en-US" altLang="zh-CN" sz="2100" dirty="0">
              <a:sym typeface="+mn-ea"/>
            </a:endParaRPr>
          </a:p>
          <a:p>
            <a:pPr marL="1143000" lvl="2" indent="-342900">
              <a:buFont typeface="Arial" panose="020B0604020202020204" pitchFamily="34" charset="0"/>
              <a:buChar char="•"/>
            </a:pPr>
            <a:r>
              <a:rPr lang="en-US" altLang="zh-CN" sz="1600" dirty="0">
                <a:sym typeface="+mn-ea"/>
              </a:rPr>
              <a:t>For AMP Manchester encoded OOK of rate 250kbps, each data bit is encoded based on the chip duration of 2us.</a:t>
            </a:r>
          </a:p>
          <a:p>
            <a:pPr marL="1143000" lvl="2" indent="-342900">
              <a:buFont typeface="Arial" panose="020B0604020202020204" pitchFamily="34" charset="0"/>
              <a:buChar char="•"/>
            </a:pPr>
            <a:r>
              <a:rPr lang="en-US" altLang="zh-CN" sz="1600" dirty="0">
                <a:sym typeface="+mn-ea"/>
              </a:rPr>
              <a:t>For AMP Manchester encoded OOK of rate 1Mbps, each data bit is encoded based on the chip duration of </a:t>
            </a:r>
            <a:r>
              <a:rPr lang="en-US" altLang="zh-CN" sz="1600" dirty="0" smtClean="0">
                <a:sym typeface="+mn-ea"/>
              </a:rPr>
              <a:t>0.5us</a:t>
            </a:r>
            <a:r>
              <a:rPr lang="en-US" altLang="zh-CN" sz="1800" dirty="0" smtClean="0"/>
              <a:t>.</a:t>
            </a:r>
            <a:r>
              <a:rPr lang="en-US" altLang="zh-CN" sz="1100" dirty="0" smtClean="0"/>
              <a:t> </a:t>
            </a:r>
            <a:endParaRPr lang="en-US" altLang="zh-CN" sz="11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smtClean="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255536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100" dirty="0" smtClean="0">
                <a:sym typeface="+mn-ea"/>
              </a:rPr>
              <a:t>For </a:t>
            </a:r>
            <a:r>
              <a:rPr lang="en-US" altLang="zh-CN" sz="2100" dirty="0">
                <a:sym typeface="+mn-ea"/>
              </a:rPr>
              <a:t>DL PPDU and UL PPDU for </a:t>
            </a:r>
            <a:r>
              <a:rPr lang="en-US" altLang="zh-CN" sz="2100" dirty="0" smtClean="0">
                <a:sym typeface="+mn-ea"/>
              </a:rPr>
              <a:t>backscattering:</a:t>
            </a:r>
            <a:endParaRPr lang="en-US" altLang="zh-CN" sz="2100" dirty="0">
              <a:sym typeface="+mn-ea"/>
            </a:endParaRPr>
          </a:p>
          <a:p>
            <a:pPr marL="1143000" lvl="2" indent="-342900">
              <a:buFont typeface="Arial" panose="020B0604020202020204" pitchFamily="34" charset="0"/>
              <a:buChar char="•"/>
            </a:pPr>
            <a:r>
              <a:rPr lang="en-US" altLang="zh-CN" sz="2000" dirty="0">
                <a:sym typeface="+mn-ea"/>
              </a:rPr>
              <a:t>For AMP Manchester encoded OOK, data bit 1 is encoded as chip bits “01” and data bit 0 is encoded as chip bits“10”</a:t>
            </a:r>
          </a:p>
          <a:p>
            <a:pPr marL="1143000" lvl="2" indent="-342900">
              <a:buFont typeface="Arial" panose="020B0604020202020204" pitchFamily="34" charset="0"/>
              <a:buChar char="•"/>
            </a:pPr>
            <a:r>
              <a:rPr lang="en-US" altLang="zh-CN" sz="2000" dirty="0">
                <a:sym typeface="+mn-ea"/>
              </a:rPr>
              <a:t>Note: same definition as WUR HDR definition</a:t>
            </a:r>
            <a:r>
              <a:rPr lang="en-US" altLang="zh-CN" sz="1400" dirty="0" smtClean="0"/>
              <a:t>.</a:t>
            </a:r>
            <a:r>
              <a:rPr lang="en-US" altLang="zh-CN" sz="700" dirty="0" smtClean="0"/>
              <a:t> </a:t>
            </a:r>
            <a:endParaRPr lang="en-US" altLang="zh-CN" sz="7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smtClean="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945805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sym typeface="+mn-ea"/>
              </a:rPr>
              <a:t>11bp shall specify, in 2.4 GHz, an AMP UL PPDU for backscatter non-AP AMP STAs that contains an AMP-Sync field and an AMP-Data field.</a:t>
            </a:r>
          </a:p>
          <a:p>
            <a:pPr marL="800100" lvl="1" indent="-342900">
              <a:buFont typeface="Arial" panose="020B0604020202020204" pitchFamily="34" charset="0"/>
              <a:buChar char="•"/>
            </a:pPr>
            <a:r>
              <a:rPr lang="en-US" altLang="zh-CN" sz="2400" dirty="0">
                <a:sym typeface="+mn-ea"/>
              </a:rPr>
              <a:t>Note: This AMP UL PPDU is within one excitation field of an AMP DL PPDU.</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11-25/0316r0, 11-25/0027r1, 11-24/1780r2</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7055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sym typeface="+mn-ea"/>
              </a:rPr>
              <a:t>The PHY parameters (at least data rate) for AMP UL transmission are indicated by the AMP AP.</a:t>
            </a:r>
          </a:p>
          <a:p>
            <a:pPr marL="800100" lvl="1" indent="-342900">
              <a:buFont typeface="Arial" panose="020B0604020202020204" pitchFamily="34" charset="0"/>
              <a:buChar char="•"/>
            </a:pPr>
            <a:r>
              <a:rPr lang="en-US" altLang="zh-CN" sz="2400" i="1" dirty="0">
                <a:sym typeface="+mn-ea"/>
              </a:rPr>
              <a:t>Other PHY parameters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11-25/0316r0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629639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 security sub-clause:</a:t>
            </a:r>
            <a:endParaRPr lang="en-US" altLang="zh-CN" dirty="0"/>
          </a:p>
          <a:p>
            <a:pPr marL="800100" lvl="1" indent="-342900">
              <a:buFont typeface="Arial" panose="020B0604020202020204" pitchFamily="34" charset="0"/>
              <a:buChar char="•"/>
            </a:pPr>
            <a:r>
              <a:rPr lang="en-US" altLang="zh-CN" sz="2400" dirty="0">
                <a:sym typeface="+mn-ea"/>
              </a:rPr>
              <a:t>IEEE 802.11bp will specify secure data communication methods that do not require maintaining security associations.</a:t>
            </a:r>
          </a:p>
          <a:p>
            <a:pPr marL="800100" lvl="1" indent="-342900">
              <a:buFont typeface="Arial" panose="020B0604020202020204" pitchFamily="34" charset="0"/>
              <a:buChar char="•"/>
            </a:pPr>
            <a:r>
              <a:rPr lang="en-US" altLang="zh-CN" sz="2400" dirty="0">
                <a:sym typeface="+mn-ea"/>
              </a:rPr>
              <a:t>Note:</a:t>
            </a:r>
          </a:p>
          <a:p>
            <a:pPr marL="1257300" lvl="2" indent="-342900">
              <a:buFont typeface="Arial" panose="020B0604020202020204" pitchFamily="34" charset="0"/>
              <a:buChar char="•"/>
            </a:pPr>
            <a:r>
              <a:rPr lang="en-US" altLang="zh-CN" sz="2000" dirty="0">
                <a:sym typeface="+mn-ea"/>
              </a:rPr>
              <a:t>The methods are based on existing 802.11 security protocols.</a:t>
            </a:r>
          </a:p>
          <a:p>
            <a:pPr marL="1257300" lvl="2" indent="-342900">
              <a:buFont typeface="Arial" panose="020B0604020202020204" pitchFamily="34" charset="0"/>
              <a:buChar char="•"/>
            </a:pPr>
            <a:r>
              <a:rPr lang="en-US" altLang="zh-CN" sz="2000" dirty="0">
                <a:sym typeface="+mn-ea"/>
              </a:rPr>
              <a:t>The security for backscattering AMP devices are TBD.</a:t>
            </a:r>
          </a:p>
          <a:p>
            <a:pPr marL="1257300" lvl="2" indent="-342900">
              <a:buFont typeface="Arial" panose="020B0604020202020204" pitchFamily="34" charset="0"/>
              <a:buChar char="•"/>
            </a:pPr>
            <a:r>
              <a:rPr lang="en-US" altLang="zh-CN" sz="2000" dirty="0">
                <a:sym typeface="+mn-ea"/>
              </a:rPr>
              <a:t>The details are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11-24/0178, 11-24/0526, 11-24/0871, 11-24/1998, 11-24/1242</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561997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marL="800100" lvl="1" indent="-342900">
              <a:buFont typeface="Arial" panose="020B0604020202020204" pitchFamily="34" charset="0"/>
              <a:buChar char="•"/>
            </a:pPr>
            <a:r>
              <a:rPr lang="en-US" altLang="zh-CN" sz="2400" dirty="0"/>
              <a:t>802.11bp to define a slot-based procedure to enable one or more clients to access the medium to send uplink AMP PPDU(s</a:t>
            </a:r>
            <a:r>
              <a:rPr lang="en-US" altLang="zh-CN" sz="2400" dirty="0" smtClean="0"/>
              <a:t>)</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11-24/2113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910800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defines an AMP Trigger frame that an AP transmits to solicit UL AMP PPDU(s) from one or more 802.11bp clients and may carry the following content?</a:t>
            </a:r>
          </a:p>
          <a:p>
            <a:pPr lvl="1"/>
            <a:r>
              <a:rPr lang="en-US" altLang="zh-CN" dirty="0"/>
              <a:t>Transmitter ID </a:t>
            </a:r>
          </a:p>
          <a:p>
            <a:pPr lvl="1"/>
            <a:r>
              <a:rPr lang="en-US" altLang="zh-CN" dirty="0"/>
              <a:t>Receiver ID(s) </a:t>
            </a:r>
          </a:p>
          <a:p>
            <a:pPr lvl="1"/>
            <a:r>
              <a:rPr lang="en-US" altLang="zh-CN" dirty="0"/>
              <a:t>FCS </a:t>
            </a:r>
          </a:p>
          <a:p>
            <a:pPr lvl="1"/>
            <a:r>
              <a:rPr lang="en-US" altLang="zh-CN" dirty="0"/>
              <a:t>Other parameters TBD</a:t>
            </a:r>
            <a:r>
              <a:rPr lang="en-US" altLang="zh-CN" sz="2400" dirty="0" smtClean="0">
                <a:sym typeface="+mn-ea"/>
              </a:rPr>
              <a:t>.</a:t>
            </a:r>
            <a:endParaRPr lang="en-US" altLang="zh-CN" sz="2800" i="1" dirty="0" smtClean="0">
              <a:sym typeface="+mn-ea"/>
            </a:endParaRPr>
          </a:p>
          <a:p>
            <a:endParaRPr lang="en-US" altLang="zh-CN" sz="2000" b="0" i="1" dirty="0" smtClean="0">
              <a:sym typeface="+mn-ea"/>
            </a:endParaRPr>
          </a:p>
          <a:p>
            <a:pPr marL="0" indent="0">
              <a:buNone/>
            </a:pPr>
            <a:r>
              <a:rPr lang="en-US" altLang="zh-CN" sz="2000" b="0" i="1" dirty="0" smtClean="0">
                <a:sym typeface="+mn-ea"/>
              </a:rPr>
              <a:t>[Reference contribution</a:t>
            </a:r>
            <a:r>
              <a:rPr lang="en-US" altLang="zh-CN" sz="2000" b="0" i="1" dirty="0">
                <a:sym typeface="+mn-ea"/>
              </a:rPr>
              <a:t>: 11-24/2112, 11-25/398</a:t>
            </a:r>
            <a:r>
              <a:rPr lang="en-US" altLang="zh-CN" sz="2000" b="0" i="1" dirty="0" smtClean="0">
                <a:sym typeface="+mn-ea"/>
              </a:rPr>
              <a:t>]</a:t>
            </a:r>
            <a:endParaRPr lang="en-US" altLang="zh-CN" sz="2000" dirty="0" smtClean="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306172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marL="800100" lvl="1" indent="-342900">
              <a:buFont typeface="Arial" panose="020B0604020202020204" pitchFamily="34" charset="0"/>
              <a:buChar char="•"/>
            </a:pPr>
            <a:r>
              <a:rPr lang="en-US" altLang="zh-CN" sz="2400" dirty="0" smtClean="0"/>
              <a:t>An </a:t>
            </a:r>
            <a:r>
              <a:rPr lang="en-US" altLang="zh-CN" sz="2400" dirty="0"/>
              <a:t>802.11bp client may use the receive time of the AMP Trigger frame, which solicits UL AMP PPDUs from the client, to determine the timing for transmitting UL AMP PPDUs in the same TXOP? </a:t>
            </a:r>
            <a:endParaRPr lang="en-US" altLang="zh-CN" sz="2400" dirty="0" smtClean="0"/>
          </a:p>
          <a:p>
            <a:pPr marL="800100" lvl="1" indent="-342900">
              <a:buFont typeface="Arial" panose="020B0604020202020204" pitchFamily="34" charset="0"/>
              <a:buChar char="•"/>
            </a:pPr>
            <a:r>
              <a:rPr lang="en-US" altLang="zh-CN" sz="2400" dirty="0" smtClean="0"/>
              <a:t>The </a:t>
            </a:r>
            <a:r>
              <a:rPr lang="en-US" altLang="zh-CN" sz="2400" dirty="0"/>
              <a:t>definition of receive time is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11-25/0353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59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when the AP solicits UL AMP PPDUs from 802.11bp clients using a slot-based procedure, the AMP Trigger frame shall carry the following parameters?</a:t>
            </a:r>
            <a:r>
              <a:rPr lang="en-US" altLang="zh-CN" b="0" dirty="0"/>
              <a:t> </a:t>
            </a:r>
          </a:p>
          <a:p>
            <a:pPr lvl="1"/>
            <a:r>
              <a:rPr lang="en-US" altLang="zh-CN" dirty="0"/>
              <a:t>Number of slots for UL PPDU transmissions in that TXOP </a:t>
            </a:r>
          </a:p>
          <a:p>
            <a:pPr lvl="1"/>
            <a:r>
              <a:rPr lang="en-US" altLang="zh-CN" dirty="0"/>
              <a:t>Other parameters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11-24/2113, 11-25/0353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350348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defines an AMP </a:t>
            </a:r>
            <a:r>
              <a:rPr lang="en-US" altLang="zh-CN" dirty="0" err="1"/>
              <a:t>Ack</a:t>
            </a:r>
            <a:r>
              <a:rPr lang="en-US" altLang="zh-CN" dirty="0"/>
              <a:t> frame that an AMP AP transmits to acknowledge the received UL AMP frame(s)</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11-25/0398</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602570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supports a time-slot based random access mechanism for Active </a:t>
            </a:r>
            <a:r>
              <a:rPr lang="en-US" altLang="zh-CN" dirty="0" err="1">
                <a:sym typeface="+mn-ea"/>
              </a:rPr>
              <a:t>Tx</a:t>
            </a:r>
            <a:r>
              <a:rPr lang="en-US" altLang="zh-CN" dirty="0">
                <a:sym typeface="+mn-ea"/>
              </a:rPr>
              <a:t> non-AP AMP STAs:</a:t>
            </a:r>
          </a:p>
          <a:p>
            <a:pPr marL="800100" lvl="1" indent="-342900">
              <a:buFont typeface="Arial" panose="020B0604020202020204" pitchFamily="34" charset="0"/>
              <a:buChar char="•"/>
            </a:pPr>
            <a:r>
              <a:rPr lang="en-US" altLang="zh-CN" dirty="0">
                <a:sym typeface="+mn-ea"/>
              </a:rPr>
              <a:t>AMP AP transmits an AMP frame that indicates one or more time-slots.</a:t>
            </a:r>
          </a:p>
          <a:p>
            <a:pPr marL="800100" lvl="1" indent="-342900">
              <a:buFont typeface="Arial" panose="020B0604020202020204" pitchFamily="34" charset="0"/>
              <a:buChar char="•"/>
            </a:pPr>
            <a:r>
              <a:rPr lang="en-US" altLang="zh-CN" dirty="0">
                <a:sym typeface="+mn-ea"/>
              </a:rPr>
              <a:t>Further details (e.g., frame formats, how a STA chooses a random access time-slot etc.) are 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576146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supports a time-slot based scheduled access mechanism for Active </a:t>
            </a:r>
            <a:r>
              <a:rPr lang="en-US" altLang="zh-CN" dirty="0" err="1">
                <a:sym typeface="+mn-ea"/>
              </a:rPr>
              <a:t>Tx</a:t>
            </a:r>
            <a:r>
              <a:rPr lang="en-US" altLang="zh-CN" dirty="0">
                <a:sym typeface="+mn-ea"/>
              </a:rPr>
              <a:t> non-AP AMP STAs:</a:t>
            </a:r>
          </a:p>
          <a:p>
            <a:pPr marL="800100" lvl="1" indent="-342900">
              <a:buFont typeface="Arial" panose="020B0604020202020204" pitchFamily="34" charset="0"/>
              <a:buChar char="•"/>
            </a:pPr>
            <a:r>
              <a:rPr lang="en-US" altLang="zh-CN" dirty="0" smtClean="0">
                <a:sym typeface="+mn-ea"/>
              </a:rPr>
              <a:t>AMP </a:t>
            </a:r>
            <a:r>
              <a:rPr lang="en-US" altLang="zh-CN" dirty="0">
                <a:sym typeface="+mn-ea"/>
              </a:rPr>
              <a:t>AP transmits an AMP frame to assign one or more transmission time-slots.</a:t>
            </a:r>
          </a:p>
          <a:p>
            <a:pPr marL="800100" lvl="1" indent="-342900">
              <a:buFont typeface="Arial" panose="020B0604020202020204" pitchFamily="34" charset="0"/>
              <a:buChar char="•"/>
            </a:pPr>
            <a:r>
              <a:rPr lang="en-US" altLang="zh-CN" dirty="0" smtClean="0">
                <a:sym typeface="+mn-ea"/>
              </a:rPr>
              <a:t>Further </a:t>
            </a:r>
            <a:r>
              <a:rPr lang="en-US" altLang="zh-CN" dirty="0">
                <a:sym typeface="+mn-ea"/>
              </a:rPr>
              <a:t>details (e.g., frame formats, how the time-slots are assigned etc.) are 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431746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11bp supports a mode of operation in which a sub-set of the logical interface of the UHF RFID Standard is used for backscattering communication.</a:t>
            </a:r>
          </a:p>
          <a:p>
            <a:pPr marL="800100" lvl="1" indent="-342900">
              <a:buFont typeface="Arial" panose="020B0604020202020204" pitchFamily="34" charset="0"/>
              <a:buChar char="•"/>
            </a:pPr>
            <a:r>
              <a:rPr lang="en-US" altLang="zh-CN" dirty="0" smtClean="0">
                <a:sym typeface="+mn-ea"/>
              </a:rPr>
              <a:t>Applicable </a:t>
            </a:r>
            <a:r>
              <a:rPr lang="en-US" altLang="zh-CN" dirty="0">
                <a:sym typeface="+mn-ea"/>
              </a:rPr>
              <a:t>UHF commands are carried in 802.11bp frames.</a:t>
            </a:r>
          </a:p>
          <a:p>
            <a:pPr marL="800100" lvl="1" indent="-342900">
              <a:buFont typeface="Arial" panose="020B0604020202020204" pitchFamily="34" charset="0"/>
              <a:buChar char="•"/>
            </a:pPr>
            <a:r>
              <a:rPr lang="en-US" altLang="zh-CN" dirty="0" smtClean="0">
                <a:sym typeface="+mn-ea"/>
              </a:rPr>
              <a:t>Applicable </a:t>
            </a:r>
            <a:r>
              <a:rPr lang="en-US" altLang="zh-CN" dirty="0">
                <a:sym typeface="+mn-ea"/>
              </a:rPr>
              <a:t>to both mono-static &amp; bi-static backscattering.</a:t>
            </a:r>
          </a:p>
          <a:p>
            <a:pPr marL="800100" lvl="1" indent="-342900">
              <a:buFont typeface="Arial" panose="020B0604020202020204" pitchFamily="34" charset="0"/>
              <a:buChar char="•"/>
            </a:pPr>
            <a:r>
              <a:rPr lang="en-US" altLang="zh-CN" dirty="0" smtClean="0">
                <a:sym typeface="+mn-ea"/>
              </a:rPr>
              <a:t>The </a:t>
            </a:r>
            <a:r>
              <a:rPr lang="en-US" altLang="zh-CN" dirty="0">
                <a:sym typeface="+mn-ea"/>
              </a:rPr>
              <a:t>sub-set of the logical interface to be reused is TBD.</a:t>
            </a:r>
          </a:p>
          <a:p>
            <a:pPr marL="800100" lvl="1" indent="-342900">
              <a:buFont typeface="Arial" panose="020B0604020202020204" pitchFamily="34" charset="0"/>
              <a:buChar char="•"/>
            </a:pPr>
            <a:r>
              <a:rPr lang="en-US" altLang="zh-CN" dirty="0">
                <a:sym typeface="+mn-ea"/>
              </a:rPr>
              <a:t> NOTE – The logical interface of the UHF RFID Standard is defined by the EPC® Radio-Frequency Identity Generation-2 UHF RFID Standard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350008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sym typeface="+mn-ea"/>
              </a:rPr>
              <a:t>Control information that is sent from the AMP AP to the AMP Energizer relating to the WPT waveform may include at least one or more of the following: Start Time, Duration, Interval, Transmit Power, and frequency related parameters.</a:t>
            </a:r>
          </a:p>
          <a:p>
            <a:pPr>
              <a:buFont typeface="Arial" panose="020B0604020202020204" pitchFamily="34" charset="0"/>
              <a:buChar char="•"/>
            </a:pPr>
            <a:r>
              <a:rPr lang="en-US" altLang="zh-CN" b="0" dirty="0">
                <a:sym typeface="+mn-ea"/>
              </a:rPr>
              <a:t>The frequency related parameters may include central frequency information, bandwidth information, etc.</a:t>
            </a:r>
          </a:p>
          <a:p>
            <a:pPr>
              <a:buFont typeface="Arial" panose="020B0604020202020204" pitchFamily="34" charset="0"/>
              <a:buChar char="•"/>
            </a:pPr>
            <a:r>
              <a:rPr lang="en-US" altLang="zh-CN" b="0" dirty="0"/>
              <a:t>Note: Interval refers to a repetition of the WPT waveform</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a:t>
            </a:r>
            <a:r>
              <a:rPr lang="en-US" altLang="zh-CN" sz="2000" b="0" i="1" dirty="0" smtClean="0">
                <a:sym typeface="+mn-ea"/>
              </a:rPr>
              <a:t>11-24/12</a:t>
            </a:r>
            <a:r>
              <a:rPr lang="en-US" altLang="zh-CN" sz="2000" b="0" i="1" dirty="0">
                <a:sym typeface="+mn-ea"/>
              </a:rPr>
              <a:t> 11-24/1208r1, 11-24/1524r2, 11-24/1769r0, 11-25/0037r0, 11-25/0318r0, </a:t>
            </a:r>
            <a:r>
              <a:rPr lang="en-US" altLang="zh-CN" sz="2000" b="0" i="1" dirty="0" smtClean="0">
                <a:sym typeface="+mn-ea"/>
              </a:rPr>
              <a:t>11-25/0336r0]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40810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t>WPT signals from two or more transmitters in S1GHz are allowed to occupy the same channel simultaneously</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11-25/0320r1, 11-25/0029r1</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437971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t>Energizer should report its WPT and excitation related capability to the AMP AP. The parameters to be reported are </a:t>
            </a:r>
            <a:r>
              <a:rPr lang="en-US" altLang="zh-CN" b="0" dirty="0" smtClean="0"/>
              <a:t>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11-25/0318r0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77366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56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b="0" dirty="0"/>
              <a:t>AMP trigger frame may indicate parameters for a slot-based procedure of time slots to AMP non-AP STA(s). </a:t>
            </a:r>
          </a:p>
          <a:p>
            <a:pPr lvl="1"/>
            <a:r>
              <a:rPr lang="en-US" altLang="zh-CN" dirty="0"/>
              <a:t>The exact parameters are TBD</a:t>
            </a:r>
            <a:r>
              <a:rPr lang="en-US" altLang="zh-CN" b="0" dirty="0" smtClean="0"/>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11-25/0340r0, 11-24/1774r1</a:t>
            </a:r>
            <a:r>
              <a:rPr lang="en-US" altLang="zh-CN" sz="2000" b="0" i="1" dirty="0" smtClean="0">
                <a:sym typeface="+mn-ea"/>
              </a:rPr>
              <a:t>]</a:t>
            </a:r>
            <a:endParaRPr lang="en-US" altLang="zh-CN" sz="2000" dirty="0"/>
          </a:p>
          <a:p>
            <a:pPr marL="0" indent="0">
              <a:buNone/>
            </a:pPr>
            <a:r>
              <a:rPr lang="en-US" altLang="zh-CN" dirty="0">
                <a:sym typeface="+mn-ea"/>
              </a:rPr>
              <a:t>Moved: </a:t>
            </a:r>
            <a:r>
              <a:rPr lang="en-US" altLang="zh-CN" dirty="0" err="1">
                <a:sym typeface="+mn-ea"/>
              </a:rPr>
              <a:t>Weijie</a:t>
            </a:r>
            <a:r>
              <a:rPr lang="en-US" altLang="zh-CN" dirty="0">
                <a:sym typeface="+mn-ea"/>
              </a:rPr>
              <a:t> Xu          Second: </a:t>
            </a:r>
            <a:r>
              <a:rPr lang="en-US" altLang="zh-CN" dirty="0" err="1">
                <a:sym typeface="+mn-ea"/>
              </a:rPr>
              <a:t>Rui</a:t>
            </a:r>
            <a:r>
              <a:rPr lang="en-US" altLang="zh-CN" dirty="0">
                <a:sym typeface="+mn-ea"/>
              </a:rPr>
              <a:t> Cao</a:t>
            </a:r>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the approved </a:t>
            </a:r>
            <a:r>
              <a:rPr lang="en-US" altLang="zh-CN" b="0" smtClean="0"/>
              <a:t>motion </a:t>
            </a:r>
            <a:r>
              <a:rPr lang="en-US" altLang="zh-CN" b="0" smtClean="0"/>
              <a:t>#2 </a:t>
            </a:r>
            <a:r>
              <a:rPr lang="en-US" altLang="zh-CN" b="0" smtClean="0"/>
              <a:t>in </a:t>
            </a:r>
            <a:r>
              <a:rPr lang="en-US" altLang="zh-CN" b="0" smtClean="0"/>
              <a:t>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348969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11-24/0798r1] SP: 37Y/6N/23A</a:t>
            </a:r>
            <a:endParaRPr lang="en-US" altLang="zh-CN" b="0" i="1" kern="0" dirty="0"/>
          </a:p>
          <a:p>
            <a:pPr marL="0" indent="0">
              <a:buNone/>
              <a:defRPr/>
            </a:pPr>
            <a:r>
              <a:rPr lang="en-US" altLang="zh-CN" kern="0" dirty="0" smtClean="0"/>
              <a:t>Moved: </a:t>
            </a:r>
            <a:r>
              <a:rPr lang="en-US" altLang="zh-CN" kern="0" dirty="0" err="1" smtClean="0"/>
              <a:t>Rui</a:t>
            </a:r>
            <a:r>
              <a:rPr lang="en-US" altLang="zh-CN" kern="0" dirty="0" smtClean="0"/>
              <a:t> Cao</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 Huang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Hongyuan</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Zhang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 (</a:t>
            </a:r>
            <a:r>
              <a:rPr lang="en-US" altLang="zh-CN" kern="0" dirty="0" smtClean="0"/>
              <a:t>SFD;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a:t>
            </a:r>
            <a:r>
              <a:rPr lang="en-US" altLang="zh-CN" kern="0" dirty="0" err="1" smtClean="0"/>
              <a:t>TGbp</a:t>
            </a:r>
            <a:r>
              <a:rPr lang="en-US" altLang="zh-CN" kern="0" dirty="0" smtClean="0"/>
              <a:t> SFD: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Tian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6122</TotalTime>
  <Words>5061</Words>
  <Application>Microsoft Office PowerPoint</Application>
  <PresentationFormat>宽屏</PresentationFormat>
  <Paragraphs>722</Paragraphs>
  <Slides>58</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66" baseType="lpstr">
      <vt:lpstr>Arial Unicode MS</vt:lpstr>
      <vt:lpstr>MS Gothic</vt:lpstr>
      <vt:lpstr>MS PGothic</vt:lpstr>
      <vt:lpstr>宋体</vt:lpstr>
      <vt:lpstr>Arial</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0318003590</cp:lastModifiedBy>
  <cp:revision>387</cp:revision>
  <cp:lastPrinted>2014-11-04T15:04:00Z</cp:lastPrinted>
  <dcterms:created xsi:type="dcterms:W3CDTF">2007-04-17T18:10:00Z</dcterms:created>
  <dcterms:modified xsi:type="dcterms:W3CDTF">2025-03-13T22:37:03Z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