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handoutMasterIdLst>
    <p:handoutMasterId r:id="rId41"/>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80" r:id="rId15"/>
    <p:sldId id="1281" r:id="rId16"/>
    <p:sldId id="1282" r:id="rId17"/>
    <p:sldId id="1284" r:id="rId18"/>
    <p:sldId id="1285" r:id="rId19"/>
    <p:sldId id="1289" r:id="rId20"/>
    <p:sldId id="1290" r:id="rId21"/>
    <p:sldId id="1291" r:id="rId22"/>
    <p:sldId id="1292" r:id="rId23"/>
    <p:sldId id="1293" r:id="rId24"/>
    <p:sldId id="1294" r:id="rId25"/>
    <p:sldId id="1295" r:id="rId26"/>
    <p:sldId id="1296" r:id="rId27"/>
    <p:sldId id="1297" r:id="rId28"/>
    <p:sldId id="1299" r:id="rId29"/>
    <p:sldId id="1302" r:id="rId30"/>
    <p:sldId id="1303" r:id="rId31"/>
    <p:sldId id="1304" r:id="rId32"/>
    <p:sldId id="1305" r:id="rId33"/>
    <p:sldId id="1306" r:id="rId34"/>
    <p:sldId id="1307" r:id="rId35"/>
    <p:sldId id="1308" r:id="rId36"/>
    <p:sldId id="1309" r:id="rId37"/>
    <p:sldId id="1310" r:id="rId38"/>
    <p:sldId id="1311" r:id="rId3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78"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Christian Berger</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a:t>
            </a:r>
            <a:r>
              <a:rPr kumimoji="0" lang="en-US" altLang="zh-CN" sz="2400" b="0" i="1"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Qian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no objection </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#12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31Y/7N/32A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Yinan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Qi</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Weijie</a:t>
            </a:r>
            <a:r>
              <a:rPr lang="en-US" altLang="zh-CN" kern="0" dirty="0" smtClean="0"/>
              <a:t> Xu</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smtClean="0"/>
              <a:t>802.11 devices</a:t>
            </a:r>
            <a:r>
              <a:rPr lang="en-US" altLang="zh-CN" sz="2400" dirty="0"/>
              <a:t>;</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Rui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Cao</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b="0" dirty="0"/>
              <a:t>Move to include following content to sub-clause 4 of </a:t>
            </a:r>
            <a:r>
              <a:rPr lang="en-US" altLang="zh-CN" b="0" dirty="0" err="1"/>
              <a:t>TGbp</a:t>
            </a:r>
            <a:r>
              <a:rPr lang="en-US" altLang="zh-CN" b="0" dirty="0"/>
              <a:t> SFD: </a:t>
            </a:r>
            <a:br>
              <a:rPr lang="en-US" altLang="zh-CN" b="0" dirty="0"/>
            </a:br>
            <a:r>
              <a:rPr lang="en-US" altLang="zh-CN" b="0" dirty="0"/>
              <a:t>“11bp defines at least one mode of MAC/PHY that supports close-range mono-static backscattering communication in 2.4 GHz. </a:t>
            </a:r>
            <a:br>
              <a:rPr lang="en-US" altLang="zh-CN" b="0" dirty="0"/>
            </a:br>
            <a:r>
              <a:rPr lang="en-US" altLang="zh-CN" b="0" dirty="0"/>
              <a:t>11bp defines at least one mode of MAC/PHY that supports bi-static backscattering communication in 2.4 GHz.” </a:t>
            </a:r>
            <a:br>
              <a:rPr lang="en-US" altLang="zh-CN" b="0" dirty="0"/>
            </a:br>
            <a:r>
              <a:rPr lang="en-US" altLang="zh-CN" b="0" dirty="0"/>
              <a:t>” </a:t>
            </a:r>
            <a:br>
              <a:rPr lang="en-US" altLang="zh-CN" b="0" dirty="0"/>
            </a:br>
            <a:r>
              <a:rPr lang="en-US" altLang="zh-CN" b="0" i="1" dirty="0"/>
              <a:t>[DCN# 11-24/0798r1, </a:t>
            </a:r>
            <a:r>
              <a:rPr lang="en-US" altLang="zh-CN" b="0" i="1" dirty="0" smtClean="0"/>
              <a:t>11-24/1215r1]</a:t>
            </a:r>
            <a:r>
              <a:rPr lang="en-US" altLang="zh-CN" b="0" dirty="0" smtClean="0"/>
              <a:t> </a:t>
            </a:r>
            <a:r>
              <a:rPr lang="en-US" altLang="zh-CN" b="0" dirty="0"/>
              <a:t/>
            </a:r>
            <a:br>
              <a:rPr lang="en-US" altLang="zh-CN" b="0" dirty="0"/>
            </a:br>
            <a:endParaRPr lang="en-US" altLang="zh-CN" b="0" dirty="0" smtClean="0"/>
          </a:p>
          <a:p>
            <a:r>
              <a:rPr lang="en-US" altLang="zh-CN" dirty="0" smtClean="0"/>
              <a:t>Moved</a:t>
            </a:r>
            <a:r>
              <a:rPr lang="en-US" altLang="zh-CN" dirty="0"/>
              <a:t>:</a:t>
            </a:r>
            <a:r>
              <a:rPr lang="en-US" altLang="zh-CN" b="0" dirty="0"/>
              <a:t> </a:t>
            </a:r>
            <a:r>
              <a:rPr lang="en-US" altLang="zh-CN" b="0" dirty="0" err="1"/>
              <a:t>Rui</a:t>
            </a:r>
            <a:r>
              <a:rPr lang="en-US" altLang="zh-CN" b="0" dirty="0"/>
              <a:t> Cao </a:t>
            </a:r>
            <a:br>
              <a:rPr lang="en-US" altLang="zh-CN" b="0" dirty="0"/>
            </a:br>
            <a:r>
              <a:rPr lang="en-US" altLang="zh-CN" dirty="0"/>
              <a:t>Seconded:</a:t>
            </a:r>
            <a:r>
              <a:rPr lang="en-US" altLang="zh-CN" b="0" dirty="0"/>
              <a:t> </a:t>
            </a:r>
            <a:r>
              <a:rPr lang="en-US" altLang="zh-CN" b="0" dirty="0" smtClean="0"/>
              <a:t>Bin Qian</a:t>
            </a:r>
          </a:p>
          <a:p>
            <a:r>
              <a:rPr lang="en-US" altLang="zh-CN" dirty="0" smtClean="0"/>
              <a:t>Result:</a:t>
            </a:r>
            <a:r>
              <a:rPr lang="en-US" altLang="zh-CN" b="0" dirty="0" smtClean="0"/>
              <a:t> </a:t>
            </a:r>
            <a:r>
              <a:rPr lang="en-US" altLang="zh-CN" b="0"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30294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#16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 typeface="Arial" panose="020B0604020202020204" pitchFamily="34" charset="0"/>
              <a:buNone/>
            </a:pPr>
            <a:r>
              <a:rPr lang="en-US" altLang="zh-CN" dirty="0" smtClean="0"/>
              <a:t>Move to include </a:t>
            </a:r>
            <a:r>
              <a:rPr lang="zh-CN" altLang="en-US" dirty="0" smtClean="0"/>
              <a:t>the </a:t>
            </a:r>
            <a:r>
              <a:rPr lang="zh-CN" altLang="en-US" dirty="0"/>
              <a:t>following content to sub-clause 4 of SFD:</a:t>
            </a:r>
          </a:p>
          <a:p>
            <a:pPr>
              <a:buFont typeface="Arial" panose="020B0604020202020204" pitchFamily="34" charset="0"/>
              <a:buChar char="•"/>
            </a:pPr>
            <a:r>
              <a:rPr lang="zh-CN" altLang="en-US" b="0" dirty="0"/>
              <a:t>The AMP Downlink PPDU </a:t>
            </a:r>
            <a:r>
              <a:rPr lang="en-US" altLang="zh-CN" b="0" dirty="0" smtClean="0"/>
              <a:t>in 2.4 GHz </a:t>
            </a:r>
            <a:r>
              <a:rPr lang="zh-CN" altLang="en-US" b="0" dirty="0" smtClean="0"/>
              <a:t>shall </a:t>
            </a:r>
            <a:r>
              <a:rPr lang="zh-CN" altLang="en-US" b="0" dirty="0"/>
              <a:t>support the following data rates:</a:t>
            </a:r>
          </a:p>
          <a:p>
            <a:pPr marL="800100" lvl="1" indent="-342900">
              <a:buFont typeface="Arial" panose="020B0604020202020204" pitchFamily="34" charset="0"/>
              <a:buChar char="•"/>
            </a:pPr>
            <a:r>
              <a:rPr lang="zh-CN" altLang="en-US" sz="1800" dirty="0"/>
              <a:t>1 Mb/s (for non-Backscatter STAs only)</a:t>
            </a:r>
          </a:p>
          <a:p>
            <a:pPr marL="800100" lvl="1" indent="-342900">
              <a:buFont typeface="Arial" panose="020B0604020202020204" pitchFamily="34" charset="0"/>
              <a:buChar char="•"/>
            </a:pPr>
            <a:r>
              <a:rPr lang="zh-CN" altLang="en-US" sz="1800" dirty="0"/>
              <a:t>250 kb/</a:t>
            </a:r>
            <a:r>
              <a:rPr lang="zh-CN" altLang="en-US" sz="1800" dirty="0" smtClean="0"/>
              <a:t>s</a:t>
            </a:r>
            <a:endParaRPr lang="zh-CN" altLang="en-US" sz="1800" dirty="0"/>
          </a:p>
          <a:p>
            <a:endParaRPr lang="en-US" altLang="zh-CN" dirty="0"/>
          </a:p>
          <a:p>
            <a:pPr marL="0" indent="0">
              <a:buNone/>
            </a:pPr>
            <a:r>
              <a:rPr lang="en-US" altLang="zh-CN" b="0" i="1" dirty="0">
                <a:sym typeface="+mn-ea"/>
              </a:rPr>
              <a:t>[</a:t>
            </a:r>
            <a:r>
              <a:rPr lang="en-US" altLang="zh-CN" b="0" i="1" dirty="0" smtClean="0">
                <a:sym typeface="+mn-ea"/>
              </a:rPr>
              <a:t>Reference DCN# 11-24/1793r1</a:t>
            </a:r>
            <a:r>
              <a:rPr lang="en-US" altLang="zh-CN" b="0" i="1" dirty="0">
                <a:sym typeface="+mn-ea"/>
              </a:rPr>
              <a:t>]</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Steve </a:t>
            </a:r>
            <a:r>
              <a:rPr lang="en-US" altLang="zh-CN" b="0" dirty="0" err="1" smtClean="0"/>
              <a:t>Shellhammer</a:t>
            </a:r>
            <a:r>
              <a:rPr lang="en-US" altLang="zh-CN" b="0" dirty="0"/>
              <a:t/>
            </a:r>
            <a:br>
              <a:rPr lang="en-US" altLang="zh-CN" b="0" dirty="0"/>
            </a:br>
            <a:r>
              <a:rPr lang="en-US" altLang="zh-CN" dirty="0"/>
              <a:t>Seconded</a:t>
            </a:r>
            <a:r>
              <a:rPr lang="en-US" altLang="zh-CN" dirty="0" smtClean="0"/>
              <a:t>: </a:t>
            </a:r>
            <a:r>
              <a:rPr lang="en-US" altLang="zh-CN" dirty="0" err="1" smtClean="0"/>
              <a:t>Rui</a:t>
            </a:r>
            <a:r>
              <a:rPr lang="en-US" altLang="zh-CN" dirty="0" smtClean="0"/>
              <a:t> Cao</a:t>
            </a:r>
            <a:endParaRPr lang="en-US" altLang="zh-CN" b="0" dirty="0" smtClean="0"/>
          </a:p>
          <a:p>
            <a:r>
              <a:rPr lang="en-US" altLang="zh-CN" dirty="0" smtClean="0"/>
              <a:t>Result: </a:t>
            </a:r>
            <a:r>
              <a:rPr lang="en-US" altLang="zh-CN" dirty="0" smtClean="0">
                <a:solidFill>
                  <a:srgbClr val="00B050"/>
                </a:solidFill>
              </a:rPr>
              <a:t>31Y/2N/8A, passed</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64543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#17 (</a:t>
            </a:r>
            <a:r>
              <a:rPr lang="en-US" altLang="zh-CN" kern="0" dirty="0" smtClean="0"/>
              <a:t>FRD;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include </a:t>
            </a:r>
            <a:r>
              <a:rPr lang="zh-CN" altLang="en-US" dirty="0" smtClean="0"/>
              <a:t>the </a:t>
            </a:r>
            <a:r>
              <a:rPr lang="zh-CN" altLang="en-US" dirty="0"/>
              <a:t>following topologies </a:t>
            </a:r>
            <a:r>
              <a:rPr lang="zh-CN" altLang="en-US" dirty="0" smtClean="0"/>
              <a:t>for </a:t>
            </a:r>
            <a:r>
              <a:rPr lang="zh-CN" altLang="en-US" dirty="0"/>
              <a:t>energizer </a:t>
            </a:r>
            <a:r>
              <a:rPr lang="zh-CN" altLang="en-US" dirty="0" smtClean="0"/>
              <a:t>in </a:t>
            </a:r>
            <a:r>
              <a:rPr lang="zh-CN" altLang="en-US" dirty="0"/>
              <a:t>FRD?</a:t>
            </a:r>
          </a:p>
          <a:p>
            <a:pPr lvl="1"/>
            <a:r>
              <a:rPr lang="zh-CN" altLang="en-US" sz="1800" dirty="0"/>
              <a:t>Topology 1: Energizer is physically integrated with the AP.</a:t>
            </a:r>
          </a:p>
          <a:p>
            <a:pPr lvl="1"/>
            <a:r>
              <a:rPr lang="zh-CN" altLang="en-US" sz="1800" dirty="0"/>
              <a:t>Topology 2: Energizer is connected to the AP with wired connection.</a:t>
            </a:r>
          </a:p>
          <a:p>
            <a:pPr lvl="1"/>
            <a:r>
              <a:rPr lang="zh-CN" altLang="en-US" sz="1800" dirty="0"/>
              <a:t>Topology 3: Energizer is connected to the AP with wireless connection.</a:t>
            </a:r>
          </a:p>
          <a:p>
            <a:pPr marL="1200150" lvl="2" indent="-285750"/>
            <a:r>
              <a:rPr lang="zh-CN" altLang="en-US" sz="2000" dirty="0"/>
              <a:t>The details of the wireless connection are TBD</a:t>
            </a:r>
          </a:p>
          <a:p>
            <a:pPr marL="0" indent="0">
              <a:buFont typeface="Arial" panose="020B0604020202020204" pitchFamily="34" charset="0"/>
              <a:buNone/>
            </a:pPr>
            <a:endParaRPr lang="en-US" altLang="zh-CN" sz="2000" b="0" i="1" dirty="0">
              <a:sym typeface="+mn-ea"/>
            </a:endParaRPr>
          </a:p>
          <a:p>
            <a:pPr marL="0" indent="0">
              <a:buFont typeface="Arial" panose="020B0604020202020204" pitchFamily="34" charset="0"/>
              <a:buNone/>
            </a:pPr>
            <a:r>
              <a:rPr lang="en-US" altLang="zh-CN" sz="2000" b="0" i="1" dirty="0">
                <a:sym typeface="+mn-ea"/>
              </a:rPr>
              <a:t>[Reference: 11-24/1781r2]</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Yinan</a:t>
            </a:r>
            <a:r>
              <a:rPr lang="en-US" altLang="zh-CN" b="0" dirty="0" smtClean="0"/>
              <a:t> Qi</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560483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#18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The AMP-Sync field in AMP Downlink PPDU </a:t>
            </a:r>
            <a:r>
              <a:rPr lang="en-US" altLang="zh-CN" sz="1800" dirty="0" smtClean="0"/>
              <a:t>in 2.4 GHz is </a:t>
            </a:r>
            <a:r>
              <a:rPr lang="en-US" altLang="zh-CN" sz="1800" dirty="0"/>
              <a:t>defined with </a:t>
            </a:r>
            <a:r>
              <a:rPr lang="en-US" altLang="zh-CN" sz="1800" dirty="0" smtClean="0"/>
              <a:t>chip </a:t>
            </a:r>
            <a:r>
              <a:rPr lang="en-US" altLang="zh-CN" sz="1800" dirty="0"/>
              <a:t>duration of 2us for backscattering case.</a:t>
            </a:r>
          </a:p>
          <a:p>
            <a:pPr marL="0" indent="0">
              <a:buNone/>
            </a:pPr>
            <a:endParaRPr lang="en-US" altLang="zh-CN" sz="2000" b="0" i="1" dirty="0" smtClean="0"/>
          </a:p>
          <a:p>
            <a:pPr marL="0" indent="0">
              <a:buNone/>
            </a:pPr>
            <a:r>
              <a:rPr lang="en-US" altLang="zh-CN" sz="2000" b="0" i="1" dirty="0" smtClean="0"/>
              <a:t>[</a:t>
            </a:r>
            <a:r>
              <a:rPr lang="en-US" altLang="zh-CN" sz="2000" b="0" i="1" dirty="0"/>
              <a:t>Reference contribution: 11-24/1797r0]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Bin Qian</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28955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#19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include the following text to the 11bp </a:t>
            </a:r>
            <a:r>
              <a:rPr lang="en-US" altLang="zh-CN" dirty="0" smtClean="0"/>
              <a:t>SFD:</a:t>
            </a:r>
            <a:endParaRPr lang="en-US" altLang="zh-CN" dirty="0"/>
          </a:p>
          <a:p>
            <a:pPr lvl="1"/>
            <a:r>
              <a:rPr lang="en-US" altLang="zh-CN" sz="1800" dirty="0"/>
              <a:t>11bp defines Manchester encoding for the data portion of UL </a:t>
            </a:r>
            <a:r>
              <a:rPr lang="en-US" altLang="zh-CN" sz="1800" dirty="0" smtClean="0"/>
              <a:t>transmission in 2.4 GHz, </a:t>
            </a:r>
            <a:r>
              <a:rPr lang="en-US" altLang="zh-CN" sz="1800" dirty="0"/>
              <a:t>including both backscattering and active transmission.</a:t>
            </a:r>
          </a:p>
          <a:p>
            <a:pPr marL="0" indent="0">
              <a:buNone/>
            </a:pPr>
            <a:endParaRPr lang="en-US" altLang="zh-CN" sz="1995" b="0" i="1" dirty="0" smtClean="0"/>
          </a:p>
          <a:p>
            <a:pPr marL="0" indent="0">
              <a:buNone/>
            </a:pPr>
            <a:r>
              <a:rPr lang="en-US" altLang="zh-CN" sz="1995" b="0" i="1" dirty="0" smtClean="0"/>
              <a:t>[</a:t>
            </a:r>
            <a:r>
              <a:rPr lang="en-US" altLang="zh-CN" sz="1995" b="0" i="1" dirty="0"/>
              <a:t>Reference contribution: 11-24/1798r0]</a:t>
            </a:r>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a:t/>
            </a:r>
            <a:br>
              <a:rPr lang="en-US" altLang="zh-CN" b="0" dirty="0"/>
            </a:br>
            <a:r>
              <a:rPr lang="en-US" altLang="zh-CN" dirty="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 </a:t>
            </a:r>
            <a:r>
              <a:rPr lang="en-US" altLang="zh-CN" dirty="0" smtClean="0">
                <a:solidFill>
                  <a:srgbClr val="00B050"/>
                </a:solidFill>
              </a:rPr>
              <a:t>Approve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816802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#20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a:t>
            </a:r>
            <a:r>
              <a:rPr lang="zh-CN" altLang="en-US" dirty="0" smtClean="0"/>
              <a:t>to </a:t>
            </a:r>
            <a:r>
              <a:rPr lang="zh-CN" altLang="en-US" dirty="0"/>
              <a:t>add the following content to sub-clause 4 of SFD:</a:t>
            </a:r>
          </a:p>
          <a:p>
            <a:pPr lvl="1"/>
            <a:r>
              <a:rPr lang="zh-CN" altLang="en-US" sz="1800" dirty="0"/>
              <a:t>When performing transmission, the maximum clock offset is ± 10^3 ppm for </a:t>
            </a:r>
            <a:r>
              <a:rPr lang="zh-CN" altLang="en-US" sz="1800" dirty="0" smtClean="0"/>
              <a:t>AMP </a:t>
            </a:r>
            <a:r>
              <a:rPr lang="en-US" altLang="zh-CN" sz="1800" dirty="0" smtClean="0"/>
              <a:t>Non-AP STA</a:t>
            </a:r>
            <a:r>
              <a:rPr lang="zh-CN" altLang="en-US" sz="1800" dirty="0" smtClean="0"/>
              <a:t> </a:t>
            </a:r>
            <a:r>
              <a:rPr lang="zh-CN" altLang="en-US" sz="1800" dirty="0"/>
              <a:t>supporting active transmission.</a:t>
            </a:r>
          </a:p>
          <a:p>
            <a:pPr marL="0" indent="0">
              <a:buFont typeface="Arial" panose="020B0604020202020204" pitchFamily="34" charset="0"/>
              <a:buNone/>
            </a:pPr>
            <a:endParaRPr lang="en-US" altLang="zh-CN" sz="2000" b="0" i="1" dirty="0" smtClean="0">
              <a:sym typeface="+mn-ea"/>
            </a:endParaRPr>
          </a:p>
          <a:p>
            <a:pPr marL="0" indent="0">
              <a:buFont typeface="Arial" panose="020B0604020202020204" pitchFamily="34" charset="0"/>
              <a:buNone/>
            </a:pPr>
            <a:r>
              <a:rPr lang="en-US" altLang="zh-CN" sz="2000" b="0" i="1" dirty="0" smtClean="0">
                <a:sym typeface="+mn-ea"/>
              </a:rPr>
              <a:t>[</a:t>
            </a:r>
            <a:r>
              <a:rPr lang="en-US" altLang="zh-CN" sz="2000" b="0" i="1" dirty="0">
                <a:sym typeface="+mn-ea"/>
              </a:rPr>
              <a:t>Reference: 11-24/1475r3, 11-24/1799r0]</a:t>
            </a:r>
            <a:endParaRPr lang="en-US" altLang="zh-CN" sz="2000"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Amichai</a:t>
            </a:r>
            <a:r>
              <a:rPr lang="en-US" altLang="zh-CN" dirty="0" smtClean="0"/>
              <a:t> </a:t>
            </a:r>
            <a:r>
              <a:rPr lang="en-US" altLang="zh-CN" dirty="0" err="1" smtClean="0"/>
              <a:t>Sanderovich</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87660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#21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Nov</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14</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AM1,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sub-clause 4 of SFD:</a:t>
            </a:r>
          </a:p>
          <a:p>
            <a:pPr marL="800100" lvl="1" indent="-342900">
              <a:buFont typeface="Arial" panose="020B0604020202020204" pitchFamily="34" charset="0"/>
              <a:buChar char="•"/>
            </a:pPr>
            <a:r>
              <a:rPr lang="en-US" altLang="zh-CN" sz="1800" dirty="0"/>
              <a:t>11bp will define On-Off Keying (OOK) modulation for AMP-Sync field and the AMP-Data field in an AMP Uplink PPDU for Active Transmission </a:t>
            </a:r>
          </a:p>
          <a:p>
            <a:pPr marL="0" indent="0">
              <a:buFont typeface="Arial" panose="020B0604020202020204" pitchFamily="34" charset="0"/>
              <a:buNone/>
            </a:pPr>
            <a:endParaRPr lang="en-US" altLang="zh-CN" sz="1995" b="0" i="1" dirty="0" smtClean="0">
              <a:sym typeface="+mn-ea"/>
            </a:endParaRPr>
          </a:p>
          <a:p>
            <a:pPr marL="0" indent="0">
              <a:buFont typeface="Arial" panose="020B0604020202020204" pitchFamily="34" charset="0"/>
              <a:buNone/>
            </a:pPr>
            <a:r>
              <a:rPr lang="en-US" altLang="zh-CN" sz="1995" b="0" i="1" dirty="0" smtClean="0">
                <a:sym typeface="+mn-ea"/>
              </a:rPr>
              <a:t>[</a:t>
            </a:r>
            <a:r>
              <a:rPr lang="en-US" altLang="zh-CN" sz="1995" b="0" i="1" dirty="0">
                <a:sym typeface="+mn-ea"/>
              </a:rPr>
              <a:t>Reference: 11-24/1780r1, 11-24/1237r0]</a:t>
            </a:r>
            <a:endParaRPr lang="en-US" altLang="zh-CN" sz="1995" b="0" i="1"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err="1" smtClean="0"/>
              <a:t>Weijie</a:t>
            </a:r>
            <a:r>
              <a:rPr lang="en-US" altLang="zh-CN" b="0" dirty="0" smtClean="0"/>
              <a:t> Xu</a:t>
            </a:r>
            <a:r>
              <a:rPr lang="en-US" altLang="zh-CN" b="0" dirty="0"/>
              <a:t/>
            </a:r>
            <a:br>
              <a:rPr lang="en-US" altLang="zh-CN" b="0" dirty="0"/>
            </a:br>
            <a:r>
              <a:rPr lang="en-US" altLang="zh-CN" dirty="0"/>
              <a:t>Seconded</a:t>
            </a:r>
            <a:r>
              <a:rPr lang="en-US" altLang="zh-CN" dirty="0" smtClean="0"/>
              <a:t>: </a:t>
            </a:r>
            <a:r>
              <a:rPr lang="en-US" altLang="zh-CN" dirty="0" err="1" smtClean="0"/>
              <a:t>Yaron</a:t>
            </a:r>
            <a:r>
              <a:rPr lang="en-US" altLang="zh-CN" dirty="0" smtClean="0"/>
              <a:t> </a:t>
            </a:r>
            <a:r>
              <a:rPr lang="en-US" altLang="zh-CN" dirty="0" err="1" smtClean="0"/>
              <a:t>BenArie</a:t>
            </a:r>
            <a:endParaRPr lang="en-US" altLang="zh-CN" b="0" dirty="0" smtClean="0"/>
          </a:p>
          <a:p>
            <a:r>
              <a:rPr lang="en-US" altLang="zh-CN" dirty="0" smtClean="0"/>
              <a:t>Result: </a:t>
            </a:r>
            <a:r>
              <a:rPr lang="en-US" altLang="zh-CN"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6029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1665" dirty="0"/>
              <a:t>11bp defines an “AMP AP STA”</a:t>
            </a:r>
          </a:p>
          <a:p>
            <a:pPr marL="1257300" lvl="2" indent="-342900">
              <a:buFont typeface="Arial" panose="020B0604020202020204" pitchFamily="34" charset="0"/>
              <a:buChar char="•"/>
            </a:pPr>
            <a:r>
              <a:rPr lang="en-US" altLang="zh-CN" sz="1330" dirty="0"/>
              <a:t>AMP non AP STAs  may or may not communicate with AMP AP STA without association</a:t>
            </a:r>
          </a:p>
          <a:p>
            <a:pPr marL="1257300" lvl="2" indent="-342900">
              <a:buFont typeface="Arial" panose="020B0604020202020204" pitchFamily="34" charset="0"/>
              <a:buChar char="•"/>
            </a:pPr>
            <a:r>
              <a:rPr lang="en-US" altLang="zh-CN" sz="1330" dirty="0"/>
              <a:t>The AMP AP STA may or may not provide access to the DS for the AMP non AP STA</a:t>
            </a:r>
          </a:p>
          <a:p>
            <a:pPr marL="800100" lvl="1" indent="-342900">
              <a:buFont typeface="Arial" panose="020B0604020202020204" pitchFamily="34" charset="0"/>
              <a:buChar char="•"/>
            </a:pPr>
            <a:r>
              <a:rPr lang="en-US" altLang="zh-CN" sz="1665" dirty="0"/>
              <a:t>Note: the AMP AP STA may be part of an access point</a:t>
            </a:r>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11-25/0055r1, 11-24/1537r2]</a:t>
            </a:r>
            <a:endParaRPr lang="en-US" altLang="zh-CN" sz="2000" dirty="0"/>
          </a:p>
          <a:p>
            <a:pPr marL="0" indent="0">
              <a:buNone/>
            </a:pPr>
            <a:endParaRPr lang="en-US" altLang="zh-CN" b="0"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716488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11bp defines communication between AMP non AP STA and AMP AP STA through 11bp frames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11-25/0055r1, 11-24/1537r2</a:t>
            </a:r>
            <a:r>
              <a:rPr lang="en-US" altLang="zh-CN" sz="1995" b="0" i="1" dirty="0"/>
              <a:t>]</a:t>
            </a:r>
            <a:endParaRPr lang="en-US" altLang="zh-CN" b="0" dirty="0" smtClean="0"/>
          </a:p>
          <a:p>
            <a:endParaRPr lang="en-US" altLang="zh-CN" dirty="0" smtClean="0"/>
          </a:p>
          <a:p>
            <a:r>
              <a:rPr lang="en-US" altLang="zh-CN" dirty="0" smtClean="0"/>
              <a:t>Moved</a:t>
            </a:r>
            <a:r>
              <a:rPr lang="en-US" altLang="zh-CN" dirty="0"/>
              <a:t>:</a:t>
            </a:r>
            <a:r>
              <a:rPr lang="en-US" altLang="zh-CN" b="0" dirty="0"/>
              <a:t> </a:t>
            </a:r>
            <a:r>
              <a:rPr lang="en-US" altLang="zh-CN" b="0" dirty="0" smtClean="0"/>
              <a:t>Solomon </a:t>
            </a:r>
            <a:r>
              <a:rPr lang="en-US" altLang="zh-CN" b="0" dirty="0" err="1" smtClean="0"/>
              <a:t>Trainin</a:t>
            </a:r>
            <a:r>
              <a:rPr lang="en-US" altLang="zh-CN" b="0" dirty="0" smtClean="0"/>
              <a:t>;  </a:t>
            </a:r>
            <a:r>
              <a:rPr lang="en-US" altLang="zh-CN" dirty="0" smtClean="0"/>
              <a:t>Seconded</a:t>
            </a:r>
            <a:r>
              <a:rPr lang="en-US" altLang="zh-CN" dirty="0" smtClean="0"/>
              <a:t>: </a:t>
            </a:r>
            <a:r>
              <a:rPr lang="en-US" altLang="zh-CN" dirty="0" err="1" smtClean="0"/>
              <a:t>Weijie</a:t>
            </a:r>
            <a:r>
              <a:rPr lang="en-US" altLang="zh-CN" dirty="0" smtClean="0"/>
              <a:t> Xu</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188905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11bp defines a mechanism to allow an AP to solicit AMP uplink PPDU(s) from one or more 802.11bp clients</a:t>
            </a:r>
            <a:r>
              <a:rPr lang="en-US" altLang="zh-CN" sz="2400" dirty="0" smtClean="0"/>
              <a:t>.</a:t>
            </a:r>
            <a:endParaRPr lang="en-US" altLang="zh-CN" sz="2400" dirty="0"/>
          </a:p>
          <a:p>
            <a:pPr marL="0" indent="0">
              <a:buNone/>
            </a:pPr>
            <a:endParaRPr lang="en-US" altLang="zh-CN" sz="2000" b="0" i="1" dirty="0" smtClean="0">
              <a:sym typeface="+mn-ea"/>
            </a:endParaRPr>
          </a:p>
          <a:p>
            <a:pPr marL="0" indent="0">
              <a:buNone/>
            </a:pPr>
            <a:r>
              <a:rPr lang="en-US" altLang="zh-CN" sz="2000" b="0" i="1" dirty="0" smtClean="0">
                <a:sym typeface="+mn-ea"/>
              </a:rPr>
              <a:t>[</a:t>
            </a:r>
            <a:r>
              <a:rPr lang="en-US" altLang="zh-CN" sz="2000" b="0" i="1" dirty="0">
                <a:sym typeface="+mn-ea"/>
              </a:rPr>
              <a:t>Reference contribution: 11-24/2113r0]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a:t>
            </a:r>
            <a:r>
              <a:rPr lang="en-US" altLang="zh-CN" dirty="0" smtClean="0"/>
              <a:t>: </a:t>
            </a:r>
            <a:r>
              <a:rPr lang="en-US" altLang="zh-CN" dirty="0" err="1" smtClean="0"/>
              <a:t>Rojan</a:t>
            </a:r>
            <a:r>
              <a:rPr lang="en-US" altLang="zh-CN" dirty="0" smtClean="0"/>
              <a:t> </a:t>
            </a:r>
            <a:r>
              <a:rPr lang="en-US" altLang="zh-CN" dirty="0" err="1" smtClean="0"/>
              <a:t>Chitrakar</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59842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11bp defines a Time Division Multiple Access (TDMA) mechanism for multiple 802.11bp clients to transmit AMP uplink PPDU(s).</a:t>
            </a:r>
          </a:p>
          <a:p>
            <a:pPr marL="0" indent="0">
              <a:buNone/>
            </a:pPr>
            <a:endParaRPr lang="en-US" altLang="zh-CN" dirty="0" smtClean="0"/>
          </a:p>
          <a:p>
            <a:pPr marL="0" indent="0">
              <a:buNone/>
            </a:pPr>
            <a:r>
              <a:rPr lang="en-US" altLang="zh-CN" sz="2000" b="0" i="1" dirty="0" smtClean="0"/>
              <a:t>[</a:t>
            </a:r>
            <a:r>
              <a:rPr lang="en-US" altLang="zh-CN" sz="2000" b="0" i="1" dirty="0">
                <a:sym typeface="+mn-ea"/>
              </a:rPr>
              <a:t>Reference contribution: 11-24/2113r0</a:t>
            </a:r>
            <a:r>
              <a:rPr lang="en-US" altLang="zh-CN" sz="2000"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a:t>
            </a:r>
            <a:r>
              <a:rPr lang="en-US" altLang="zh-CN" dirty="0" smtClean="0"/>
              <a:t>: </a:t>
            </a:r>
            <a:endParaRPr lang="en-US" altLang="zh-CN" dirty="0" smtClean="0"/>
          </a:p>
          <a:p>
            <a:r>
              <a:rPr lang="en-US" altLang="zh-CN" dirty="0" smtClean="0"/>
              <a:t>Result: [</a:t>
            </a:r>
            <a:r>
              <a:rPr lang="en-US" altLang="zh-CN" dirty="0" smtClean="0">
                <a:solidFill>
                  <a:srgbClr val="FF0000"/>
                </a:solidFill>
              </a:rPr>
              <a:t>deferred</a:t>
            </a:r>
            <a:r>
              <a:rPr lang="en-US" altLang="zh-CN" dirty="0" smtClean="0"/>
              <a: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22081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11bp defines a </a:t>
            </a:r>
            <a:r>
              <a:rPr lang="en-US" altLang="zh-CN" sz="2400" dirty="0" smtClean="0"/>
              <a:t>mechanism </a:t>
            </a:r>
            <a:r>
              <a:rPr lang="en-US" altLang="zh-CN" sz="2400" dirty="0"/>
              <a:t>to support secure communications for 802.11bp clients.</a:t>
            </a:r>
          </a:p>
          <a:p>
            <a:pPr marL="0" indent="0">
              <a:buNone/>
            </a:pPr>
            <a:endParaRPr lang="en-US" altLang="zh-CN" sz="2000" dirty="0" smtClean="0"/>
          </a:p>
          <a:p>
            <a:pPr marL="0" indent="0">
              <a:buNone/>
            </a:pPr>
            <a:r>
              <a:rPr lang="en-US" altLang="zh-CN" sz="1995" b="0" i="1" dirty="0" smtClean="0"/>
              <a:t>[</a:t>
            </a:r>
            <a:r>
              <a:rPr lang="en-US" altLang="zh-CN" sz="1995" b="0" i="1" dirty="0">
                <a:sym typeface="+mn-ea"/>
              </a:rPr>
              <a:t>Reference contribution: 11-24/2112r0</a:t>
            </a:r>
            <a:r>
              <a:rPr lang="en-US" altLang="zh-CN" sz="1995" b="0" i="1" dirty="0"/>
              <a:t>]</a:t>
            </a:r>
          </a:p>
          <a:p>
            <a:endParaRPr lang="en-US" altLang="zh-CN" dirty="0" smtClean="0"/>
          </a:p>
          <a:p>
            <a:r>
              <a:rPr lang="en-US" altLang="zh-CN" dirty="0" smtClean="0"/>
              <a:t>Moved</a:t>
            </a:r>
            <a:r>
              <a:rPr lang="en-US" altLang="zh-CN" dirty="0"/>
              <a:t>:</a:t>
            </a:r>
            <a:r>
              <a:rPr lang="en-US" altLang="zh-CN" b="0" dirty="0"/>
              <a:t> </a:t>
            </a:r>
            <a:r>
              <a:rPr lang="en-US" altLang="zh-CN" b="0" dirty="0" err="1"/>
              <a:t>Sanket</a:t>
            </a:r>
            <a:r>
              <a:rPr lang="en-US" altLang="zh-CN" b="0" dirty="0"/>
              <a:t> </a:t>
            </a:r>
            <a:r>
              <a:rPr lang="en-US" altLang="zh-CN" b="0" dirty="0" err="1"/>
              <a:t>Kalamkar</a:t>
            </a:r>
            <a:r>
              <a:rPr lang="en-US" altLang="zh-CN" b="0" dirty="0" smtClean="0"/>
              <a:t>;  </a:t>
            </a:r>
            <a:r>
              <a:rPr lang="en-US" altLang="zh-CN" dirty="0" smtClean="0"/>
              <a:t>Seconded</a:t>
            </a:r>
            <a:r>
              <a:rPr lang="en-US" altLang="zh-CN" dirty="0" smtClean="0"/>
              <a:t>: </a:t>
            </a:r>
            <a:r>
              <a:rPr lang="en-US" altLang="zh-CN" dirty="0" smtClean="0"/>
              <a:t>Solomon </a:t>
            </a:r>
            <a:r>
              <a:rPr lang="en-US" altLang="zh-CN" dirty="0" err="1" smtClean="0"/>
              <a:t>Trainin</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42809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#27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11bp defines one mode of backscattering without carrier center frequency </a:t>
            </a:r>
            <a:r>
              <a:rPr lang="en-US" altLang="zh-CN" sz="2400" dirty="0" smtClean="0"/>
              <a:t>shift.</a:t>
            </a:r>
          </a:p>
          <a:p>
            <a:pPr marL="800100" lvl="1" indent="-342900">
              <a:buFont typeface="Arial" panose="020B0604020202020204" pitchFamily="34" charset="0"/>
              <a:buChar char="•"/>
            </a:pPr>
            <a:endParaRPr lang="en-US" altLang="zh-CN" sz="2000" dirty="0" smtClean="0"/>
          </a:p>
          <a:p>
            <a:pPr marL="0" indent="0">
              <a:buNone/>
            </a:pPr>
            <a:r>
              <a:rPr lang="en-US" altLang="zh-CN" sz="2000" b="0" i="1" dirty="0" smtClean="0"/>
              <a:t>[</a:t>
            </a:r>
            <a:r>
              <a:rPr lang="en-US" altLang="zh-CN" sz="2000" b="0" i="1" dirty="0">
                <a:sym typeface="+mn-ea"/>
              </a:rPr>
              <a:t>Reference contribution: </a:t>
            </a:r>
            <a:r>
              <a:rPr lang="en-US" altLang="zh-CN" sz="2000" b="0" i="1" dirty="0" smtClean="0">
                <a:sym typeface="+mn-ea"/>
              </a:rPr>
              <a:t>11-25/0058r1</a:t>
            </a:r>
            <a:r>
              <a:rPr lang="en-US" altLang="zh-CN" sz="2000" b="0" i="1" dirty="0" smtClean="0"/>
              <a:t>]</a:t>
            </a:r>
            <a:endParaRPr lang="en-US" altLang="zh-CN" sz="2000" b="0" i="1" dirty="0"/>
          </a:p>
          <a:p>
            <a:endParaRPr lang="en-US" altLang="zh-CN" dirty="0" smtClean="0"/>
          </a:p>
          <a:p>
            <a:r>
              <a:rPr lang="en-US" altLang="zh-CN" dirty="0" smtClean="0"/>
              <a:t>Moved</a:t>
            </a:r>
            <a:r>
              <a:rPr lang="en-US" altLang="zh-CN" dirty="0"/>
              <a:t>:</a:t>
            </a:r>
            <a:r>
              <a:rPr lang="en-US" altLang="zh-CN" b="0" dirty="0"/>
              <a:t> </a:t>
            </a:r>
            <a:r>
              <a:rPr lang="en-US" altLang="zh-CN" b="0" dirty="0" err="1" smtClean="0"/>
              <a:t>Rui</a:t>
            </a:r>
            <a:r>
              <a:rPr lang="en-US" altLang="zh-CN" b="0" dirty="0" smtClean="0"/>
              <a:t> Cao</a:t>
            </a:r>
            <a:r>
              <a:rPr lang="en-US" altLang="zh-CN" b="0" dirty="0" smtClean="0"/>
              <a:t>;  </a:t>
            </a:r>
            <a:r>
              <a:rPr lang="en-US" altLang="zh-CN" dirty="0" smtClean="0"/>
              <a:t>Seconded</a:t>
            </a:r>
            <a:r>
              <a:rPr lang="en-US" altLang="zh-CN" dirty="0" smtClean="0"/>
              <a:t>: </a:t>
            </a:r>
            <a:r>
              <a:rPr lang="en-US" altLang="zh-CN" dirty="0" smtClean="0"/>
              <a:t>Bin Qian</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19504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#28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dirty="0"/>
              <a:t>The preamble of an AMP DL PPDU includes L-STF, L-LTF, L-SIG, RL-SIG, and U-SIGs for AMP enabled non-AP STA and active TX non-AP AMP STA in 2.4 GHz.</a:t>
            </a:r>
          </a:p>
          <a:p>
            <a:endParaRPr lang="en-US" altLang="zh-CN" sz="2000" b="0" i="1" dirty="0">
              <a:sym typeface="+mn-ea"/>
            </a:endParaRPr>
          </a:p>
          <a:p>
            <a:r>
              <a:rPr lang="en-US" altLang="zh-CN" sz="2000" b="0" i="1" dirty="0">
                <a:sym typeface="+mn-ea"/>
              </a:rPr>
              <a:t>[Reference contribution: 11-24/1859r0]</a:t>
            </a:r>
            <a:endParaRPr lang="en-US" altLang="zh-CN" sz="2000" dirty="0"/>
          </a:p>
          <a:p>
            <a:endParaRPr lang="en-US" altLang="zh-CN" dirty="0" smtClean="0"/>
          </a:p>
          <a:p>
            <a:r>
              <a:rPr lang="en-US" altLang="zh-CN" dirty="0" smtClean="0"/>
              <a:t>Moved</a:t>
            </a:r>
            <a:r>
              <a:rPr lang="en-US" altLang="zh-CN" dirty="0"/>
              <a:t>:</a:t>
            </a:r>
            <a:r>
              <a:rPr lang="en-US" altLang="zh-CN" b="0" dirty="0"/>
              <a:t> </a:t>
            </a:r>
            <a:r>
              <a:rPr lang="en-US" altLang="zh-CN" b="0" dirty="0" err="1" smtClean="0"/>
              <a:t>Youwei</a:t>
            </a:r>
            <a:r>
              <a:rPr lang="en-US" altLang="zh-CN" b="0" dirty="0" smtClean="0"/>
              <a:t> Chen</a:t>
            </a:r>
            <a:r>
              <a:rPr lang="en-US" altLang="zh-CN" b="0" dirty="0" smtClean="0"/>
              <a:t>;  </a:t>
            </a:r>
            <a:r>
              <a:rPr lang="en-US" altLang="zh-CN" dirty="0" smtClean="0"/>
              <a:t>Seconded: Sebastian Max</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049307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#29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1800" dirty="0"/>
              <a:t>Backscatter non-AP AMP STA: A non-AP AMP STA that is capable of receiving only AMP Downlink PPDUs and supports uplink backscatter transmission.</a:t>
            </a:r>
          </a:p>
          <a:p>
            <a:pPr marL="800100" lvl="1" indent="-342900">
              <a:buFont typeface="Arial" panose="020B0604020202020204" pitchFamily="34" charset="0"/>
              <a:buChar char="•"/>
            </a:pPr>
            <a:r>
              <a:rPr lang="en-US" altLang="zh-CN" sz="1800" dirty="0"/>
              <a:t>Active </a:t>
            </a:r>
            <a:r>
              <a:rPr lang="en-US" altLang="zh-CN" sz="1800" dirty="0" err="1"/>
              <a:t>Tx</a:t>
            </a:r>
            <a:r>
              <a:rPr lang="en-US" altLang="zh-CN" sz="1800" dirty="0"/>
              <a:t> non-AP AMP STA: A non-AP AMP STA that is capable of receiving only AMP Downlink PPDUs and supports active transmission of AMP Uplink PPDUs.</a:t>
            </a:r>
          </a:p>
          <a:p>
            <a:pPr marL="800100" lvl="1" indent="-342900">
              <a:buFont typeface="Arial" panose="020B0604020202020204" pitchFamily="34" charset="0"/>
              <a:buChar char="•"/>
            </a:pPr>
            <a:r>
              <a:rPr lang="en-US" altLang="zh-CN" sz="1800" dirty="0"/>
              <a:t>AMP Enabled non-AP STA: A non-AP STA (e.g. non-HT, HT or HE STA) that is also capable of receiving AMP Downlink PPDUs</a:t>
            </a:r>
          </a:p>
          <a:p>
            <a:endParaRPr lang="en-US" altLang="zh-CN" sz="1800" b="0" i="1" dirty="0">
              <a:sym typeface="+mn-ea"/>
            </a:endParaRPr>
          </a:p>
          <a:p>
            <a:r>
              <a:rPr lang="en-US" altLang="zh-CN" sz="1800" b="0" i="1" dirty="0">
                <a:sym typeface="+mn-ea"/>
              </a:rPr>
              <a:t>[Reference contribution: 11-24/1846r2]</a:t>
            </a:r>
            <a:endParaRPr lang="en-US" altLang="zh-CN" sz="1800" dirty="0"/>
          </a:p>
          <a:p>
            <a:endParaRPr lang="en-US" altLang="zh-CN" dirty="0" smtClean="0"/>
          </a:p>
          <a:p>
            <a:r>
              <a:rPr lang="en-US" altLang="zh-CN" dirty="0" smtClean="0"/>
              <a:t>Moved: </a:t>
            </a:r>
            <a:r>
              <a:rPr lang="en-US" altLang="zh-CN" dirty="0" err="1" smtClean="0"/>
              <a:t>Rojan</a:t>
            </a:r>
            <a:r>
              <a:rPr lang="en-US" altLang="zh-CN" dirty="0" smtClean="0"/>
              <a:t> </a:t>
            </a:r>
            <a:r>
              <a:rPr lang="en-US" altLang="zh-CN" dirty="0" err="1" smtClean="0"/>
              <a:t>Chitrakar</a:t>
            </a:r>
            <a:r>
              <a:rPr lang="en-US" altLang="zh-CN" b="0" dirty="0" smtClean="0"/>
              <a:t>;  </a:t>
            </a:r>
            <a:r>
              <a:rPr lang="en-US" altLang="zh-CN" dirty="0" smtClean="0"/>
              <a:t>Seconded: Sebastian Max</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4871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#30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dirty="0"/>
              <a:t>The (3dB) bandwidth of the AMP DL PPDU in 2.4 GHz is at least 10 MHz for backscattering communication. The transmit spectrum mask is TBD</a:t>
            </a:r>
            <a:r>
              <a:rPr lang="en-US" altLang="zh-CN" sz="1600" dirty="0"/>
              <a:t>.</a:t>
            </a:r>
            <a:r>
              <a:rPr lang="en-US" altLang="zh-CN" dirty="0"/>
              <a:t> </a:t>
            </a:r>
          </a:p>
          <a:p>
            <a:endParaRPr lang="en-US" altLang="zh-CN" sz="2000" b="0" i="1" dirty="0">
              <a:sym typeface="+mn-ea"/>
            </a:endParaRPr>
          </a:p>
          <a:p>
            <a:r>
              <a:rPr lang="en-US" altLang="zh-CN" sz="2000" b="0" i="1" dirty="0">
                <a:sym typeface="+mn-ea"/>
              </a:rPr>
              <a:t>[Reference contribution: 11-25/0050r1, 11-25/0051r1]</a:t>
            </a:r>
            <a:endParaRPr lang="en-US" altLang="zh-CN" sz="2000" dirty="0"/>
          </a:p>
          <a:p>
            <a:endParaRPr lang="en-US" altLang="zh-CN" dirty="0" smtClean="0"/>
          </a:p>
          <a:p>
            <a:r>
              <a:rPr lang="en-US" altLang="zh-CN" dirty="0" smtClean="0"/>
              <a:t>Moved: </a:t>
            </a:r>
            <a:r>
              <a:rPr lang="en-US" altLang="zh-CN" dirty="0" err="1" smtClean="0"/>
              <a:t>Panpan</a:t>
            </a:r>
            <a:r>
              <a:rPr lang="en-US" altLang="zh-CN" dirty="0" smtClean="0"/>
              <a:t> Li</a:t>
            </a:r>
            <a:r>
              <a:rPr lang="en-US" altLang="zh-CN" b="0" dirty="0" smtClean="0"/>
              <a:t>;  </a:t>
            </a:r>
            <a:r>
              <a:rPr lang="en-US" altLang="zh-CN" dirty="0" smtClean="0"/>
              <a:t>Seconded: Sebastian Max</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65400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#31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11bp defines the following data rates for AMP uplink transmissions at 2.4GHz</a:t>
            </a:r>
          </a:p>
          <a:p>
            <a:pPr marL="1257300" lvl="2" indent="-342900">
              <a:buFont typeface="Arial" panose="020B0604020202020204" pitchFamily="34" charset="0"/>
              <a:buChar char="•"/>
            </a:pPr>
            <a:r>
              <a:rPr lang="en-US" altLang="zh-CN" sz="1800" dirty="0"/>
              <a:t>250kbps and 1Mbps for both backscatter and non-backscatter uplink transmission;</a:t>
            </a:r>
          </a:p>
          <a:p>
            <a:pPr marL="1257300" lvl="2" indent="-342900">
              <a:buFont typeface="Arial" panose="020B0604020202020204" pitchFamily="34" charset="0"/>
              <a:buChar char="•"/>
            </a:pPr>
            <a:r>
              <a:rPr lang="en-US" altLang="zh-CN" sz="1800" dirty="0"/>
              <a:t>4Mbps for non-backscatter uplink transmission only</a:t>
            </a:r>
            <a:r>
              <a:rPr lang="en-US" altLang="zh-CN" sz="1400" dirty="0"/>
              <a:t>.</a:t>
            </a:r>
            <a:r>
              <a:rPr lang="en-US" altLang="zh-CN" sz="1800" dirty="0"/>
              <a:t> </a:t>
            </a:r>
          </a:p>
          <a:p>
            <a:pPr marL="1600200" lvl="3" indent="-342900">
              <a:buSzTx/>
              <a:buFont typeface="Arial" panose="020B0604020202020204" pitchFamily="34" charset="0"/>
              <a:buChar char="•"/>
            </a:pPr>
            <a:r>
              <a:rPr lang="en-US" altLang="zh-CN" sz="1800" dirty="0"/>
              <a:t>Mandatory or optional is TBD </a:t>
            </a:r>
          </a:p>
          <a:p>
            <a:endParaRPr lang="en-US" altLang="zh-CN" b="0" i="1" dirty="0">
              <a:sym typeface="+mn-ea"/>
            </a:endParaRPr>
          </a:p>
          <a:p>
            <a:r>
              <a:rPr lang="en-US" altLang="zh-CN" b="0" i="1" dirty="0">
                <a:sym typeface="+mn-ea"/>
              </a:rPr>
              <a:t>[Reference contribution: 11-25/0033r0, 11-25/0027r0]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Sebastian Max</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8003419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#32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a:t>If an AMP device is able to support TSF, it can monitor AMP DL Frame in a duty-cycle manner.</a:t>
            </a:r>
            <a:r>
              <a:rPr lang="en-US" altLang="zh-CN" sz="1400" dirty="0"/>
              <a:t>.</a:t>
            </a:r>
            <a:r>
              <a:rPr lang="en-US" altLang="zh-CN" sz="1800" dirty="0"/>
              <a:t> </a:t>
            </a:r>
          </a:p>
          <a:p>
            <a:endParaRPr lang="en-US" altLang="zh-CN" b="0" i="1" dirty="0">
              <a:sym typeface="+mn-ea"/>
            </a:endParaRPr>
          </a:p>
          <a:p>
            <a:r>
              <a:rPr lang="en-US" altLang="zh-CN" b="0" i="1" dirty="0">
                <a:sym typeface="+mn-ea"/>
              </a:rPr>
              <a:t>[Reference contribution: 11-25/0032r0, 11-25/0039r0]</a:t>
            </a:r>
            <a:endParaRPr lang="en-US" altLang="zh-CN" dirty="0"/>
          </a:p>
          <a:p>
            <a:endParaRPr lang="en-US" altLang="zh-CN" dirty="0" smtClean="0"/>
          </a:p>
          <a:p>
            <a:r>
              <a:rPr lang="en-US" altLang="zh-CN" dirty="0" smtClean="0"/>
              <a:t>Moved: </a:t>
            </a:r>
            <a:r>
              <a:rPr lang="en-US" altLang="zh-CN" dirty="0" err="1" smtClean="0"/>
              <a:t>Yinan</a:t>
            </a:r>
            <a:r>
              <a:rPr lang="en-US" altLang="zh-CN" dirty="0" smtClean="0"/>
              <a:t> Qi</a:t>
            </a:r>
            <a:r>
              <a:rPr lang="en-US" altLang="zh-CN" b="0" dirty="0" smtClean="0"/>
              <a:t>;  </a:t>
            </a:r>
            <a:r>
              <a:rPr lang="en-US" altLang="zh-CN" dirty="0" smtClean="0"/>
              <a:t>Seconded: </a:t>
            </a:r>
            <a:r>
              <a:rPr lang="en-US" altLang="zh-CN" dirty="0" err="1" smtClean="0"/>
              <a:t>Amichai</a:t>
            </a:r>
            <a:r>
              <a:rPr lang="en-US" altLang="zh-CN" dirty="0" smtClean="0"/>
              <a:t> </a:t>
            </a:r>
            <a:r>
              <a:rPr lang="en-US" altLang="zh-CN" dirty="0" err="1"/>
              <a:t>Sanderovich</a:t>
            </a:r>
            <a:r>
              <a:rPr lang="en-US" altLang="zh-CN" dirty="0" smtClean="0"/>
              <a:t> </a:t>
            </a:r>
            <a:endParaRPr lang="en-US" altLang="zh-CN"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420092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#33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sz="2400" dirty="0" smtClean="0"/>
              <a:t>IEEE </a:t>
            </a:r>
            <a:r>
              <a:rPr lang="en-US" altLang="zh-CN" sz="2400" dirty="0"/>
              <a:t>802.11bp defines at least one AMP-Sync in the AMP Downlink PPDU in 2.4 GHz for backscatter communication, and at least one AMP-Sync in the AMP Downlink PPDU in 2.4 GHz for non-backscatter communication. The AMP-Sync is independent of the integrated and non-integrated deployment</a:t>
            </a:r>
            <a:r>
              <a:rPr lang="en-US" altLang="zh-CN" sz="1535" dirty="0"/>
              <a:t>.</a:t>
            </a:r>
            <a:r>
              <a:rPr lang="en-US" altLang="zh-CN" sz="1150" dirty="0"/>
              <a:t> </a:t>
            </a:r>
          </a:p>
          <a:p>
            <a:endParaRPr lang="en-US" altLang="zh-CN" b="0" i="1" dirty="0">
              <a:sym typeface="+mn-ea"/>
            </a:endParaRPr>
          </a:p>
          <a:p>
            <a:r>
              <a:rPr lang="en-US" altLang="zh-CN" b="0" i="1" dirty="0">
                <a:sym typeface="+mn-ea"/>
              </a:rPr>
              <a:t>[Reference contribution: 11-25/0047r0]</a:t>
            </a:r>
            <a:endParaRPr lang="en-US" altLang="zh-CN" dirty="0"/>
          </a:p>
          <a:p>
            <a:endParaRPr lang="en-US" altLang="zh-CN" dirty="0" smtClean="0"/>
          </a:p>
          <a:p>
            <a:r>
              <a:rPr lang="en-US" altLang="zh-CN" dirty="0" smtClean="0"/>
              <a:t>Moved: Bin Qian</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2103514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#34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dirty="0"/>
              <a:t>IEEE 802.11bp defines an AMP Energizer that contains an Energizing Function, which is capable of transmitting WPT waveform and/or excitation waveform for backscattering operation. Additionally, the AMP Energizer may contain or be co-located (which one is TBD) with an IEEE 802.11 non-AMP non-AP STA.</a:t>
            </a:r>
          </a:p>
          <a:p>
            <a:pPr marL="800100" lvl="1" indent="-342900">
              <a:buFont typeface="Arial" panose="020B0604020202020204" pitchFamily="34" charset="0"/>
              <a:buChar char="•"/>
            </a:pPr>
            <a:r>
              <a:rPr lang="en-US" altLang="zh-CN" dirty="0"/>
              <a:t>Note: WPT waveform is transmitted over sub1-GHz. Depending on whether the backscattering operation happens in sub1-GHz or 2.4GHz, accordingly the excitation waveform will be transmitted in the same band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11-24/1767r0,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Weijie</a:t>
            </a:r>
            <a:r>
              <a:rPr lang="en-US" altLang="zh-CN" dirty="0" smtClean="0"/>
              <a:t> Xu </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71773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#35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dirty="0"/>
              <a:t>IEEE 802.11bp defines a mechanism that allows control information to be sent by AMP AP STA to the AMP Energizer. The control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11-24/1769r0, 11-25/0037r0]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a:t>
            </a:r>
            <a:r>
              <a:rPr lang="en-US" altLang="zh-CN" dirty="0" err="1" smtClean="0"/>
              <a:t>Yinan</a:t>
            </a:r>
            <a:r>
              <a:rPr lang="en-US" altLang="zh-CN" dirty="0" smtClean="0"/>
              <a:t> Qi </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634756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#36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lang="en-US" altLang="zh-CN" kern="0" dirty="0" smtClean="0"/>
              <a:t>Jan 16</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dirty="0" smtClean="0"/>
              <a:t>Move to </a:t>
            </a:r>
            <a:r>
              <a:rPr lang="en-US" altLang="zh-CN" dirty="0"/>
              <a:t>add the following content to </a:t>
            </a:r>
            <a:r>
              <a:rPr lang="en-US" altLang="zh-CN" dirty="0" smtClean="0"/>
              <a:t>the </a:t>
            </a:r>
            <a:r>
              <a:rPr lang="en-US" altLang="zh-CN" dirty="0" smtClean="0"/>
              <a:t>SFD</a:t>
            </a:r>
            <a:r>
              <a:rPr lang="en-US" altLang="zh-CN" dirty="0"/>
              <a:t>:</a:t>
            </a:r>
          </a:p>
          <a:p>
            <a:pPr marL="800100" lvl="1" indent="-342900">
              <a:buFont typeface="Arial" panose="020B0604020202020204" pitchFamily="34" charset="0"/>
              <a:buChar char="•"/>
            </a:pPr>
            <a:r>
              <a:rPr lang="en-US" altLang="zh-CN" dirty="0"/>
              <a:t>IEEE 802.11bp defines a mechanism that allows an AMP non-AP STA to report its energy harvesting and power related information to AMP AP STA. The parameters that are included in the report and how to report such information is TBD</a:t>
            </a:r>
            <a:r>
              <a:rPr lang="en-US" altLang="zh-CN" sz="1400" dirty="0"/>
              <a:t>.</a:t>
            </a:r>
            <a:r>
              <a:rPr lang="en-US" altLang="zh-CN" sz="1000" dirty="0"/>
              <a:t> </a:t>
            </a:r>
          </a:p>
          <a:p>
            <a:endParaRPr lang="en-US" altLang="zh-CN" sz="2000" b="0" i="1" dirty="0">
              <a:sym typeface="+mn-ea"/>
            </a:endParaRPr>
          </a:p>
          <a:p>
            <a:r>
              <a:rPr lang="en-US" altLang="zh-CN" sz="2000" b="0" i="1" dirty="0">
                <a:sym typeface="+mn-ea"/>
              </a:rPr>
              <a:t>[Reference contribution: 11-24/1208r1, 11-24/1381r0, 11-24/1524r2, 11-24/1539r0, 11-24/1561r2, 11-24/1769r0, 11-24/1781r2, 11-24/1939r0]</a:t>
            </a:r>
            <a:endParaRPr lang="en-US" altLang="zh-CN" sz="2000" dirty="0"/>
          </a:p>
          <a:p>
            <a:endParaRPr lang="en-US" altLang="zh-CN" dirty="0" smtClean="0"/>
          </a:p>
          <a:p>
            <a:r>
              <a:rPr lang="en-US" altLang="zh-CN" dirty="0" smtClean="0"/>
              <a:t>Moved: Ian Bajaj</a:t>
            </a:r>
            <a:r>
              <a:rPr lang="en-US" altLang="zh-CN" b="0" dirty="0" smtClean="0"/>
              <a:t>;  </a:t>
            </a:r>
            <a:r>
              <a:rPr lang="en-US" altLang="zh-CN" dirty="0" smtClean="0"/>
              <a:t>Seconded:  Sebastian Max</a:t>
            </a:r>
            <a:endParaRPr lang="en-US" altLang="zh-CN" b="0" dirty="0" smtClean="0"/>
          </a:p>
          <a:p>
            <a:r>
              <a:rPr lang="en-US" altLang="zh-CN" dirty="0" smtClean="0"/>
              <a:t>Result</a:t>
            </a:r>
            <a:r>
              <a:rPr lang="en-US" altLang="zh-CN" dirty="0" smtClean="0"/>
              <a:t>: </a:t>
            </a:r>
            <a:r>
              <a:rPr lang="en-US" altLang="zh-CN" dirty="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25118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11-24/0798r1] SP: 37Y/6N/23A</a:t>
            </a:r>
            <a:endParaRPr lang="en-US" altLang="zh-CN" b="0" i="1" kern="0" dirty="0"/>
          </a:p>
          <a:p>
            <a:pPr marL="0" indent="0">
              <a:buNone/>
              <a:defRPr/>
            </a:pPr>
            <a:r>
              <a:rPr lang="en-US" altLang="zh-CN" kern="0" dirty="0" smtClean="0"/>
              <a:t>Moved: </a:t>
            </a:r>
            <a:r>
              <a:rPr lang="en-US" altLang="zh-CN" kern="0" dirty="0" err="1" smtClean="0"/>
              <a:t>Rui</a:t>
            </a:r>
            <a:r>
              <a:rPr lang="en-US" altLang="zh-CN" kern="0" dirty="0" smtClean="0"/>
              <a:t> Cao</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Lei Huang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Hongyuan</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Zhang</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#7 (</a:t>
            </a:r>
            <a:r>
              <a:rPr lang="en-US" altLang="zh-CN" kern="0" dirty="0" smtClean="0"/>
              <a:t>SFD;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include following content to </a:t>
            </a:r>
            <a:r>
              <a:rPr lang="en-US" altLang="zh-CN" kern="0" dirty="0" err="1" smtClean="0"/>
              <a:t>TGbp</a:t>
            </a:r>
            <a:r>
              <a:rPr lang="en-US" altLang="zh-CN" kern="0" dirty="0" smtClean="0"/>
              <a:t> SFD: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Tian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6078</TotalTime>
  <Words>3093</Words>
  <Application>Microsoft Office PowerPoint</Application>
  <PresentationFormat>宽屏</PresentationFormat>
  <Paragraphs>450</Paragraphs>
  <Slides>38</Slides>
  <Notes>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6" baseType="lpstr">
      <vt:lpstr>Arial Unicode MS</vt:lpstr>
      <vt:lpstr>MS Gothic</vt:lpstr>
      <vt:lpstr>MS PGothic</vt:lpstr>
      <vt:lpstr>宋体</vt:lpstr>
      <vt:lpstr>Arial</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0318003590</cp:lastModifiedBy>
  <cp:revision>370</cp:revision>
  <cp:lastPrinted>2014-11-04T15:04:00Z</cp:lastPrinted>
  <dcterms:created xsi:type="dcterms:W3CDTF">2007-04-17T18:10:00Z</dcterms:created>
  <dcterms:modified xsi:type="dcterms:W3CDTF">2025-01-16T06:37:22Z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