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handoutMasterIdLst>
    <p:handoutMasterId r:id="rId29"/>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8" r:id="rId14"/>
    <p:sldId id="1280" r:id="rId15"/>
    <p:sldId id="1281" r:id="rId16"/>
    <p:sldId id="1282" r:id="rId17"/>
    <p:sldId id="1284" r:id="rId18"/>
    <p:sldId id="1285" r:id="rId19"/>
    <p:sldId id="1286" r:id="rId20"/>
    <p:sldId id="1287" r:id="rId21"/>
    <p:sldId id="1288" r:id="rId22"/>
    <p:sldId id="1289" r:id="rId23"/>
    <p:sldId id="1290" r:id="rId24"/>
    <p:sldId id="1291" r:id="rId25"/>
    <p:sldId id="1292" r:id="rId26"/>
    <p:sldId id="1293" r:id="rId27"/>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99" d="100"/>
          <a:sy n="99" d="100"/>
        </p:scale>
        <p:origin x="240" y="91"/>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1322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Jul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a:t>
            </a:r>
            <a:r>
              <a:rPr kumimoji="0" lang="en-US" altLang="en-US" sz="3200" b="1" i="0" u="none" strike="noStrike" kern="0" cap="none" spc="0" normalizeH="0" baseline="0" noProof="0" dirty="0" err="1" smtClean="0">
                <a:ln>
                  <a:noFill/>
                </a:ln>
                <a:solidFill>
                  <a:schemeClr val="tx2"/>
                </a:solidFill>
                <a:effectLst/>
                <a:uLnTx/>
                <a:uFillTx/>
                <a:latin typeface="+mj-lt"/>
                <a:ea typeface="MS PGothic" panose="020B0600070205080204" pitchFamily="34" charset="-128"/>
                <a:cs typeface="MS PGothic" panose="020B0600070205080204" pitchFamily="34" charset="-128"/>
              </a:rPr>
              <a:t>TGbp</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Motion Dock</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2024-07-18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560"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#8 (SFD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 </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28842"/>
            <a:ext cx="9753600" cy="4571880"/>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sub-clause 4 of </a:t>
            </a:r>
            <a:r>
              <a:rPr lang="en-US" altLang="zh-CN" sz="2900" kern="0" dirty="0" err="1" smtClean="0"/>
              <a:t>TGbp</a:t>
            </a:r>
            <a:r>
              <a:rPr lang="en-US" altLang="zh-CN" sz="2900" kern="0" dirty="0" smtClean="0"/>
              <a:t> SFD: </a:t>
            </a:r>
          </a:p>
          <a:p>
            <a:pPr lvl="1"/>
            <a:r>
              <a:rPr lang="en-US" altLang="zh-CN" sz="2600" kern="0" dirty="0" smtClean="0"/>
              <a:t>“</a:t>
            </a:r>
            <a:r>
              <a:rPr lang="en-US" altLang="zh-CN" sz="2600" b="1" dirty="0"/>
              <a:t>IEEE 802.11bp will specify, in 2.4 GHz, an AMP Downlink PPDU containing at least an 802.11 preamble field, an AMP-Sync field and an AMP-Data field. Inclusion of an AMP-SIG field is TBD.</a:t>
            </a:r>
            <a:endParaRPr lang="en-US" altLang="zh-CN" sz="2900" dirty="0"/>
          </a:p>
          <a:p>
            <a:pPr lvl="2"/>
            <a:r>
              <a:rPr lang="en-US" altLang="zh-CN" sz="2000" b="1" dirty="0"/>
              <a:t>The details of the 802.11 preamble field are TBD.</a:t>
            </a:r>
            <a:endParaRPr lang="en-US" altLang="zh-CN" sz="2000" dirty="0"/>
          </a:p>
          <a:p>
            <a:pPr lvl="2"/>
            <a:r>
              <a:rPr lang="en-US" altLang="zh-CN" sz="2000" b="1" dirty="0"/>
              <a:t>Additionally, for transmission to backscatter STAs there will be one or more Excitation fields</a:t>
            </a:r>
            <a:endParaRPr lang="en-US" altLang="zh-CN" sz="2000" dirty="0"/>
          </a:p>
          <a:p>
            <a:pPr lvl="2"/>
            <a:r>
              <a:rPr lang="en-US" altLang="zh-CN" sz="2000" b="1" dirty="0"/>
              <a:t>Additionally, for transmission to backscatter STAs there may be more than one AMP-Data field</a:t>
            </a:r>
            <a:endParaRPr lang="en-US" altLang="zh-CN" sz="2000" dirty="0"/>
          </a:p>
          <a:p>
            <a:pPr lvl="3"/>
            <a:r>
              <a:rPr lang="en-US" altLang="zh-CN" sz="2000" b="1" dirty="0"/>
              <a:t>Additionally, AMP-Sync and AMP-SIG field may precede each AMP-Data field</a:t>
            </a:r>
            <a:endParaRPr lang="en-US" altLang="zh-CN" sz="2000" dirty="0"/>
          </a:p>
          <a:p>
            <a:pPr lvl="2"/>
            <a:r>
              <a:rPr lang="en-US" altLang="zh-CN" sz="2000" b="1" dirty="0"/>
              <a:t>Name of this Downlink PPDU is TBD.</a:t>
            </a:r>
            <a:endParaRPr lang="en-US" altLang="zh-CN" sz="200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11-24/1345r2] SP: 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Steve </a:t>
            </a:r>
            <a:r>
              <a:rPr lang="en-US" altLang="zh-CN" kern="0" dirty="0" err="1" smtClean="0"/>
              <a:t>Shellhammer</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Christian Berger</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7152959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#9 (SFD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sub-clause 4 of </a:t>
            </a:r>
            <a:r>
              <a:rPr lang="en-US" altLang="zh-CN" sz="2900" kern="0" dirty="0" err="1" smtClean="0"/>
              <a:t>TGbp</a:t>
            </a:r>
            <a:r>
              <a:rPr lang="en-US" altLang="zh-CN" sz="2900" kern="0" dirty="0" smtClean="0"/>
              <a:t> SFD: </a:t>
            </a:r>
          </a:p>
          <a:p>
            <a:pPr marL="0" indent="0">
              <a:buNone/>
              <a:defRPr/>
            </a:pPr>
            <a:r>
              <a:rPr lang="en-US" altLang="zh-CN" sz="2900" b="1" kern="0" dirty="0" smtClean="0"/>
              <a:t>“</a:t>
            </a:r>
            <a:r>
              <a:rPr lang="en-US" altLang="zh-CN" sz="2800" b="1" dirty="0" smtClean="0"/>
              <a:t>The </a:t>
            </a:r>
            <a:r>
              <a:rPr lang="en-US" altLang="zh-CN" sz="2800" b="1" dirty="0"/>
              <a:t>AMP Downlink PPDU AMP-Sync field and the AMP-Data field will use On-Off Keying (OOK) </a:t>
            </a:r>
            <a:r>
              <a:rPr lang="en-US" altLang="zh-CN" sz="2800" b="1" dirty="0" smtClean="0"/>
              <a:t>modulation</a:t>
            </a:r>
            <a:r>
              <a:rPr lang="en-US" altLang="zh-CN" sz="2000" b="1" dirty="0" smtClean="0"/>
              <a:t>.”</a:t>
            </a:r>
            <a:endParaRPr lang="en-US" altLang="zh-CN" sz="200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11-24/1345r2] SP: 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Steve </a:t>
            </a:r>
            <a:r>
              <a:rPr lang="en-US" altLang="zh-CN" kern="0" dirty="0" err="1" smtClean="0"/>
              <a:t>Shellhammer</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Weijie</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Xu</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9300315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#10 (SFD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a:t>) </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sub-clause 4 of </a:t>
            </a:r>
            <a:r>
              <a:rPr lang="en-US" altLang="zh-CN" sz="2900" kern="0" dirty="0" err="1" smtClean="0"/>
              <a:t>TGbp</a:t>
            </a:r>
            <a:r>
              <a:rPr lang="en-US" altLang="zh-CN" sz="2900" kern="0" dirty="0" smtClean="0"/>
              <a:t> SFD:</a:t>
            </a:r>
          </a:p>
          <a:p>
            <a:pPr marL="0" indent="0">
              <a:buNone/>
              <a:defRPr/>
            </a:pPr>
            <a:endParaRPr lang="en-US" altLang="zh-CN" sz="2900" b="1" kern="0" dirty="0"/>
          </a:p>
          <a:p>
            <a:pPr marL="0" indent="0">
              <a:buNone/>
              <a:defRPr/>
            </a:pPr>
            <a:r>
              <a:rPr lang="en-US" altLang="zh-CN" sz="2900" b="1" kern="0" dirty="0" smtClean="0"/>
              <a:t>“</a:t>
            </a:r>
            <a:r>
              <a:rPr lang="en-US" altLang="zh-CN" b="1" dirty="0"/>
              <a:t>The AMP Downlink PPDU AMP-Data field will use Manchester encoding for non-backscatter operation.</a:t>
            </a:r>
            <a:endParaRPr lang="en-US" altLang="zh-CN" sz="2400" dirty="0"/>
          </a:p>
          <a:p>
            <a:pPr lvl="1"/>
            <a:r>
              <a:rPr lang="en-US" altLang="zh-CN" sz="2500" b="1" dirty="0"/>
              <a:t>For the Backscatter case, the AMP-Data field encoding scheme is TBD.</a:t>
            </a:r>
            <a:endParaRPr lang="en-US" altLang="zh-CN" sz="2500" dirty="0"/>
          </a:p>
          <a:p>
            <a:pPr marL="0" indent="0">
              <a:buNone/>
              <a:defRPr/>
            </a:pPr>
            <a:r>
              <a:rPr lang="en-US" altLang="zh-CN" sz="2000" b="1" dirty="0" smtClean="0"/>
              <a:t>”</a:t>
            </a:r>
            <a:endParaRPr lang="en-US" altLang="zh-CN" sz="200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11-24/1345r2] SP: No</a:t>
            </a:r>
            <a:r>
              <a:rPr kumimoji="0" lang="en-US" altLang="zh-CN" sz="2400" b="0" i="1"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Steve </a:t>
            </a:r>
            <a:r>
              <a:rPr lang="en-US" altLang="zh-CN" kern="0" dirty="0" err="1" smtClean="0"/>
              <a:t>Shellhammer</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Bin Qian</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172369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#11 (SFD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a:t>) </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sub-clause 4 of </a:t>
            </a:r>
            <a:r>
              <a:rPr lang="en-US" altLang="zh-CN" sz="2900" kern="0" dirty="0" err="1" smtClean="0"/>
              <a:t>TGbp</a:t>
            </a:r>
            <a:r>
              <a:rPr lang="en-US" altLang="zh-CN" sz="2900" kern="0" dirty="0" smtClean="0"/>
              <a:t> SFD:</a:t>
            </a:r>
          </a:p>
          <a:p>
            <a:pPr marL="0" indent="0">
              <a:buNone/>
              <a:defRPr/>
            </a:pPr>
            <a:endParaRPr lang="en-US" altLang="zh-CN" sz="2900" b="1" kern="0" dirty="0"/>
          </a:p>
          <a:p>
            <a:pPr>
              <a:spcBef>
                <a:spcPts val="0"/>
              </a:spcBef>
              <a:spcAft>
                <a:spcPts val="600"/>
              </a:spcAft>
            </a:pPr>
            <a:r>
              <a:rPr lang="en-US" altLang="zh-CN" sz="2900" b="1" kern="0" dirty="0" smtClean="0"/>
              <a:t>“</a:t>
            </a:r>
            <a:r>
              <a:rPr lang="en-US" altLang="zh-CN" b="0" dirty="0"/>
              <a:t>IEEE 802.11bp shall specify, in 2.4 GHz, an AMP uplink PPDU for AMP STA supporting active transmission that contains an AMP-Sync field and AMP-Data field. Inclusion of an AMP-SIG field in the AMP uplink PPDU is TBD.</a:t>
            </a:r>
          </a:p>
          <a:p>
            <a:pPr lvl="1">
              <a:spcBef>
                <a:spcPts val="0"/>
              </a:spcBef>
              <a:spcAft>
                <a:spcPts val="600"/>
              </a:spcAft>
            </a:pPr>
            <a:r>
              <a:rPr lang="en-US" altLang="zh-CN" dirty="0"/>
              <a:t>The bandwidth of the AMP uplink PPDU is less than 20 </a:t>
            </a:r>
            <a:r>
              <a:rPr lang="en-US" altLang="zh-CN" dirty="0" smtClean="0"/>
              <a:t>MHz</a:t>
            </a:r>
            <a:r>
              <a:rPr lang="en-US" altLang="zh-CN" sz="2000" b="1" dirty="0" smtClean="0"/>
              <a:t>”</a:t>
            </a:r>
            <a:endParaRPr lang="en-US" altLang="zh-CN" sz="200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11-24/1496] SP: no objection </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Bin Qian</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Weijie</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Xu</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1735917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#12 (FRD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a:t>) </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a:t>
            </a:r>
            <a:r>
              <a:rPr lang="en-US" altLang="zh-CN" sz="2900" kern="0" dirty="0" err="1" smtClean="0"/>
              <a:t>TGbp</a:t>
            </a:r>
            <a:r>
              <a:rPr lang="en-US" altLang="zh-CN" sz="2900" kern="0" dirty="0" smtClean="0"/>
              <a:t> FRD:</a:t>
            </a:r>
          </a:p>
          <a:p>
            <a:pPr marL="0" indent="0">
              <a:buNone/>
              <a:defRPr/>
            </a:pPr>
            <a:endParaRPr lang="en-US" altLang="zh-CN" sz="2900" kern="0" dirty="0" smtClean="0"/>
          </a:p>
          <a:p>
            <a:pPr marL="0" indent="0">
              <a:buNone/>
              <a:defRPr/>
            </a:pPr>
            <a:r>
              <a:rPr lang="en-US" altLang="zh-CN" sz="3200" b="0" kern="0" dirty="0" smtClean="0"/>
              <a:t>“</a:t>
            </a:r>
            <a:r>
              <a:rPr lang="en-US" altLang="zh-CN" sz="2800" b="0" dirty="0"/>
              <a:t>802.11bp defines AMP Timing Synchronization Function (AMP TSF)</a:t>
            </a:r>
            <a:r>
              <a:rPr lang="en-US" altLang="zh-CN" b="0" dirty="0" smtClean="0"/>
              <a:t>”</a:t>
            </a:r>
            <a:endParaRPr lang="en-US" altLang="zh-CN" b="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11-24/1475r3] SP: 31Y/7N/32A</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a:t>
            </a:r>
            <a:r>
              <a:rPr lang="en-US" altLang="zh-CN" kern="0" dirty="0" err="1" smtClean="0"/>
              <a:t>Weijie</a:t>
            </a:r>
            <a:r>
              <a:rPr lang="en-US" altLang="zh-CN" kern="0" dirty="0" smtClean="0"/>
              <a:t> Xu</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Yinan</a:t>
            </a:r>
            <a:r>
              <a:rPr kumimoji="0" lang="en-US" altLang="zh-CN"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Qi</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5825777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#13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a:t>
            </a:r>
            <a:r>
              <a:rPr lang="en-US" altLang="zh-CN" sz="2900" kern="0" dirty="0" err="1" smtClean="0"/>
              <a:t>TGbp</a:t>
            </a:r>
            <a:r>
              <a:rPr lang="en-US" altLang="zh-CN" sz="2900" kern="0" dirty="0" smtClean="0"/>
              <a:t> SFD:</a:t>
            </a:r>
          </a:p>
          <a:p>
            <a:pPr marL="0" indent="0">
              <a:buNone/>
              <a:defRPr/>
            </a:pPr>
            <a:endParaRPr lang="en-US" altLang="zh-CN" sz="2900" kern="0" dirty="0" smtClean="0"/>
          </a:p>
          <a:p>
            <a:pPr marL="0" lvl="1" indent="0">
              <a:buNone/>
              <a:defRPr/>
            </a:pPr>
            <a:r>
              <a:rPr lang="en-US" altLang="zh-CN" sz="2600" b="0" kern="0" dirty="0" smtClean="0"/>
              <a:t>“</a:t>
            </a:r>
            <a:r>
              <a:rPr lang="en-US" altLang="zh-CN" sz="2600" kern="0" dirty="0"/>
              <a:t>If AMP device is able to support AMP TSF, the maximum timing offset is ± 10^4 ppm</a:t>
            </a:r>
            <a:r>
              <a:rPr lang="en-US" altLang="zh-CN" sz="1700" b="0" dirty="0" smtClean="0"/>
              <a:t>”</a:t>
            </a:r>
            <a:endParaRPr lang="en-US" altLang="zh-CN" sz="1700" b="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11-24/1475r3] SP: 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a:t>
            </a:r>
            <a:r>
              <a:rPr lang="en-US" altLang="zh-CN" kern="0" dirty="0" err="1" smtClean="0"/>
              <a:t>Weijie</a:t>
            </a:r>
            <a:r>
              <a:rPr lang="en-US" altLang="zh-CN" kern="0" dirty="0" smtClean="0"/>
              <a:t> Xu</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Lei</a:t>
            </a:r>
            <a:r>
              <a:rPr kumimoji="0" lang="en-US" altLang="zh-CN"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Huang</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9904081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#14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85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a:t>
            </a:r>
            <a:r>
              <a:rPr lang="en-US" altLang="zh-CN" sz="2900" kern="0" dirty="0" err="1" smtClean="0"/>
              <a:t>TGbp</a:t>
            </a:r>
            <a:r>
              <a:rPr lang="en-US" altLang="zh-CN" sz="2900" kern="0" dirty="0" smtClean="0"/>
              <a:t> SFD:</a:t>
            </a:r>
          </a:p>
          <a:p>
            <a:pPr marL="0" indent="0">
              <a:buNone/>
              <a:defRPr/>
            </a:pPr>
            <a:endParaRPr lang="en-US" altLang="zh-CN" sz="2900" kern="0" dirty="0" smtClean="0"/>
          </a:p>
          <a:p>
            <a:pPr marL="0" indent="0">
              <a:buNone/>
            </a:pPr>
            <a:r>
              <a:rPr lang="en-US" altLang="zh-CN" b="0" kern="0" dirty="0" smtClean="0"/>
              <a:t>“</a:t>
            </a:r>
            <a:r>
              <a:rPr lang="en-US" altLang="zh-CN" dirty="0"/>
              <a:t>11bp defines at least one mode of MAC/PHY that allows an AMP-only device with active uplink communication in 2.4GHz subject to the following requirements:</a:t>
            </a:r>
          </a:p>
          <a:p>
            <a:pPr lvl="1"/>
            <a:r>
              <a:rPr lang="en-US" altLang="zh-CN" sz="2400" dirty="0"/>
              <a:t>clock accuracy requirement is relaxed compared to legacy </a:t>
            </a:r>
            <a:r>
              <a:rPr lang="en-US" altLang="zh-CN" sz="2400" dirty="0" smtClean="0"/>
              <a:t>802.11 devices</a:t>
            </a:r>
            <a:r>
              <a:rPr lang="en-US" altLang="zh-CN" sz="2400" dirty="0"/>
              <a:t>;</a:t>
            </a:r>
          </a:p>
          <a:p>
            <a:pPr lvl="1"/>
            <a:r>
              <a:rPr lang="en-US" altLang="zh-CN" sz="2400" dirty="0"/>
              <a:t>the active uplink communication can only be sent in response to being polled by the AP</a:t>
            </a:r>
            <a:r>
              <a:rPr lang="en-US" altLang="zh-CN" sz="1700" b="0" dirty="0" smtClean="0"/>
              <a:t>”</a:t>
            </a:r>
            <a:endParaRPr lang="en-US" altLang="zh-CN" sz="1700" b="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11-24/1535r2] SP: 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a:t>
            </a:r>
            <a:r>
              <a:rPr lang="en-US" altLang="zh-CN" kern="0" dirty="0" err="1" smtClean="0"/>
              <a:t>Yinan</a:t>
            </a:r>
            <a:r>
              <a:rPr lang="en-US" altLang="zh-CN" kern="0" dirty="0" smtClean="0"/>
              <a:t> Qi</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Rui</a:t>
            </a:r>
            <a:r>
              <a:rPr kumimoji="0" lang="en-US" altLang="zh-CN"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Cao</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242062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#15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b="0" dirty="0"/>
              <a:t>Move to include following content to sub-clause 4 of </a:t>
            </a:r>
            <a:r>
              <a:rPr lang="en-US" altLang="zh-CN" b="0" dirty="0" err="1"/>
              <a:t>TGbp</a:t>
            </a:r>
            <a:r>
              <a:rPr lang="en-US" altLang="zh-CN" b="0" dirty="0"/>
              <a:t> SFD: </a:t>
            </a:r>
            <a:br>
              <a:rPr lang="en-US" altLang="zh-CN" b="0" dirty="0"/>
            </a:br>
            <a:r>
              <a:rPr lang="en-US" altLang="zh-CN" b="0" dirty="0"/>
              <a:t>“11bp defines at least one mode of MAC/PHY that supports close-range mono-static backscattering communication in 2.4 GHz. </a:t>
            </a:r>
            <a:br>
              <a:rPr lang="en-US" altLang="zh-CN" b="0" dirty="0"/>
            </a:br>
            <a:r>
              <a:rPr lang="en-US" altLang="zh-CN" b="0" dirty="0"/>
              <a:t>11bp defines at least one mode of MAC/PHY that supports bi-static backscattering communication in 2.4 GHz.” </a:t>
            </a:r>
            <a:br>
              <a:rPr lang="en-US" altLang="zh-CN" b="0" dirty="0"/>
            </a:br>
            <a:r>
              <a:rPr lang="en-US" altLang="zh-CN" b="0" dirty="0"/>
              <a:t>” </a:t>
            </a:r>
            <a:br>
              <a:rPr lang="en-US" altLang="zh-CN" b="0" dirty="0"/>
            </a:br>
            <a:r>
              <a:rPr lang="en-US" altLang="zh-CN" b="0" i="1" dirty="0"/>
              <a:t>[DCN# 11-24/0798r1, </a:t>
            </a:r>
            <a:r>
              <a:rPr lang="en-US" altLang="zh-CN" b="0" i="1" dirty="0" smtClean="0"/>
              <a:t>11-24/1215r1]</a:t>
            </a:r>
            <a:r>
              <a:rPr lang="en-US" altLang="zh-CN" b="0" dirty="0" smtClean="0"/>
              <a:t> </a:t>
            </a:r>
            <a:r>
              <a:rPr lang="en-US" altLang="zh-CN" b="0" dirty="0"/>
              <a:t/>
            </a:r>
            <a:br>
              <a:rPr lang="en-US" altLang="zh-CN" b="0" dirty="0"/>
            </a:br>
            <a:endParaRPr lang="en-US" altLang="zh-CN" b="0" dirty="0" smtClean="0"/>
          </a:p>
          <a:p>
            <a:r>
              <a:rPr lang="en-US" altLang="zh-CN" dirty="0" smtClean="0"/>
              <a:t>Moved</a:t>
            </a:r>
            <a:r>
              <a:rPr lang="en-US" altLang="zh-CN" dirty="0"/>
              <a:t>:</a:t>
            </a:r>
            <a:r>
              <a:rPr lang="en-US" altLang="zh-CN" b="0" dirty="0"/>
              <a:t> </a:t>
            </a:r>
            <a:r>
              <a:rPr lang="en-US" altLang="zh-CN" b="0" dirty="0" err="1"/>
              <a:t>Rui</a:t>
            </a:r>
            <a:r>
              <a:rPr lang="en-US" altLang="zh-CN" b="0" dirty="0"/>
              <a:t> Cao </a:t>
            </a:r>
            <a:br>
              <a:rPr lang="en-US" altLang="zh-CN" b="0" dirty="0"/>
            </a:br>
            <a:r>
              <a:rPr lang="en-US" altLang="zh-CN" dirty="0"/>
              <a:t>Seconded:</a:t>
            </a:r>
            <a:r>
              <a:rPr lang="en-US" altLang="zh-CN" b="0" dirty="0"/>
              <a:t> </a:t>
            </a:r>
            <a:r>
              <a:rPr lang="en-US" altLang="zh-CN" b="0" dirty="0" smtClean="0"/>
              <a:t>Bin Qian</a:t>
            </a:r>
          </a:p>
          <a:p>
            <a:r>
              <a:rPr lang="en-US" altLang="zh-CN" dirty="0" smtClean="0"/>
              <a:t>Result:</a:t>
            </a:r>
            <a:r>
              <a:rPr lang="en-US" altLang="zh-CN" b="0" dirty="0" smtClean="0"/>
              <a:t> </a:t>
            </a:r>
            <a:r>
              <a:rPr lang="en-US" altLang="zh-CN" b="0" dirty="0" smtClean="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0302940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#16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 typeface="Arial" panose="020B0604020202020204" pitchFamily="34" charset="0"/>
              <a:buNone/>
            </a:pPr>
            <a:r>
              <a:rPr lang="en-US" altLang="zh-CN" dirty="0" smtClean="0"/>
              <a:t>Move to include </a:t>
            </a:r>
            <a:r>
              <a:rPr lang="zh-CN" altLang="en-US" dirty="0" smtClean="0"/>
              <a:t>the </a:t>
            </a:r>
            <a:r>
              <a:rPr lang="zh-CN" altLang="en-US" dirty="0"/>
              <a:t>following content to sub-clause 4 of SFD:</a:t>
            </a:r>
          </a:p>
          <a:p>
            <a:pPr>
              <a:buFont typeface="Arial" panose="020B0604020202020204" pitchFamily="34" charset="0"/>
              <a:buChar char="•"/>
            </a:pPr>
            <a:r>
              <a:rPr lang="zh-CN" altLang="en-US" b="0" dirty="0"/>
              <a:t>The AMP Downlink PPDU </a:t>
            </a:r>
            <a:r>
              <a:rPr lang="en-US" altLang="zh-CN" b="0" dirty="0" smtClean="0"/>
              <a:t>in 2.4 GHz </a:t>
            </a:r>
            <a:r>
              <a:rPr lang="zh-CN" altLang="en-US" b="0" dirty="0" smtClean="0"/>
              <a:t>shall </a:t>
            </a:r>
            <a:r>
              <a:rPr lang="zh-CN" altLang="en-US" b="0" dirty="0"/>
              <a:t>support the following data rates:</a:t>
            </a:r>
          </a:p>
          <a:p>
            <a:pPr marL="800100" lvl="1" indent="-342900">
              <a:buFont typeface="Arial" panose="020B0604020202020204" pitchFamily="34" charset="0"/>
              <a:buChar char="•"/>
            </a:pPr>
            <a:r>
              <a:rPr lang="zh-CN" altLang="en-US" sz="1800" dirty="0"/>
              <a:t>1 Mb/s (for non-Backscatter STAs only)</a:t>
            </a:r>
          </a:p>
          <a:p>
            <a:pPr marL="800100" lvl="1" indent="-342900">
              <a:buFont typeface="Arial" panose="020B0604020202020204" pitchFamily="34" charset="0"/>
              <a:buChar char="•"/>
            </a:pPr>
            <a:r>
              <a:rPr lang="zh-CN" altLang="en-US" sz="1800" dirty="0"/>
              <a:t>250 kb/</a:t>
            </a:r>
            <a:r>
              <a:rPr lang="zh-CN" altLang="en-US" sz="1800" dirty="0" smtClean="0"/>
              <a:t>s</a:t>
            </a:r>
            <a:endParaRPr lang="zh-CN" altLang="en-US" sz="1800" dirty="0"/>
          </a:p>
          <a:p>
            <a:endParaRPr lang="en-US" altLang="zh-CN" dirty="0"/>
          </a:p>
          <a:p>
            <a:pPr marL="0" indent="0">
              <a:buNone/>
            </a:pPr>
            <a:r>
              <a:rPr lang="en-US" altLang="zh-CN" b="0" i="1" dirty="0">
                <a:sym typeface="+mn-ea"/>
              </a:rPr>
              <a:t>[</a:t>
            </a:r>
            <a:r>
              <a:rPr lang="en-US" altLang="zh-CN" b="0" i="1" dirty="0" smtClean="0">
                <a:sym typeface="+mn-ea"/>
              </a:rPr>
              <a:t>Reference DCN# 11-24/1793r1</a:t>
            </a:r>
            <a:r>
              <a:rPr lang="en-US" altLang="zh-CN" b="0" i="1" dirty="0">
                <a:sym typeface="+mn-ea"/>
              </a:rPr>
              <a:t>]</a:t>
            </a:r>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smtClean="0"/>
              <a:t>Steve </a:t>
            </a:r>
            <a:r>
              <a:rPr lang="en-US" altLang="zh-CN" b="0" dirty="0" err="1" smtClean="0"/>
              <a:t>Shellhammer</a:t>
            </a:r>
            <a:r>
              <a:rPr lang="en-US" altLang="zh-CN" b="0" dirty="0"/>
              <a:t/>
            </a:r>
            <a:br>
              <a:rPr lang="en-US" altLang="zh-CN" b="0" dirty="0"/>
            </a:br>
            <a:r>
              <a:rPr lang="en-US" altLang="zh-CN" dirty="0"/>
              <a:t>Seconded</a:t>
            </a:r>
            <a:r>
              <a:rPr lang="en-US" altLang="zh-CN" dirty="0" smtClean="0"/>
              <a:t>: </a:t>
            </a:r>
            <a:r>
              <a:rPr lang="en-US" altLang="zh-CN" dirty="0" err="1" smtClean="0"/>
              <a:t>Rui</a:t>
            </a:r>
            <a:r>
              <a:rPr lang="en-US" altLang="zh-CN" dirty="0" smtClean="0"/>
              <a:t> Cao</a:t>
            </a:r>
            <a:endParaRPr lang="en-US" altLang="zh-CN" b="0" dirty="0" smtClean="0"/>
          </a:p>
          <a:p>
            <a:r>
              <a:rPr lang="en-US" altLang="zh-CN" dirty="0" smtClean="0"/>
              <a:t>Result</a:t>
            </a:r>
            <a:r>
              <a:rPr lang="en-US" altLang="zh-CN" dirty="0" smtClean="0"/>
              <a:t>: </a:t>
            </a:r>
            <a:r>
              <a:rPr lang="en-US" altLang="zh-CN" dirty="0" smtClean="0">
                <a:solidFill>
                  <a:srgbClr val="00B050"/>
                </a:solidFill>
              </a:rPr>
              <a:t>31Y/2N/8A, passed</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6454380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#X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include </a:t>
            </a:r>
            <a:r>
              <a:rPr lang="zh-CN" altLang="en-US" dirty="0" smtClean="0"/>
              <a:t>the </a:t>
            </a:r>
            <a:r>
              <a:rPr lang="zh-CN" altLang="en-US" dirty="0"/>
              <a:t>following text to TGbp </a:t>
            </a:r>
            <a:r>
              <a:rPr lang="zh-CN" altLang="en-US" dirty="0" smtClean="0"/>
              <a:t>SFD</a:t>
            </a:r>
            <a:r>
              <a:rPr lang="en-US" altLang="zh-CN" dirty="0" smtClean="0"/>
              <a:t>:</a:t>
            </a:r>
            <a:endParaRPr lang="zh-CN" altLang="en-US" dirty="0"/>
          </a:p>
          <a:p>
            <a:pPr lvl="1"/>
            <a:r>
              <a:rPr lang="zh-CN" altLang="en-US" sz="1800" dirty="0"/>
              <a:t>IEEE 802.11bp defines an AMP Energizer that contains an IEEE 802.11 non-AP STA, and an Energizing Function which is capable of transmitting PPDUs for the purpose of WPT and/or backscattering operation and/or wake-up triggering.</a:t>
            </a:r>
          </a:p>
          <a:p>
            <a:endParaRPr lang="en-US" altLang="zh-CN" dirty="0"/>
          </a:p>
          <a:p>
            <a:pPr marL="0" indent="0">
              <a:buNone/>
            </a:pPr>
            <a:r>
              <a:rPr lang="en-US" altLang="zh-CN" b="0" i="1" dirty="0">
                <a:sym typeface="+mn-ea"/>
              </a:rPr>
              <a:t>[</a:t>
            </a:r>
            <a:r>
              <a:rPr lang="en-US" altLang="zh-CN" b="0" i="1" dirty="0" smtClean="0">
                <a:sym typeface="+mn-ea"/>
              </a:rPr>
              <a:t>Reference DCN# 11-24/1767]</a:t>
            </a:r>
            <a:endParaRPr lang="en-US" altLang="zh-CN" b="0" i="1" dirty="0">
              <a:sym typeface="+mn-ea"/>
            </a:endParaRPr>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smtClean="0"/>
              <a:t>Ian Bajaj</a:t>
            </a:r>
            <a:r>
              <a:rPr lang="en-US" altLang="zh-CN" b="0" dirty="0"/>
              <a:t/>
            </a:r>
            <a:br>
              <a:rPr lang="en-US" altLang="zh-CN" b="0" dirty="0"/>
            </a:br>
            <a:r>
              <a:rPr lang="en-US" altLang="zh-CN" dirty="0"/>
              <a:t>Seconded</a:t>
            </a:r>
            <a:r>
              <a:rPr lang="en-US" altLang="zh-CN" dirty="0" smtClean="0"/>
              <a:t>:</a:t>
            </a:r>
            <a:endParaRPr lang="en-US" altLang="zh-CN" b="0" dirty="0" smtClean="0"/>
          </a:p>
          <a:p>
            <a:r>
              <a:rPr lang="en-US" altLang="zh-CN" dirty="0" smtClean="0"/>
              <a:t>Result: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61078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7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This document records</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TGbp</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motions planned and conducted </a:t>
            </a:r>
            <a:r>
              <a:rPr lang="en-US" altLang="en-US" kern="0" noProof="0" dirty="0" smtClean="0"/>
              <a:t>during </a:t>
            </a:r>
            <a:r>
              <a:rPr lang="en-US" altLang="en-US" kern="0" noProof="0" dirty="0" err="1" smtClean="0"/>
              <a:t>TGbp</a:t>
            </a:r>
            <a:r>
              <a:rPr lang="en-US" altLang="en-US" kern="0" noProof="0" dirty="0" smtClean="0"/>
              <a:t> meetings.</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err="1" smtClean="0"/>
              <a:t>TGbp</a:t>
            </a:r>
            <a:r>
              <a:rPr lang="en-US" altLang="en-US" kern="0" dirty="0" smtClean="0"/>
              <a:t> motions during teleconferences should be announced at least 10 days before the teleconference running those motions</a:t>
            </a:r>
            <a:r>
              <a:rPr lang="en-US" altLang="en-US" kern="0" noProof="0" dirty="0" smtClean="0"/>
              <a: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err="1" smtClean="0"/>
              <a:t>TGbp</a:t>
            </a:r>
            <a:r>
              <a:rPr lang="en-US" altLang="en-US" kern="0" dirty="0" smtClean="0"/>
              <a:t> motions on leadership confirmation and approval of meeting minutes are not included in this dock.</a:t>
            </a:r>
            <a:endParaRPr lang="en-US" altLang="en-US" kern="0" noProof="0" dirty="0" smtClean="0"/>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t>Abstract</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#X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include the </a:t>
            </a:r>
            <a:r>
              <a:rPr lang="en-US" altLang="zh-CN" dirty="0"/>
              <a:t>following text to </a:t>
            </a:r>
            <a:r>
              <a:rPr lang="en-US" altLang="zh-CN" dirty="0" err="1"/>
              <a:t>TGbp</a:t>
            </a:r>
            <a:r>
              <a:rPr lang="en-US" altLang="zh-CN" dirty="0"/>
              <a:t> </a:t>
            </a:r>
            <a:r>
              <a:rPr lang="en-US" altLang="zh-CN" dirty="0" smtClean="0"/>
              <a:t>SFD:</a:t>
            </a:r>
            <a:endParaRPr lang="en-US" altLang="zh-CN" dirty="0"/>
          </a:p>
          <a:p>
            <a:pPr lvl="1"/>
            <a:r>
              <a:rPr lang="en-US" altLang="zh-CN" sz="1800" dirty="0"/>
              <a:t>IEEE 802.11bp defines a WPT protocol which comprises a procedure allowing the AP to send control information to the AMP Energizer. The control information is TBD.</a:t>
            </a:r>
          </a:p>
          <a:p>
            <a:pPr marL="0" lvl="0" indent="0">
              <a:buNone/>
            </a:pPr>
            <a:endParaRPr lang="en-US" altLang="zh-CN" sz="1995" b="0" i="1" dirty="0" smtClean="0">
              <a:sym typeface="+mn-ea"/>
            </a:endParaRPr>
          </a:p>
          <a:p>
            <a:pPr marL="0" lvl="0" indent="0">
              <a:buNone/>
            </a:pPr>
            <a:r>
              <a:rPr lang="en-US" altLang="zh-CN" sz="1995" b="0" i="1" dirty="0" smtClean="0">
                <a:sym typeface="+mn-ea"/>
              </a:rPr>
              <a:t>[Reference DCN# </a:t>
            </a:r>
            <a:r>
              <a:rPr lang="en-US" altLang="zh-CN" sz="1995" b="0" i="1" dirty="0">
                <a:sym typeface="+mn-ea"/>
              </a:rPr>
              <a:t>11-24/1769]</a:t>
            </a:r>
            <a:endParaRPr lang="en-US" altLang="zh-CN" sz="1995" b="0" i="1" dirty="0"/>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smtClean="0"/>
              <a:t>Ian Bajaj</a:t>
            </a:r>
            <a:r>
              <a:rPr lang="en-US" altLang="zh-CN" b="0" dirty="0"/>
              <a:t/>
            </a:r>
            <a:br>
              <a:rPr lang="en-US" altLang="zh-CN" b="0" dirty="0"/>
            </a:br>
            <a:r>
              <a:rPr lang="en-US" altLang="zh-CN" dirty="0"/>
              <a:t>Seconded</a:t>
            </a:r>
            <a:r>
              <a:rPr lang="en-US" altLang="zh-CN" dirty="0" smtClean="0"/>
              <a:t>:</a:t>
            </a:r>
            <a:endParaRPr lang="en-US" altLang="zh-CN" b="0" dirty="0" smtClean="0"/>
          </a:p>
          <a:p>
            <a:r>
              <a:rPr lang="en-US" altLang="zh-CN" dirty="0" smtClean="0"/>
              <a:t>Result: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886778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#X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include t</a:t>
            </a:r>
            <a:r>
              <a:rPr lang="zh-CN" altLang="en-US" dirty="0" smtClean="0"/>
              <a:t>he </a:t>
            </a:r>
            <a:r>
              <a:rPr lang="zh-CN" altLang="en-US" dirty="0"/>
              <a:t>following text to TGbp </a:t>
            </a:r>
            <a:r>
              <a:rPr lang="zh-CN" altLang="en-US" dirty="0" smtClean="0"/>
              <a:t>SFD</a:t>
            </a:r>
            <a:r>
              <a:rPr lang="en-US" altLang="zh-CN" dirty="0" smtClean="0"/>
              <a:t>:</a:t>
            </a:r>
            <a:endParaRPr lang="zh-CN" altLang="en-US" dirty="0"/>
          </a:p>
          <a:p>
            <a:pPr lvl="1"/>
            <a:r>
              <a:rPr lang="zh-CN" altLang="en-US" sz="1800" dirty="0"/>
              <a:t>IEEE 802.11bp defines a WPT protocol which comprises a procedure allowing an AMP STA to report to the AP its RF energy harvesting and power related information. What information are included in the report and how to report such information are TBD.</a:t>
            </a:r>
          </a:p>
          <a:p>
            <a:pPr marL="0" indent="0">
              <a:buFont typeface="Arial" panose="020B0604020202020204" pitchFamily="34" charset="0"/>
              <a:buNone/>
            </a:pPr>
            <a:endParaRPr lang="en-US" altLang="zh-CN" sz="2000" i="1" dirty="0">
              <a:sym typeface="+mn-ea"/>
            </a:endParaRPr>
          </a:p>
          <a:p>
            <a:pPr marL="0" indent="0">
              <a:buFont typeface="Arial" panose="020B0604020202020204" pitchFamily="34" charset="0"/>
              <a:buNone/>
            </a:pPr>
            <a:r>
              <a:rPr lang="en-US" altLang="zh-CN" sz="2000" b="0" i="1" dirty="0">
                <a:sym typeface="+mn-ea"/>
              </a:rPr>
              <a:t>[</a:t>
            </a:r>
            <a:r>
              <a:rPr lang="en-US" altLang="zh-CN" sz="2000" b="0" i="1" dirty="0" smtClean="0">
                <a:sym typeface="+mn-ea"/>
              </a:rPr>
              <a:t>Reference DCN# </a:t>
            </a:r>
            <a:r>
              <a:rPr lang="en-US" altLang="zh-CN" sz="2000" b="0" i="1" dirty="0">
                <a:sym typeface="+mn-ea"/>
              </a:rPr>
              <a:t>11-24/1769, 11-24/1781, 11-24/1939, 11-24/15397]</a:t>
            </a:r>
            <a:endParaRPr lang="en-US" altLang="zh-CN" sz="2000" b="0" i="1" dirty="0"/>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smtClean="0"/>
              <a:t>Ian Bajaj</a:t>
            </a:r>
            <a:r>
              <a:rPr lang="en-US" altLang="zh-CN" b="0" dirty="0"/>
              <a:t/>
            </a:r>
            <a:br>
              <a:rPr lang="en-US" altLang="zh-CN" b="0" dirty="0"/>
            </a:br>
            <a:r>
              <a:rPr lang="en-US" altLang="zh-CN" dirty="0"/>
              <a:t>Seconded</a:t>
            </a:r>
            <a:r>
              <a:rPr lang="en-US" altLang="zh-CN" dirty="0" smtClean="0"/>
              <a:t>:</a:t>
            </a:r>
            <a:endParaRPr lang="en-US" altLang="zh-CN" b="0" dirty="0" smtClean="0"/>
          </a:p>
          <a:p>
            <a:r>
              <a:rPr lang="en-US" altLang="zh-CN" dirty="0" smtClean="0"/>
              <a:t>Result: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4127662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#17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FRD;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include </a:t>
            </a:r>
            <a:r>
              <a:rPr lang="zh-CN" altLang="en-US" dirty="0" smtClean="0"/>
              <a:t>the </a:t>
            </a:r>
            <a:r>
              <a:rPr lang="zh-CN" altLang="en-US" dirty="0"/>
              <a:t>following topologies </a:t>
            </a:r>
            <a:r>
              <a:rPr lang="zh-CN" altLang="en-US" dirty="0" smtClean="0"/>
              <a:t>for </a:t>
            </a:r>
            <a:r>
              <a:rPr lang="zh-CN" altLang="en-US" dirty="0"/>
              <a:t>energizer </a:t>
            </a:r>
            <a:r>
              <a:rPr lang="zh-CN" altLang="en-US" dirty="0" smtClean="0"/>
              <a:t>in </a:t>
            </a:r>
            <a:r>
              <a:rPr lang="zh-CN" altLang="en-US" dirty="0"/>
              <a:t>FRD?</a:t>
            </a:r>
          </a:p>
          <a:p>
            <a:pPr lvl="1"/>
            <a:r>
              <a:rPr lang="zh-CN" altLang="en-US" sz="1800" dirty="0"/>
              <a:t>Topology 1: Energizer is physically integrated with the AP.</a:t>
            </a:r>
          </a:p>
          <a:p>
            <a:pPr lvl="1"/>
            <a:r>
              <a:rPr lang="zh-CN" altLang="en-US" sz="1800" dirty="0"/>
              <a:t>Topology 2: Energizer is connected to the AP with wired connection.</a:t>
            </a:r>
          </a:p>
          <a:p>
            <a:pPr lvl="1"/>
            <a:r>
              <a:rPr lang="zh-CN" altLang="en-US" sz="1800" dirty="0"/>
              <a:t>Topology 3: Energizer is connected to the AP with wireless connection.</a:t>
            </a:r>
          </a:p>
          <a:p>
            <a:pPr marL="1200150" lvl="2" indent="-285750"/>
            <a:r>
              <a:rPr lang="zh-CN" altLang="en-US" sz="2000" dirty="0"/>
              <a:t>The details of the wireless connection are TBD</a:t>
            </a:r>
          </a:p>
          <a:p>
            <a:pPr marL="0" indent="0">
              <a:buFont typeface="Arial" panose="020B0604020202020204" pitchFamily="34" charset="0"/>
              <a:buNone/>
            </a:pPr>
            <a:endParaRPr lang="en-US" altLang="zh-CN" sz="2000" b="0" i="1" dirty="0">
              <a:sym typeface="+mn-ea"/>
            </a:endParaRPr>
          </a:p>
          <a:p>
            <a:pPr marL="0" indent="0">
              <a:buFont typeface="Arial" panose="020B0604020202020204" pitchFamily="34" charset="0"/>
              <a:buNone/>
            </a:pPr>
            <a:r>
              <a:rPr lang="en-US" altLang="zh-CN" sz="2000" b="0" i="1" dirty="0">
                <a:sym typeface="+mn-ea"/>
              </a:rPr>
              <a:t>[Reference: 11-24/1781r2]</a:t>
            </a:r>
            <a:endParaRPr lang="en-US" altLang="zh-CN" sz="2000" b="0" i="1" dirty="0"/>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err="1" smtClean="0"/>
              <a:t>Yinan</a:t>
            </a:r>
            <a:r>
              <a:rPr lang="en-US" altLang="zh-CN" b="0" dirty="0" smtClean="0"/>
              <a:t> Qi</a:t>
            </a:r>
            <a:r>
              <a:rPr lang="en-US" altLang="zh-CN" b="0" dirty="0"/>
              <a:t/>
            </a:r>
            <a:br>
              <a:rPr lang="en-US" altLang="zh-CN" b="0" dirty="0"/>
            </a:br>
            <a:r>
              <a:rPr lang="en-US" altLang="zh-CN" dirty="0"/>
              <a:t>Seconded</a:t>
            </a:r>
            <a:r>
              <a:rPr lang="en-US" altLang="zh-CN" dirty="0" smtClean="0"/>
              <a:t>: </a:t>
            </a:r>
            <a:r>
              <a:rPr lang="en-US" altLang="zh-CN" dirty="0" err="1" smtClean="0"/>
              <a:t>Weijie</a:t>
            </a:r>
            <a:r>
              <a:rPr lang="en-US" altLang="zh-CN" dirty="0" smtClean="0"/>
              <a:t> Xu</a:t>
            </a:r>
            <a:endParaRPr lang="en-US" altLang="zh-CN" b="0" dirty="0" smtClean="0"/>
          </a:p>
          <a:p>
            <a:r>
              <a:rPr lang="en-US" altLang="zh-CN" dirty="0" smtClean="0"/>
              <a:t>Result</a:t>
            </a:r>
            <a:r>
              <a:rPr lang="en-US" altLang="zh-CN" dirty="0" smtClean="0"/>
              <a:t>: </a:t>
            </a:r>
            <a:r>
              <a:rPr lang="en-US" altLang="zh-CN" dirty="0" smtClean="0">
                <a:solidFill>
                  <a:srgbClr val="00B050"/>
                </a:solidFill>
              </a:rPr>
              <a:t>Approved </a:t>
            </a:r>
            <a:r>
              <a:rPr lang="en-US" altLang="zh-CN" dirty="0" smtClean="0">
                <a:solidFill>
                  <a:srgbClr val="00B050"/>
                </a:solidFill>
              </a:rPr>
              <a:t>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5604838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#18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include the following text to the 11bp </a:t>
            </a:r>
            <a:r>
              <a:rPr lang="en-US" altLang="zh-CN" dirty="0" smtClean="0"/>
              <a:t>SFD:</a:t>
            </a:r>
            <a:endParaRPr lang="en-US" altLang="zh-CN" dirty="0"/>
          </a:p>
          <a:p>
            <a:pPr lvl="1"/>
            <a:r>
              <a:rPr lang="en-US" altLang="zh-CN" sz="1800" dirty="0"/>
              <a:t>The AMP-Sync field in AMP Downlink PPDU </a:t>
            </a:r>
            <a:r>
              <a:rPr lang="en-US" altLang="zh-CN" sz="1800" dirty="0" smtClean="0"/>
              <a:t>in 2.4 GHz is </a:t>
            </a:r>
            <a:r>
              <a:rPr lang="en-US" altLang="zh-CN" sz="1800" dirty="0"/>
              <a:t>defined with </a:t>
            </a:r>
            <a:r>
              <a:rPr lang="en-US" altLang="zh-CN" sz="1800" dirty="0" smtClean="0"/>
              <a:t>chip </a:t>
            </a:r>
            <a:r>
              <a:rPr lang="en-US" altLang="zh-CN" sz="1800" dirty="0"/>
              <a:t>duration of 2us for backscattering case.</a:t>
            </a:r>
          </a:p>
          <a:p>
            <a:pPr marL="0" indent="0">
              <a:buNone/>
            </a:pPr>
            <a:endParaRPr lang="en-US" altLang="zh-CN" sz="2000" b="0" i="1" dirty="0" smtClean="0"/>
          </a:p>
          <a:p>
            <a:pPr marL="0" indent="0">
              <a:buNone/>
            </a:pPr>
            <a:r>
              <a:rPr lang="en-US" altLang="zh-CN" sz="2000" b="0" i="1" dirty="0" smtClean="0"/>
              <a:t>[</a:t>
            </a:r>
            <a:r>
              <a:rPr lang="en-US" altLang="zh-CN" sz="2000" b="0" i="1" dirty="0"/>
              <a:t>Reference contribution: 11-24/1797r0]</a:t>
            </a:r>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err="1" smtClean="0"/>
              <a:t>Rui</a:t>
            </a:r>
            <a:r>
              <a:rPr lang="en-US" altLang="zh-CN" b="0" dirty="0" smtClean="0"/>
              <a:t> Cao</a:t>
            </a:r>
            <a:r>
              <a:rPr lang="en-US" altLang="zh-CN" b="0" dirty="0"/>
              <a:t/>
            </a:r>
            <a:br>
              <a:rPr lang="en-US" altLang="zh-CN" b="0" dirty="0"/>
            </a:br>
            <a:r>
              <a:rPr lang="en-US" altLang="zh-CN" dirty="0"/>
              <a:t>Seconded</a:t>
            </a:r>
            <a:r>
              <a:rPr lang="en-US" altLang="zh-CN" dirty="0" smtClean="0"/>
              <a:t>: Bin Qian</a:t>
            </a:r>
            <a:endParaRPr lang="en-US" altLang="zh-CN" b="0" dirty="0" smtClean="0"/>
          </a:p>
          <a:p>
            <a:r>
              <a:rPr lang="en-US" altLang="zh-CN" dirty="0" smtClean="0"/>
              <a:t>Result</a:t>
            </a:r>
            <a:r>
              <a:rPr lang="en-US" altLang="zh-CN" dirty="0" smtClean="0"/>
              <a:t>: </a:t>
            </a:r>
            <a:r>
              <a:rPr lang="en-US" altLang="zh-CN" dirty="0" smtClean="0">
                <a:solidFill>
                  <a:srgbClr val="00B050"/>
                </a:solidFill>
              </a:rPr>
              <a:t>Approved </a:t>
            </a:r>
            <a:r>
              <a:rPr lang="en-US" altLang="zh-CN" dirty="0" smtClean="0">
                <a:solidFill>
                  <a:srgbClr val="00B050"/>
                </a:solidFill>
              </a:rPr>
              <a:t>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9128955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#19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include the following text to the 11bp </a:t>
            </a:r>
            <a:r>
              <a:rPr lang="en-US" altLang="zh-CN" dirty="0" smtClean="0"/>
              <a:t>SFD:</a:t>
            </a:r>
            <a:endParaRPr lang="en-US" altLang="zh-CN" dirty="0"/>
          </a:p>
          <a:p>
            <a:pPr lvl="1"/>
            <a:r>
              <a:rPr lang="en-US" altLang="zh-CN" sz="1800" dirty="0"/>
              <a:t>11bp defines Manchester encoding for the data portion of UL </a:t>
            </a:r>
            <a:r>
              <a:rPr lang="en-US" altLang="zh-CN" sz="1800" dirty="0" smtClean="0"/>
              <a:t>transmission in 2.4 GHz, </a:t>
            </a:r>
            <a:r>
              <a:rPr lang="en-US" altLang="zh-CN" sz="1800" dirty="0"/>
              <a:t>including both backscattering and active transmission.</a:t>
            </a:r>
          </a:p>
          <a:p>
            <a:pPr marL="0" indent="0">
              <a:buNone/>
            </a:pPr>
            <a:endParaRPr lang="en-US" altLang="zh-CN" sz="1995" b="0" i="1" dirty="0" smtClean="0"/>
          </a:p>
          <a:p>
            <a:pPr marL="0" indent="0">
              <a:buNone/>
            </a:pPr>
            <a:r>
              <a:rPr lang="en-US" altLang="zh-CN" sz="1995" b="0" i="1" dirty="0" smtClean="0"/>
              <a:t>[</a:t>
            </a:r>
            <a:r>
              <a:rPr lang="en-US" altLang="zh-CN" sz="1995" b="0" i="1" dirty="0"/>
              <a:t>Reference contribution: 11-24/1798r0]</a:t>
            </a:r>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err="1" smtClean="0"/>
              <a:t>Rui</a:t>
            </a:r>
            <a:r>
              <a:rPr lang="en-US" altLang="zh-CN" b="0" dirty="0" smtClean="0"/>
              <a:t> Cao</a:t>
            </a:r>
            <a:r>
              <a:rPr lang="en-US" altLang="zh-CN" b="0" dirty="0"/>
              <a:t/>
            </a:r>
            <a:br>
              <a:rPr lang="en-US" altLang="zh-CN" b="0" dirty="0"/>
            </a:br>
            <a:r>
              <a:rPr lang="en-US" altLang="zh-CN" dirty="0"/>
              <a:t>Seconded</a:t>
            </a:r>
            <a:r>
              <a:rPr lang="en-US" altLang="zh-CN" dirty="0" smtClean="0"/>
              <a:t>: </a:t>
            </a:r>
            <a:r>
              <a:rPr lang="en-US" altLang="zh-CN" dirty="0" err="1" smtClean="0"/>
              <a:t>Weijie</a:t>
            </a:r>
            <a:r>
              <a:rPr lang="en-US" altLang="zh-CN" dirty="0" smtClean="0"/>
              <a:t> Xu</a:t>
            </a:r>
            <a:endParaRPr lang="en-US" altLang="zh-CN" b="0" dirty="0" smtClean="0"/>
          </a:p>
          <a:p>
            <a:r>
              <a:rPr lang="en-US" altLang="zh-CN" dirty="0" smtClean="0"/>
              <a:t>Result</a:t>
            </a:r>
            <a:r>
              <a:rPr lang="en-US" altLang="zh-CN" dirty="0" smtClean="0"/>
              <a:t>: </a:t>
            </a:r>
            <a:r>
              <a:rPr lang="en-US" altLang="zh-CN" dirty="0" smtClean="0">
                <a:solidFill>
                  <a:srgbClr val="00B050"/>
                </a:solidFill>
              </a:rPr>
              <a:t>Approve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8168025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a:t>
            </a:r>
            <a:r>
              <a:rPr lang="zh-CN" altLang="en-US" dirty="0" smtClean="0"/>
              <a:t>to </a:t>
            </a:r>
            <a:r>
              <a:rPr lang="zh-CN" altLang="en-US" dirty="0"/>
              <a:t>add the following content to sub-clause 4 of SFD:</a:t>
            </a:r>
          </a:p>
          <a:p>
            <a:pPr lvl="1"/>
            <a:r>
              <a:rPr lang="zh-CN" altLang="en-US" sz="1800" dirty="0"/>
              <a:t>When performing transmission, the maximum clock offset is ± 10^3 ppm for </a:t>
            </a:r>
            <a:r>
              <a:rPr lang="zh-CN" altLang="en-US" sz="1800" dirty="0" smtClean="0"/>
              <a:t>AMP </a:t>
            </a:r>
            <a:r>
              <a:rPr lang="en-US" altLang="zh-CN" sz="1800" dirty="0" smtClean="0"/>
              <a:t>Non-AP STA</a:t>
            </a:r>
            <a:r>
              <a:rPr lang="zh-CN" altLang="en-US" sz="1800" dirty="0" smtClean="0"/>
              <a:t> </a:t>
            </a:r>
            <a:r>
              <a:rPr lang="zh-CN" altLang="en-US" sz="1800" dirty="0"/>
              <a:t>supporting active transmission.</a:t>
            </a:r>
          </a:p>
          <a:p>
            <a:pPr marL="0" indent="0">
              <a:buFont typeface="Arial" panose="020B0604020202020204" pitchFamily="34" charset="0"/>
              <a:buNone/>
            </a:pPr>
            <a:endParaRPr lang="en-US" altLang="zh-CN" sz="2000" b="0" i="1" dirty="0" smtClean="0">
              <a:sym typeface="+mn-ea"/>
            </a:endParaRPr>
          </a:p>
          <a:p>
            <a:pPr marL="0" indent="0">
              <a:buFont typeface="Arial" panose="020B0604020202020204" pitchFamily="34" charset="0"/>
              <a:buNone/>
            </a:pPr>
            <a:r>
              <a:rPr lang="en-US" altLang="zh-CN" sz="2000" b="0" i="1" dirty="0" smtClean="0">
                <a:sym typeface="+mn-ea"/>
              </a:rPr>
              <a:t>[</a:t>
            </a:r>
            <a:r>
              <a:rPr lang="en-US" altLang="zh-CN" sz="2000" b="0" i="1" dirty="0">
                <a:sym typeface="+mn-ea"/>
              </a:rPr>
              <a:t>Reference: 11-24/1475r3, 11-24/1799r0]</a:t>
            </a:r>
            <a:endParaRPr lang="en-US" altLang="zh-CN" sz="2000" b="0" i="1" dirty="0"/>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err="1" smtClean="0"/>
              <a:t>Weijie</a:t>
            </a:r>
            <a:r>
              <a:rPr lang="en-US" altLang="zh-CN" b="0" dirty="0" smtClean="0"/>
              <a:t> Xu</a:t>
            </a:r>
            <a:r>
              <a:rPr lang="en-US" altLang="zh-CN" b="0" dirty="0"/>
              <a:t/>
            </a:r>
            <a:br>
              <a:rPr lang="en-US" altLang="zh-CN" b="0" dirty="0"/>
            </a:br>
            <a:r>
              <a:rPr lang="en-US" altLang="zh-CN" dirty="0"/>
              <a:t>Seconded</a:t>
            </a:r>
            <a:r>
              <a:rPr lang="en-US" altLang="zh-CN" dirty="0" smtClean="0"/>
              <a:t>: </a:t>
            </a:r>
            <a:r>
              <a:rPr lang="en-US" altLang="zh-CN" dirty="0" err="1" smtClean="0"/>
              <a:t>Amichai</a:t>
            </a:r>
            <a:r>
              <a:rPr lang="en-US" altLang="zh-CN" dirty="0" smtClean="0"/>
              <a:t> </a:t>
            </a:r>
            <a:r>
              <a:rPr lang="en-US" altLang="zh-CN" dirty="0" err="1" smtClean="0"/>
              <a:t>Sanderovich</a:t>
            </a:r>
            <a:endParaRPr lang="en-US" altLang="zh-CN" b="0" dirty="0" smtClean="0"/>
          </a:p>
          <a:p>
            <a:r>
              <a:rPr lang="en-US" altLang="zh-CN" dirty="0" smtClean="0"/>
              <a:t>Result</a:t>
            </a:r>
            <a:r>
              <a:rPr lang="en-US" altLang="zh-CN" dirty="0" smtClean="0"/>
              <a:t>: </a:t>
            </a:r>
            <a:r>
              <a:rPr lang="en-US" altLang="zh-CN" dirty="0" smtClean="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1876604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21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sub-clause 4 of SFD:</a:t>
            </a:r>
          </a:p>
          <a:p>
            <a:pPr marL="800100" lvl="1" indent="-342900">
              <a:buFont typeface="Arial" panose="020B0604020202020204" pitchFamily="34" charset="0"/>
              <a:buChar char="•"/>
            </a:pPr>
            <a:r>
              <a:rPr lang="en-US" altLang="zh-CN" sz="1800" dirty="0"/>
              <a:t>11bp will define On-Off Keying (OOK) modulation for AMP-Sync field and the AMP-Data field in an AMP Uplink PPDU for Active Transmission </a:t>
            </a:r>
          </a:p>
          <a:p>
            <a:pPr marL="0" indent="0">
              <a:buFont typeface="Arial" panose="020B0604020202020204" pitchFamily="34" charset="0"/>
              <a:buNone/>
            </a:pPr>
            <a:endParaRPr lang="en-US" altLang="zh-CN" sz="1995" b="0" i="1" dirty="0" smtClean="0">
              <a:sym typeface="+mn-ea"/>
            </a:endParaRPr>
          </a:p>
          <a:p>
            <a:pPr marL="0" indent="0">
              <a:buFont typeface="Arial" panose="020B0604020202020204" pitchFamily="34" charset="0"/>
              <a:buNone/>
            </a:pPr>
            <a:r>
              <a:rPr lang="en-US" altLang="zh-CN" sz="1995" b="0" i="1" dirty="0" smtClean="0">
                <a:sym typeface="+mn-ea"/>
              </a:rPr>
              <a:t>[</a:t>
            </a:r>
            <a:r>
              <a:rPr lang="en-US" altLang="zh-CN" sz="1995" b="0" i="1" dirty="0">
                <a:sym typeface="+mn-ea"/>
              </a:rPr>
              <a:t>Reference: 11-24/1780r1, 11-24/1237r0]</a:t>
            </a:r>
            <a:endParaRPr lang="en-US" altLang="zh-CN" sz="1995" b="0" i="1" dirty="0"/>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err="1" smtClean="0"/>
              <a:t>Weijie</a:t>
            </a:r>
            <a:r>
              <a:rPr lang="en-US" altLang="zh-CN" b="0" dirty="0" smtClean="0"/>
              <a:t> Xu</a:t>
            </a:r>
            <a:r>
              <a:rPr lang="en-US" altLang="zh-CN" b="0" dirty="0"/>
              <a:t/>
            </a:r>
            <a:br>
              <a:rPr lang="en-US" altLang="zh-CN" b="0" dirty="0"/>
            </a:br>
            <a:r>
              <a:rPr lang="en-US" altLang="zh-CN" dirty="0"/>
              <a:t>Seconded</a:t>
            </a:r>
            <a:r>
              <a:rPr lang="en-US" altLang="zh-CN" dirty="0" smtClean="0"/>
              <a:t>: </a:t>
            </a:r>
            <a:r>
              <a:rPr lang="en-US" altLang="zh-CN" dirty="0" err="1" smtClean="0"/>
              <a:t>Yaron</a:t>
            </a:r>
            <a:r>
              <a:rPr lang="en-US" altLang="zh-CN" dirty="0" smtClean="0"/>
              <a:t> </a:t>
            </a:r>
            <a:r>
              <a:rPr lang="en-US" altLang="zh-CN" dirty="0" err="1" smtClean="0"/>
              <a:t>BenArie</a:t>
            </a:r>
            <a:endParaRPr lang="en-US" altLang="zh-CN" b="0" dirty="0" smtClean="0"/>
          </a:p>
          <a:p>
            <a:r>
              <a:rPr lang="en-US" altLang="zh-CN" dirty="0" smtClean="0"/>
              <a:t>Result</a:t>
            </a:r>
            <a:r>
              <a:rPr lang="en-US" altLang="zh-CN" dirty="0" smtClean="0"/>
              <a:t>: </a:t>
            </a:r>
            <a:r>
              <a:rPr lang="en-US" altLang="zh-CN" dirty="0" smtClean="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860299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 (May</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16,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defRPr/>
            </a:pPr>
            <a:r>
              <a:rPr lang="en-US" altLang="en-GB" dirty="0">
                <a:sym typeface="+mn-ea"/>
              </a:rPr>
              <a:t>Approve the </a:t>
            </a:r>
            <a:r>
              <a:rPr lang="en-US" altLang="en-GB" dirty="0" err="1">
                <a:sym typeface="+mn-ea"/>
              </a:rPr>
              <a:t>TGbp</a:t>
            </a:r>
            <a:r>
              <a:rPr lang="en-US" altLang="en-GB" dirty="0">
                <a:sym typeface="+mn-ea"/>
              </a:rPr>
              <a:t> initial timeline plan as illustrated in slide 33 as in 11-24/0666r5.</a:t>
            </a:r>
          </a:p>
          <a:p>
            <a:pPr marL="0" lvl="0" indent="0">
              <a:buNone/>
              <a:defRPr/>
            </a:pPr>
            <a:endParaRPr lang="en-US" altLang="en-GB" dirty="0">
              <a:sym typeface="+mn-ea"/>
            </a:endParaRPr>
          </a:p>
          <a:p>
            <a:pPr marL="0" lvl="0" indent="0">
              <a:buNone/>
              <a:defRPr/>
            </a:pPr>
            <a:r>
              <a:rPr lang="en-US" altLang="en-GB" dirty="0">
                <a:sym typeface="+mn-ea"/>
              </a:rPr>
              <a:t>Note, the timeline plan is subject to change according to the 11bp developing progress.</a:t>
            </a:r>
          </a:p>
          <a:p>
            <a:pPr lvl="0">
              <a:defRPr/>
            </a:pPr>
            <a:endParaRPr lang="en-US" altLang="en-GB" dirty="0">
              <a:sym typeface="+mn-ea"/>
            </a:endParaRPr>
          </a:p>
          <a:p>
            <a:pPr lvl="0">
              <a:defRPr/>
            </a:pPr>
            <a:endParaRPr lang="en-US" altLang="en-GB" dirty="0">
              <a:sym typeface="+mn-ea"/>
            </a:endParaRPr>
          </a:p>
          <a:p>
            <a:pPr lvl="0">
              <a:defRPr/>
            </a:pPr>
            <a:r>
              <a:rPr lang="en-US" altLang="en-GB" dirty="0">
                <a:solidFill>
                  <a:srgbClr val="00B050"/>
                </a:solidFill>
                <a:sym typeface="+mn-ea"/>
              </a:rPr>
              <a:t>Result: Approved with unanimous consent</a:t>
            </a:r>
            <a:endParaRPr lang="zh-CN" altLang="en-US" dirty="0">
              <a:solidFill>
                <a:srgbClr val="00B050"/>
              </a:solidFill>
              <a:ea typeface="宋体" panose="02010600030101010101" pitchFamily="2" charset="-122"/>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 (Jul</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18,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approve the </a:t>
            </a:r>
            <a:r>
              <a:rPr lang="en-US" altLang="zh-CN" kern="0" dirty="0" err="1" smtClean="0"/>
              <a:t>TGbp</a:t>
            </a:r>
            <a:r>
              <a:rPr lang="en-US" altLang="zh-CN" kern="0" dirty="0" smtClean="0"/>
              <a:t> selection procedure as defined in 11-24/0897r1</a:t>
            </a:r>
          </a:p>
          <a:p>
            <a:pP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Bo Sun</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Vytas</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Kezys</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solidFill>
                  <a:srgbClr val="00B050"/>
                </a:solidFill>
              </a:rPr>
              <a:t>Result: Approved with unanimous consent</a:t>
            </a:r>
            <a:endParaRPr kumimoji="0" lang="zh-CN" altLang="en-US" sz="2400" b="1"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0164181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 (Jul</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18,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approve the baseline of </a:t>
            </a:r>
            <a:r>
              <a:rPr lang="en-US" altLang="zh-CN" kern="0" dirty="0" err="1" smtClean="0"/>
              <a:t>TGbp</a:t>
            </a:r>
            <a:r>
              <a:rPr lang="en-US" altLang="zh-CN" kern="0" dirty="0" smtClean="0"/>
              <a:t> Function Requirements doc as included in 11-24/1307r1, for future development based on consensus</a:t>
            </a:r>
          </a:p>
          <a:p>
            <a:pP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Bin Qian</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Bin Tian</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solidFill>
                  <a:srgbClr val="00B050"/>
                </a:solidFill>
              </a:rPr>
              <a:t>Result: Approved with unanimous consent</a:t>
            </a:r>
            <a:endParaRPr kumimoji="0" lang="zh-CN" altLang="en-US" sz="2400" b="1"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188004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 (Sep 9</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approve the baseline of </a:t>
            </a:r>
            <a:r>
              <a:rPr lang="en-US" altLang="zh-CN" kern="0" dirty="0" err="1" smtClean="0"/>
              <a:t>TGbp</a:t>
            </a:r>
            <a:r>
              <a:rPr lang="en-US" altLang="zh-CN" kern="0" dirty="0" smtClean="0"/>
              <a:t> Specification Framework Document (SFD) as included in 11-24/1613r0, for future development based on consensus</a:t>
            </a:r>
          </a:p>
          <a:p>
            <a:pP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a:t>
            </a:r>
            <a:r>
              <a:rPr lang="en-US" altLang="zh-CN" kern="0" dirty="0" err="1" smtClean="0"/>
              <a:t>Yinan</a:t>
            </a:r>
            <a:r>
              <a:rPr lang="en-US" altLang="zh-CN" kern="0" dirty="0" smtClean="0"/>
              <a:t> Qi</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Sebastian Max</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solidFill>
                  <a:srgbClr val="00B050"/>
                </a:solidFill>
              </a:rPr>
              <a:t>Result: 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925920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#5 (</a:t>
            </a:r>
            <a:r>
              <a:rPr lang="en-US" altLang="zh-CN" kern="0" dirty="0" smtClean="0"/>
              <a:t>FRD;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kern="0" dirty="0" smtClean="0"/>
              <a:t>Move to include following content to sub-clause 2.1 of </a:t>
            </a:r>
            <a:r>
              <a:rPr lang="en-US" altLang="zh-CN" kern="0" dirty="0" err="1" smtClean="0"/>
              <a:t>TGbp</a:t>
            </a:r>
            <a:r>
              <a:rPr lang="en-US" altLang="zh-CN" kern="0" dirty="0" smtClean="0"/>
              <a:t> FRD: </a:t>
            </a:r>
          </a:p>
          <a:p>
            <a:pPr>
              <a:defRPr/>
            </a:pPr>
            <a:r>
              <a:rPr lang="en-US" altLang="zh-CN" kern="0" dirty="0" smtClean="0"/>
              <a:t>“11bp defines at least one mode of MAC/PHY that supports close-range mono-static backscattering communication in 2.4 GHz.”</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b="0" i="1" kern="0" dirty="0"/>
              <a:t>[DCN# </a:t>
            </a:r>
            <a:r>
              <a:rPr lang="en-US" altLang="zh-CN" b="0" i="1" kern="0" dirty="0" smtClean="0"/>
              <a:t>11-24/0798r1] SP: 37Y/6N/23A</a:t>
            </a:r>
            <a:endParaRPr lang="en-US" altLang="zh-CN" b="0" i="1" kern="0" dirty="0"/>
          </a:p>
          <a:p>
            <a:pPr marL="0" indent="0">
              <a:buNone/>
              <a:defRPr/>
            </a:pPr>
            <a:r>
              <a:rPr lang="en-US" altLang="zh-CN" kern="0" dirty="0" smtClean="0"/>
              <a:t>Moved: </a:t>
            </a:r>
            <a:r>
              <a:rPr lang="en-US" altLang="zh-CN" kern="0" dirty="0" err="1" smtClean="0"/>
              <a:t>Rui</a:t>
            </a:r>
            <a:r>
              <a:rPr lang="en-US" altLang="zh-CN" kern="0" dirty="0" smtClean="0"/>
              <a:t> Cao</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Lei Huang</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2389189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#6 (</a:t>
            </a:r>
            <a:r>
              <a:rPr lang="en-US" altLang="zh-CN" kern="0" dirty="0" smtClean="0"/>
              <a:t>FRD;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kern="0" dirty="0" smtClean="0"/>
              <a:t>Move to include following content to sub-clause 2.1 of </a:t>
            </a:r>
            <a:r>
              <a:rPr lang="en-US" altLang="zh-CN" kern="0" dirty="0" err="1" smtClean="0"/>
              <a:t>TGbp</a:t>
            </a:r>
            <a:r>
              <a:rPr lang="en-US" altLang="zh-CN" kern="0" dirty="0" smtClean="0"/>
              <a:t> FRD: </a:t>
            </a:r>
          </a:p>
          <a:p>
            <a:pPr>
              <a:defRPr/>
            </a:pPr>
            <a:r>
              <a:rPr lang="en-US" altLang="zh-CN" kern="0" dirty="0" smtClean="0"/>
              <a:t>“11bp defines at least one mode of MAC/PHY that supports bi-static backscattering communication in 2.4 GHz.”</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11-24/1215r1] SP:</a:t>
            </a:r>
            <a:r>
              <a:rPr lang="en-US" altLang="zh-CN" b="0" i="1" kern="0" dirty="0" smtClean="0"/>
              <a:t>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Bin Qian</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Hongyuan</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Zhang</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9637667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#7 (</a:t>
            </a:r>
            <a:r>
              <a:rPr lang="en-US" altLang="zh-CN" kern="0" dirty="0" smtClean="0"/>
              <a:t>SFD;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kern="0" dirty="0" smtClean="0"/>
              <a:t>Move to include following content to </a:t>
            </a:r>
            <a:r>
              <a:rPr lang="en-US" altLang="zh-CN" kern="0" dirty="0" err="1" smtClean="0"/>
              <a:t>TGbp</a:t>
            </a:r>
            <a:r>
              <a:rPr lang="en-US" altLang="zh-CN" kern="0" dirty="0" smtClean="0"/>
              <a:t> SFD: </a:t>
            </a:r>
          </a:p>
          <a:p>
            <a:pPr>
              <a:defRPr/>
            </a:pPr>
            <a:r>
              <a:rPr lang="en-US" altLang="zh-CN" kern="0" dirty="0" smtClean="0"/>
              <a:t>“</a:t>
            </a:r>
            <a:r>
              <a:rPr lang="en-US" altLang="zh-CN" b="0" dirty="0"/>
              <a:t>11bp supports a mode to enable AMP devices to operate in legacy WLAN network by defining AMP DL and required control/signaling.</a:t>
            </a:r>
            <a:r>
              <a:rPr lang="en-US" altLang="zh-CN" kern="0" dirty="0" smtClean="0"/>
              <a:t>”</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11-24/1263r0] SP: 33Y/2N/6A</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a:t>
            </a:r>
            <a:r>
              <a:rPr lang="en-US" altLang="zh-CN" kern="0" dirty="0" err="1" smtClean="0"/>
              <a:t>Pooria</a:t>
            </a:r>
            <a:r>
              <a:rPr lang="en-US" altLang="zh-CN" kern="0" dirty="0" smtClean="0"/>
              <a:t> </a:t>
            </a:r>
            <a:r>
              <a:rPr lang="en-US" altLang="zh-CN" kern="0" dirty="0" err="1" smtClean="0"/>
              <a:t>Pakrooh</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Bin</a:t>
            </a:r>
            <a:r>
              <a:rPr kumimoji="0" lang="en-US" altLang="zh-CN"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Tian</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7523865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5936</TotalTime>
  <Words>1996</Words>
  <Application>Microsoft Office PowerPoint</Application>
  <PresentationFormat>宽屏</PresentationFormat>
  <Paragraphs>309</Paragraphs>
  <Slides>26</Slides>
  <Notes>0</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26</vt:i4>
      </vt:variant>
    </vt:vector>
  </HeadingPairs>
  <TitlesOfParts>
    <vt:vector size="34" baseType="lpstr">
      <vt:lpstr>Arial Unicode MS</vt:lpstr>
      <vt:lpstr>MS Gothic</vt:lpstr>
      <vt:lpstr>MS PGothic</vt:lpstr>
      <vt:lpstr>宋体</vt:lpstr>
      <vt:lpstr>Arial</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Motion Dock</dc:title>
  <dc:subject>IEEE 802.11TGbp Motion Dock</dc:subject>
  <dc:creator>Mr. Bo Sun</dc:creator>
  <cp:keywords>Sep 2023</cp:keywords>
  <cp:lastModifiedBy>Bo</cp:lastModifiedBy>
  <cp:revision>354</cp:revision>
  <cp:lastPrinted>2014-11-04T15:04:00Z</cp:lastPrinted>
  <dcterms:created xsi:type="dcterms:W3CDTF">2007-04-17T18:10:00Z</dcterms:created>
  <dcterms:modified xsi:type="dcterms:W3CDTF">2024-11-14T18:09:43Z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