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2" r:id="rId2"/>
    <p:sldId id="379" r:id="rId3"/>
    <p:sldId id="403" r:id="rId4"/>
    <p:sldId id="406" r:id="rId5"/>
    <p:sldId id="397" r:id="rId6"/>
    <p:sldId id="407" r:id="rId7"/>
    <p:sldId id="408" r:id="rId8"/>
    <p:sldId id="409" r:id="rId9"/>
    <p:sldId id="387" r:id="rId10"/>
    <p:sldId id="404" r:id="rId11"/>
    <p:sldId id="359" r:id="rId12"/>
    <p:sldId id="414" r:id="rId13"/>
    <p:sldId id="415" r:id="rId14"/>
    <p:sldId id="416" r:id="rId15"/>
    <p:sldId id="417" r:id="rId16"/>
  </p:sldIdLst>
  <p:sldSz cx="12190413" cy="6859588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977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955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49339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99119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ver Page" id="{7E367D55-C77A-3F4F-941C-92F6A234F7F7}">
          <p14:sldIdLst>
            <p14:sldId id="402"/>
          </p14:sldIdLst>
        </p14:section>
        <p14:section name="Presentation" id="{423C3B5B-A901-8240-AD93-EF2BDAB31CDF}">
          <p14:sldIdLst>
            <p14:sldId id="379"/>
            <p14:sldId id="403"/>
            <p14:sldId id="406"/>
            <p14:sldId id="397"/>
            <p14:sldId id="407"/>
            <p14:sldId id="408"/>
            <p14:sldId id="409"/>
            <p14:sldId id="387"/>
            <p14:sldId id="404"/>
            <p14:sldId id="359"/>
            <p14:sldId id="414"/>
            <p14:sldId id="415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y Verso" initials="B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6424" autoAdjust="0"/>
  </p:normalViewPr>
  <p:slideViewPr>
    <p:cSldViewPr>
      <p:cViewPr varScale="1">
        <p:scale>
          <a:sx n="80" d="100"/>
          <a:sy n="80" d="100"/>
        </p:scale>
        <p:origin x="48" y="60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24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12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2309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02D7F57-CF25-5744-BB38-A746692E5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3450" eaLnBrk="0" hangingPunct="0"/>
            <a:r>
              <a:rPr lang="en-US" dirty="0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273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5763" y="701675"/>
            <a:ext cx="61626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4150747-EEFC-F243-90C1-8A0124CC4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78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65" charset="-128"/>
        <a:cs typeface="ＭＳ Ｐゴシック" pitchFamily="-65" charset="-128"/>
      </a:defRPr>
    </a:lvl1pPr>
    <a:lvl2pPr marL="1244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24890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3733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497799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doc.: IEEE 802.15-&lt;15-09-0758-00-004e&gt;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&lt;month year&gt;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Page </a:t>
            </a:r>
            <a:fld id="{866C5DAD-7524-994C-A6BA-A3A5EEF4EA5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701675"/>
            <a:ext cx="6162675" cy="34686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3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82" y="685959"/>
            <a:ext cx="10361851" cy="10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82" y="1981659"/>
            <a:ext cx="10361851" cy="41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99967" y="382085"/>
            <a:ext cx="52825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4" algn="r" eaLnBrk="0" hangingPunct="0"/>
            <a:r>
              <a:rPr lang="en-US" sz="1500" b="1" dirty="0"/>
              <a:t>doc.:</a:t>
            </a:r>
            <a:r>
              <a:rPr lang="en-US" sz="1500" b="1" baseline="0" dirty="0"/>
              <a:t> </a:t>
            </a:r>
            <a:r>
              <a:rPr lang="en-US" altLang="zh-CN" sz="1500" b="1" baseline="0" dirty="0"/>
              <a:t>IEEE 802.11-24/1295r0</a:t>
            </a:r>
            <a:endParaRPr lang="en-US" sz="15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7933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 dirty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07934" y="6376877"/>
            <a:ext cx="1107295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507935" y="279465"/>
            <a:ext cx="20317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500" dirty="0"/>
              <a:t>July </a:t>
            </a:r>
            <a:r>
              <a:rPr lang="en-US" sz="1500" baseline="0" dirty="0"/>
              <a:t>2024</a:t>
            </a:r>
            <a:endParaRPr lang="en-US" sz="1500" dirty="0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6298381" y="6472367"/>
            <a:ext cx="52825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dirty="0"/>
              <a:t>Wei</a:t>
            </a:r>
            <a:r>
              <a:rPr lang="en-US" baseline="0" dirty="0"/>
              <a:t> Lin </a:t>
            </a:r>
            <a:r>
              <a:rPr lang="en-US" dirty="0"/>
              <a:t>(</a:t>
            </a:r>
            <a:r>
              <a:rPr lang="en-US" altLang="zh-CN" dirty="0"/>
              <a:t>Huawei</a:t>
            </a:r>
            <a:r>
              <a:rPr lang="en-US" dirty="0"/>
              <a:t>)</a:t>
            </a:r>
          </a:p>
        </p:txBody>
      </p:sp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507935" y="612917"/>
            <a:ext cx="111745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5621135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fld id="{AD8365B0-1DCB-374B-8D2E-32E02956BE58}" type="slidenum">
              <a:rPr lang="en-US" smtClean="0"/>
              <a:pPr marL="0" marR="0" lvl="0" indent="0" algn="l" defTabSz="9955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5pPr>
      <a:lvl6pPr marL="4977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6pPr>
      <a:lvl7pPr marL="9955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7pPr>
      <a:lvl8pPr marL="1493398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8pPr>
      <a:lvl9pPr marL="199119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9pPr>
    </p:titleStyle>
    <p:bodyStyle>
      <a:lvl1pPr marL="373350" indent="-37335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08924" indent="-3111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822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09" charset="-128"/>
        </a:defRPr>
      </a:lvl3pPr>
      <a:lvl4pPr marL="1555623" indent="-2489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9289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5pPr>
      <a:lvl6pPr marL="2426772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245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23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8pPr>
      <a:lvl9pPr marL="3920170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98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1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7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395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 txBox="1">
            <a:spLocks noChangeArrowheads="1"/>
          </p:cNvSpPr>
          <p:nvPr/>
        </p:nvSpPr>
        <p:spPr>
          <a:xfrm>
            <a:off x="304006" y="762794"/>
            <a:ext cx="11430000" cy="1136396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  <a:ea typeface="ＭＳ Ｐゴシック" pitchFamily="-65" charset="-128"/>
                <a:cs typeface="ＭＳ Ｐゴシック" pitchFamily="-65" charset="-128"/>
              </a:defRPr>
            </a:lvl5pPr>
            <a:lvl6pPr marL="497799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6pPr>
            <a:lvl7pPr marL="995599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7pPr>
            <a:lvl8pPr marL="1493398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8pPr>
            <a:lvl9pPr marL="1991197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-109" charset="0"/>
              </a:defRPr>
            </a:lvl9pPr>
          </a:lstStyle>
          <a:p>
            <a:r>
              <a:rPr lang="en-US" altLang="zh-CN" sz="3600" b="1" kern="0" dirty="0"/>
              <a:t>Long </a:t>
            </a:r>
            <a:r>
              <a:rPr lang="en-GB" altLang="en-US" sz="3600" b="1" kern="0" dirty="0"/>
              <a:t>LDPC Designs Based on 11n LDPC Codes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1989931" y="2286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2024-07-16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99406" y="282019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90862"/>
              </p:ext>
            </p:extLst>
          </p:nvPr>
        </p:nvGraphicFramePr>
        <p:xfrm>
          <a:off x="1640041" y="3445034"/>
          <a:ext cx="8763001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9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 Lin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lin.linwei@huawei.com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Ming Gan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Ross Jian Yu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 Xin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Chenchen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Liu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Xun Yang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77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zh-CN" sz="3600" dirty="0"/>
              <a:t>References</a:t>
            </a:r>
            <a:endParaRPr lang="en-US" sz="36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0997471" cy="4876799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altLang="zh-CN" sz="1800" dirty="0"/>
              <a:t>11-24-0924-00-00bn-initial-discussion-on-possible-ldpc-improvements-in-wlan, Wei Lin, et 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1800" dirty="0"/>
              <a:t>11-23-1985-03-00bn-longer-ldpc-codeword, </a:t>
            </a:r>
            <a:r>
              <a:rPr lang="en-US" altLang="zh-CN" sz="1800" dirty="0" err="1">
                <a:sym typeface="Times New Roman"/>
              </a:rPr>
              <a:t>Rethna</a:t>
            </a:r>
            <a:r>
              <a:rPr lang="en-US" altLang="zh-CN" sz="1800" dirty="0">
                <a:sym typeface="Times New Roman"/>
              </a:rPr>
              <a:t> </a:t>
            </a:r>
            <a:r>
              <a:rPr lang="en-US" altLang="zh-CN" sz="1800" dirty="0" err="1">
                <a:sym typeface="Times New Roman"/>
              </a:rPr>
              <a:t>Pulikkoonattu</a:t>
            </a:r>
            <a:r>
              <a:rPr lang="en-US" altLang="zh-CN" sz="1800" dirty="0">
                <a:sym typeface="Times New Roman"/>
              </a:rPr>
              <a:t>, Tom Richardson, </a:t>
            </a:r>
            <a:r>
              <a:rPr lang="en-US" altLang="zh-CN" sz="1800" dirty="0"/>
              <a:t>et 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1800" dirty="0">
                <a:sym typeface="Times New Roman"/>
              </a:rPr>
              <a:t>T. J. Richardson, “Error floors of LDPC codes,” </a:t>
            </a:r>
            <a:r>
              <a:rPr lang="en-US" altLang="zh-CN" sz="1800" i="1" dirty="0">
                <a:sym typeface="Times New Roman"/>
              </a:rPr>
              <a:t>in Proc. Allerton Conf. Communications, Control and Computing</a:t>
            </a:r>
            <a:r>
              <a:rPr lang="en-US" altLang="zh-CN" sz="1800" dirty="0">
                <a:sym typeface="Times New Roman"/>
              </a:rPr>
              <a:t>, Monticello, IL, Oct. 2003, pp. 1426–1435.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1800" dirty="0"/>
              <a:t>Jeremy Thorpe, “Low Density Parity Check (LDPC) Codes Constructed from Protographs,” JPL INP Progress Report 42-154, August 15, 2003.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1800" dirty="0"/>
              <a:t>T. Richardson, R. Urbanke</a:t>
            </a:r>
            <a:r>
              <a:rPr lang="en-US" altLang="zh-CN" sz="1800" dirty="0"/>
              <a:t>, “Multi-edge type LDPC codes,” in </a:t>
            </a:r>
            <a:r>
              <a:rPr lang="en-US" altLang="zh-CN" sz="1800" i="1" dirty="0"/>
              <a:t>Workshop Honoring Prof. Bob </a:t>
            </a:r>
            <a:r>
              <a:rPr lang="en-US" altLang="zh-CN" sz="1800" i="1" dirty="0" err="1"/>
              <a:t>McEliece</a:t>
            </a:r>
            <a:r>
              <a:rPr lang="en-US" altLang="zh-CN" sz="1800" dirty="0"/>
              <a:t>, Pasadena, CA, May 24–25, 2002.</a:t>
            </a:r>
            <a:endParaRPr lang="zh-CN" altLang="en-US" sz="1800" dirty="0"/>
          </a:p>
          <a:p>
            <a:pPr marL="457200" indent="-457200" algn="just">
              <a:buFont typeface="+mj-lt"/>
              <a:buAutoNum type="arabicPeriod"/>
            </a:pPr>
            <a:r>
              <a:rPr lang="zh-CN" altLang="en-US" sz="1800" dirty="0"/>
              <a:t>A. Abbasfar, D. Divsalar and K. Yao, "Accumulate repeat accumulate codes," </a:t>
            </a:r>
            <a:r>
              <a:rPr lang="zh-CN" altLang="en-US" sz="1800" i="1" dirty="0"/>
              <a:t>ISIT 2004. Proceedings.</a:t>
            </a:r>
            <a:r>
              <a:rPr lang="zh-CN" altLang="en-US" sz="1800" dirty="0"/>
              <a:t>, Chicago, IL, USA, 2004, pp. 505.</a:t>
            </a:r>
            <a:endParaRPr lang="en-US" altLang="zh-CN" sz="1800" dirty="0"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82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2489"/>
            <a:ext cx="12190413" cy="654530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pPr algn="ctr"/>
            <a:r>
              <a:rPr lang="en-IE" sz="3600" b="1" dirty="0"/>
              <a:t>Than</a:t>
            </a:r>
            <a:r>
              <a:rPr lang="en-US" sz="3600" b="1" dirty="0"/>
              <a:t>k You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14540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/>
              <a:t>Appendix: 2x-LDPC Matrix for R = 1/2</a:t>
            </a:r>
            <a:endParaRPr 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913606" y="1981994"/>
            <a:ext cx="10210800" cy="378565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dirty="0"/>
              <a:t>	  57  -1  -1  -1  -1  -1  -1  -1  50  -1  -1  -1  -1  11  -1  -1  -1  50  -1  -1  -1  79  -1  -1   1  -1   0  -1  -1  -1  -1  -1  -1  -1  -1  -1  -1  -1  -1  -1  -1  -1  -1  -1  -1  -1  -1  -1</a:t>
            </a:r>
          </a:p>
          <a:p>
            <a:r>
              <a:rPr lang="zh-CN" altLang="en-US" sz="1000" dirty="0"/>
              <a:t>	  -1  57  -1  -1  -1  -1  -1  -1  -1  50  -1  -1  11  -1  -1  -1  50  -1  -1  -1  79  -1  -1  -1  -1   1  -1   0  -1  -1  -1  -1  -1  -1  -1  -1  -1  -1  -1  -1  -1  -1  -1  -1  -1  -1  -1  -1</a:t>
            </a:r>
          </a:p>
          <a:p>
            <a:r>
              <a:rPr lang="zh-CN" altLang="en-US" sz="1000" dirty="0"/>
              <a:t>	  -1   3  -1  -1  -1  28  -1  -1   0  -1  -1  -1  -1  -1  -1  -1  -1  55  -1   7  -1  -1  -1  -1  -1  -1   0  -1   0  -1  -1  -1  -1  -1  -1  -1  -1  -1  -1  -1  -1  -1  -1  -1  -1  -1  -1  -1</a:t>
            </a:r>
          </a:p>
          <a:p>
            <a:r>
              <a:rPr lang="zh-CN" altLang="en-US" sz="1000" dirty="0"/>
              <a:t>	   3  -1  -1  -1  28  -1  -1  -1  -1   0  -1  -1  -1  -1  -1  -1  55  -1   7  -1  -1  -1  -1  -1  -1  -1  -1   0  -1   0  -1  -1  -1  -1  -1  -1  -1  -1  -1  -1  -1  -1  -1  -1  -1  -1  -1  -1</a:t>
            </a:r>
          </a:p>
          <a:p>
            <a:r>
              <a:rPr lang="zh-CN" altLang="en-US" sz="1000" dirty="0"/>
              <a:t>	  30  -1  -1  -1  -1  -1  -1  -1  -1  24  37  -1  -1  -1  -1  -1  -1  56  14  -1  -1  -1  -1  -1  -1  -1  -1  -1   0  -1   0  -1  -1  -1  -1  -1  -1  -1  -1  -1  -1  -1  -1  -1  -1  -1  -1  -1</a:t>
            </a:r>
          </a:p>
          <a:p>
            <a:r>
              <a:rPr lang="zh-CN" altLang="en-US" sz="1000" dirty="0"/>
              <a:t>	  -1  30  -1  -1  -1  -1  -1  -1  24  -1  -1  37  -1  -1  -1  -1  56  -1  -1  14  -1  -1  -1  -1  -1  -1  -1  -1  -1   0  -1   0  -1  -1  -1  -1  -1  -1  -1  -1  -1  -1  -1  -1  -1  -1  -1  -1</a:t>
            </a:r>
          </a:p>
          <a:p>
            <a:r>
              <a:rPr lang="zh-CN" altLang="en-US" sz="1000" dirty="0"/>
              <a:t>	  -1  62  53  -1  -1  -1  -1  -1  -1  53  -1  -1  -1  -1   3  -1  -1  35  -1  -1  -1  -1  -1  -1  -1  -1  -1  -1  -1  -1   0  -1   0  -1  -1  -1  -1  -1  -1  -1  -1  -1  -1  -1  -1  -1  -1  -1</a:t>
            </a:r>
          </a:p>
          <a:p>
            <a:r>
              <a:rPr lang="zh-CN" altLang="en-US" sz="1000" dirty="0"/>
              <a:t>	  62  -1  -1  53  -1  -1  -1  -1  53  -1  -1  -1  -1  -1  -1   3  35  -1  -1  -1  -1  -1  -1  -1  -1  -1  -1  -1  -1  -1  -1   0  -1   0  -1  -1  -1  -1  -1  -1  -1  -1  -1  -1  -1  -1  -1  -1</a:t>
            </a:r>
          </a:p>
          <a:p>
            <a:r>
              <a:rPr lang="zh-CN" altLang="en-US" sz="1000" dirty="0"/>
              <a:t>	  -1  40  -1  -1  -1  -1  20  -1  -1  66  -1  -1  -1  -1  22  -1  28  -1  -1  -1  -1  -1  -1  -1  -1  -1  -1  -1  -1  -1  -1  -1   0  -1   0  -1  -1  -1  -1  -1  -1  -1  -1  -1  -1  -1  -1  -1</a:t>
            </a:r>
          </a:p>
          <a:p>
            <a:r>
              <a:rPr lang="zh-CN" altLang="en-US" sz="1000" dirty="0"/>
              <a:t>	  40  -1  -1  -1  -1  -1  -1  20  66  -1  -1  -1  -1  -1  -1  22  -1  28  -1  -1  -1  -1  -1  -1  -1  -1  -1  -1  -1  -1  -1  -1  -1   0  -1   0  -1  -1  -1  -1  -1  -1  -1  -1  -1  -1  -1  -1</a:t>
            </a:r>
          </a:p>
          <a:p>
            <a:r>
              <a:rPr lang="zh-CN" altLang="en-US" sz="1000" dirty="0"/>
              <a:t>	   0  -1  -1  -1  -1  -1  -1  -1  -1   8  -1  -1  42  -1  -1  -1  50  -1  -1  -1  -1  -1  -1   8  -1  -1  -1  -1  -1  -1  -1  -1  -1  -1   0  -1   0  -1  -1  -1  -1  -1  -1  -1  -1  -1  -1  -1</a:t>
            </a:r>
          </a:p>
          <a:p>
            <a:r>
              <a:rPr lang="zh-CN" altLang="en-US" sz="1000" dirty="0"/>
              <a:t>	  -1   0  -1  -1  -1  -1  -1  -1   8  -1  -1  -1  -1  42  -1  -1  -1  50  -1  -1  -1  -1   8  -1  -1  -1  -1  -1  -1  -1  -1  -1  -1  -1  -1   0  -1   0  -1  -1  -1  -1  -1  -1  -1  -1  -1  -1</a:t>
            </a:r>
          </a:p>
          <a:p>
            <a:r>
              <a:rPr lang="zh-CN" altLang="en-US" sz="1000" dirty="0"/>
              <a:t>	  -1  69  -1  79  79  -1  -1  -1  -1  -1  -1  -1  56  -1  -1  -1  -1  52  -1  -1  -1  -1  -1  -1   0  -1  -1  -1  -1  -1  -1  -1  -1  -1  -1  -1   0  -1   0  -1  -1  -1  -1  -1  -1  -1  -1  -1</a:t>
            </a:r>
          </a:p>
          <a:p>
            <a:r>
              <a:rPr lang="zh-CN" altLang="en-US" sz="1000" dirty="0"/>
              <a:t>	  69  -1  79  -1  -1  79  -1  -1  -1  -1  -1  -1  -1  56  -1  -1  52  -1  -1  -1  -1  -1  -1  -1  -1   0  -1  -1  -1  -1  -1  -1  -1  -1  -1  -1  -1   0  -1   0  -1  -1  -1  -1  -1  -1  -1  -1</a:t>
            </a:r>
          </a:p>
          <a:p>
            <a:r>
              <a:rPr lang="zh-CN" altLang="en-US" sz="1000" dirty="0"/>
              <a:t>	  -1  65  -1  -1  -1  -1  -1  -1  -1  38  -1  57  -1  -1  -1  -1  72  -1  -1  -1  27  -1  -1  -1  -1  -1  -1  -1  -1  -1  -1  -1  -1  -1  -1  -1  -1  -1   0  -1   0  -1  -1  -1  -1  -1  -1  -1</a:t>
            </a:r>
          </a:p>
          <a:p>
            <a:r>
              <a:rPr lang="zh-CN" altLang="en-US" sz="1000" dirty="0"/>
              <a:t>	  65  -1  -1  -1  -1  -1  -1  -1  38  -1  57  -1  -1  -1  -1  -1  -1  72  -1  -1  -1  27  -1  -1  -1  -1  -1  -1  -1  -1  -1  -1  -1  -1  -1  -1  -1  -1  -1   0  -1   0  -1  -1  -1  -1  -1  -1</a:t>
            </a:r>
          </a:p>
          <a:p>
            <a:r>
              <a:rPr lang="zh-CN" altLang="en-US" sz="1000" dirty="0"/>
              <a:t>	  -1  64  -1  -1  -1  -1  -1  -1  14  -1  52  -1  -1  -1  -1  -1  30  -1  -1  -1  -1  -1  32  -1  -1  -1  -1  -1  -1  -1  -1  -1  -1  -1  -1  -1  -1  -1  -1  -1   0  -1   0  -1  -1  -1  -1  -1</a:t>
            </a:r>
          </a:p>
          <a:p>
            <a:r>
              <a:rPr lang="zh-CN" altLang="en-US" sz="1000" dirty="0"/>
              <a:t>	  64  -1  -1  -1  -1  -1  -1  -1  -1  14  -1  52  -1  -1  -1  -1  -1  30  -1  -1  -1  -1  -1  32  -1  -1  -1  -1  -1  -1  -1  -1  -1  -1  -1  -1  -1  -1  -1  -1  -1   0  -1   0  -1  -1  -1  -1</a:t>
            </a:r>
          </a:p>
          <a:p>
            <a:r>
              <a:rPr lang="zh-CN" altLang="en-US" sz="1000" dirty="0"/>
              <a:t>	  -1  -1  -1  45  -1  -1  -1  70  -1   0  -1  -1  -1  -1  -1  -1  -1  77   9  -1  -1  -1  -1  -1  -1  -1  -1  -1  -1  -1  -1  -1  -1  -1  -1  -1  -1  -1  -1  -1  -1  -1   0  -1   0  -1  -1  -1</a:t>
            </a:r>
          </a:p>
          <a:p>
            <a:r>
              <a:rPr lang="zh-CN" altLang="en-US" sz="1000" dirty="0"/>
              <a:t>	  -1  -1  45  -1  -1  -1  70  -1   0  -1  -1  -1  -1  -1  -1  -1  77  -1  -1   9  -1  -1  -1  -1  -1  -1  -1  -1  -1  -1  -1  -1  -1  -1  -1  -1  -1  -1  -1  -1  -1  -1  -1   0  -1   0  -1  -1</a:t>
            </a:r>
          </a:p>
          <a:p>
            <a:r>
              <a:rPr lang="zh-CN" altLang="en-US" sz="1000" dirty="0"/>
              <a:t>	  -1   2  -1  56  -1  -1  -1  57  35  -1  -1  -1  -1  -1  -1  -1  -1  -1  -1  -1  12  -1  -1  -1  -1  -1  -1  -1  -1  -1  -1  -1  -1  -1  -1  -1  -1  -1  -1  -1  -1  -1  -1  -1   0  -1   0  -1</a:t>
            </a:r>
          </a:p>
          <a:p>
            <a:r>
              <a:rPr lang="zh-CN" altLang="en-US" sz="1000" dirty="0"/>
              <a:t>	   2  -1  56  -1  -1  -1  57  -1  -1  35  -1  -1  -1  -1  -1  -1  -1  -1  -1  -1  -1  12  -1  -1  -1  -1  -1  -1  -1  -1  -1  -1  -1  -1  -1  -1  -1  -1  -1  -1  -1  -1  -1  -1  -1   0  -1   0</a:t>
            </a:r>
          </a:p>
          <a:p>
            <a:r>
              <a:rPr lang="zh-CN" altLang="en-US" sz="1000" dirty="0"/>
              <a:t>	  -1  24  -1  -1  61  -1  -1  -1  -1  60  -1  -1  -1  -1  27  -1  -1  51  -1  -1  -1  -1  -1  16   1  -1  -1  -1  -1  -1  -1  -1  -1  -1  -1  -1  -1  -1  -1  -1  -1  -1  -1  -1  -1  -1   0  -1</a:t>
            </a:r>
          </a:p>
          <a:p>
            <a:r>
              <a:rPr lang="zh-CN" altLang="en-US" sz="1000" dirty="0"/>
              <a:t>	  24  -1  -1  -1  -1  61  -1  -1  60  -1  -1  -1  -1  -1  -1  27  51  -1  -1  -1  -1  -1  16  -1  -1   1  -1  -1  -1  -1  -1  -1  -1  -1  -1  -1  -1  -1  -1  -1  -1  -1  -1  -1  -1  -1  -1   0</a:t>
            </a:r>
          </a:p>
        </p:txBody>
      </p:sp>
    </p:spTree>
    <p:extLst>
      <p:ext uri="{BB962C8B-B14F-4D97-AF65-F5344CB8AC3E}">
        <p14:creationId xmlns:p14="http://schemas.microsoft.com/office/powerpoint/2010/main" val="149881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/>
              <a:t>Appendix: 2x-LDPC Matrix for R = 2/3</a:t>
            </a:r>
            <a:endParaRPr 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989806" y="2515394"/>
            <a:ext cx="9753600" cy="255454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dirty="0"/>
              <a:t>	  -1  61  75  -1  -1   4  -1  63  -1  56  -1  -1  -1  -1  -1  -1  -1  -1  -1  -1  -1  -1  -1   8  -1  -1   2  -1  -1  17  -1  25   1  -1   0  -1  -1  -1  -1  -1  -1  -1  -1  -1  -1  -1  -1  -1</a:t>
            </a:r>
          </a:p>
          <a:p>
            <a:r>
              <a:rPr lang="zh-CN" altLang="en-US" sz="1000" dirty="0"/>
              <a:t>	  61  -1  -1  75   4  -1  63  -1  56  -1  -1  -1  -1  -1  -1  -1  -1  -1  -1  -1  -1  -1   8  -1  -1  -1  -1   2  17  -1  25  -1  -1   1  -1   0  -1  -1  -1  -1  -1  -1  -1  -1  -1  -1  -1  -1</a:t>
            </a:r>
          </a:p>
          <a:p>
            <a:r>
              <a:rPr lang="zh-CN" altLang="en-US" sz="1000" dirty="0"/>
              <a:t>	  56  -1  74  -1  -1  77  20  -1  -1  -1  -1  -1  -1  -1  64  -1  -1  24   4  -1  -1  67  -1  -1  -1   7  -1  -1  -1  -1  -1  -1  -1  -1   0  -1   0  -1  -1  -1  -1  -1  -1  -1  -1  -1  -1  -1</a:t>
            </a:r>
          </a:p>
          <a:p>
            <a:r>
              <a:rPr lang="zh-CN" altLang="en-US" sz="1000" dirty="0"/>
              <a:t>	  -1  56  -1  74  77  -1  -1  20  -1  -1  -1  -1  -1  -1  -1  64  24  -1  -1   4  67  -1  -1  -1   7  -1  -1  -1  -1  -1  -1  -1  -1  -1  -1   0  -1   0  -1  -1  -1  -1  -1  -1  -1  -1  -1  -1</a:t>
            </a:r>
          </a:p>
          <a:p>
            <a:r>
              <a:rPr lang="zh-CN" altLang="en-US" sz="1000" dirty="0"/>
              <a:t>	  -1  28  21  -1  -1  68  10  -1   7  -1  -1  14  -1  65  -1  -1  -1  -1  -1  -1  23  -1  -1  -1  -1  -1  -1  -1  -1  75  -1  -1  -1  -1  -1  -1   0  -1   0  -1  -1  -1  -1  -1  -1  -1  -1  -1</a:t>
            </a:r>
          </a:p>
          <a:p>
            <a:r>
              <a:rPr lang="zh-CN" altLang="en-US" sz="1000" dirty="0"/>
              <a:t>	  28  -1  -1  21  68  -1  -1  10  -1   7  14  -1  65  -1  -1  -1  -1  -1  -1  -1  -1  23  -1  -1  -1  -1  -1  -1  75  -1  -1  -1  -1  -1  -1  -1  -1   0  -1   0  -1  -1  -1  -1  -1  -1  -1  -1</a:t>
            </a:r>
          </a:p>
          <a:p>
            <a:r>
              <a:rPr lang="zh-CN" altLang="en-US" sz="1000" dirty="0"/>
              <a:t>	  48  -1  38  -1  -1  43  78  -1  -1  76  -1  -1  -1  -1  -1  -1  -1  -1   5  -1  36  -1  -1  -1  15  -1  -1  72  -1  -1  -1  -1  -1  -1  -1  -1  -1  -1   0  -1   0  -1  -1  -1  -1  -1  -1  -1</a:t>
            </a:r>
          </a:p>
          <a:p>
            <a:r>
              <a:rPr lang="zh-CN" altLang="en-US" sz="1000" dirty="0"/>
              <a:t>	  -1  48  -1  38  43  -1  -1  78  76  -1  -1  -1  -1  -1  -1  -1  -1  -1  -1   5  -1  36  -1  -1  -1  15  72  -1  -1  -1  -1  -1  -1  -1  -1  -1  -1  -1  -1   0  -1   0  -1  -1  -1  -1  -1  -1</a:t>
            </a:r>
          </a:p>
          <a:p>
            <a:r>
              <a:rPr lang="zh-CN" altLang="en-US" sz="1000" dirty="0"/>
              <a:t>	  40  -1  -1   2  -1  53  25  -1  -1  -1  52  -1  62  -1  -1  -1  -1  20  -1  -1  -1  -1  44  -1  -1  -1  -1  -1  -1  -1  -1  -1   0  -1  -1  -1  -1  -1  -1  -1   0  -1   0  -1  -1  -1  -1  -1</a:t>
            </a:r>
          </a:p>
          <a:p>
            <a:r>
              <a:rPr lang="zh-CN" altLang="en-US" sz="1000" dirty="0"/>
              <a:t>	  -1  40   2  -1  53  -1  -1  25  -1  -1  -1  52  -1  62  -1  -1  20  -1  -1  -1  -1  -1  -1  44  -1  -1  -1  -1  -1  -1  -1  -1  -1   0  -1  -1  -1  -1  -1  -1  -1   0  -1   0  -1  -1  -1  -1</a:t>
            </a:r>
          </a:p>
          <a:p>
            <a:r>
              <a:rPr lang="zh-CN" altLang="en-US" sz="1000" dirty="0"/>
              <a:t>	  -1  69  -1  23  -1  64  10  -1  22  -1  -1  -1  -1  21  -1  -1  -1  -1  -1  -1  -1  -1  -1  -1  68  -1  -1  23  -1  29  -1  -1  -1  -1  -1  -1  -1  -1  -1  -1  -1  -1   0  -1   0  -1  -1  -1</a:t>
            </a:r>
          </a:p>
          <a:p>
            <a:r>
              <a:rPr lang="zh-CN" altLang="en-US" sz="1000" dirty="0"/>
              <a:t>	  69  -1  23  -1  64  -1  -1  10  -1  22  -1  -1  21  -1  -1  -1  -1  -1  -1  -1  -1  -1  -1  -1  -1  68  23  -1  29  -1  -1  -1  -1  -1  -1  -1  -1  -1  -1  -1  -1  -1  -1   0  -1   0  -1  -1</a:t>
            </a:r>
          </a:p>
          <a:p>
            <a:r>
              <a:rPr lang="zh-CN" altLang="en-US" sz="1000" dirty="0"/>
              <a:t>	  12  -1   0  -1  68  -1  20  -1  55  -1  61  -1  -1  -1  -1  40  -1  -1  -1  -1  -1  -1  -1  52  -1  -1  -1  -1  -1  -1  -1  44  -1  -1  -1  -1  -1  -1  -1  -1  -1  -1  -1  -1   0  -1   0  -1</a:t>
            </a:r>
          </a:p>
          <a:p>
            <a:r>
              <a:rPr lang="zh-CN" altLang="en-US" sz="1000" dirty="0"/>
              <a:t>	  -1  12  -1   0  -1  68  -1  20  -1  55  -1  61  -1  -1  40  -1  -1  -1  -1  -1  -1  -1  52  -1  -1  -1  -1  -1  -1  -1  44  -1  -1  -1  -1  -1  -1  -1  -1  -1  -1  -1  -1  -1  -1   0  -1   0</a:t>
            </a:r>
          </a:p>
          <a:p>
            <a:r>
              <a:rPr lang="zh-CN" altLang="en-US" sz="1000" dirty="0"/>
              <a:t>	  -1  58  -1   8  -1  34  -1  64  -1  78  -1  -1  -1  -1  -1  11  -1  78  -1  24  -1  -1  -1  -1  -1  -1  -1  -1  -1  -1  -1  58   1  -1  -1  -1  -1  -1  -1  -1  -1  -1  -1  -1  -1  -1   0  -1</a:t>
            </a:r>
          </a:p>
          <a:p>
            <a:r>
              <a:rPr lang="zh-CN" altLang="en-US" sz="1000" dirty="0"/>
              <a:t>	  58  -1   8  -1  34  -1  64  -1  78  -1  -1  -1  -1  -1  11  -1  78  -1  24  -1  -1  -1  -1  -1  -1  -1  -1  -1  -1  -1  58  -1  -1   1  -1  -1  -1  -1  -1  -1  -1  -1  -1  -1  -1  -1  -1   0</a:t>
            </a:r>
          </a:p>
        </p:txBody>
      </p:sp>
    </p:spTree>
    <p:extLst>
      <p:ext uri="{BB962C8B-B14F-4D97-AF65-F5344CB8AC3E}">
        <p14:creationId xmlns:p14="http://schemas.microsoft.com/office/powerpoint/2010/main" val="301095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/>
              <a:t>Appendix: 2x-LDPC Matrix for R = 3/4</a:t>
            </a:r>
            <a:endParaRPr 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1370806" y="2896394"/>
            <a:ext cx="8915400" cy="230832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200" dirty="0"/>
              <a:t> 48 -1 -1 29 28 -1 -1 39  9 -1 61 -1 -1 -1 -1 -1 -1 -1 63 -1 45 -1 80 -1 -1 -1 -1 -1 -1 -1 37 -1 -1 32 22 -1  1 -1  0 -1 -1 -1 -1 -1 -1 -1 -1 -1</a:t>
            </a:r>
          </a:p>
          <a:p>
            <a:r>
              <a:rPr lang="zh-CN" altLang="en-US" sz="1200" dirty="0"/>
              <a:t> -1 48 29 -1 -1 28 39 -1 -1  9 -1 61 -1 -1 -1 -1 -1 -1 -1 63 -1 45 -1 80 -1 -1 -1 -1 -1 -1 -1 37 32 -1 -1 22 -1  1 -1  0 -1 -1 -1 -1 -1 -1 -1 -1</a:t>
            </a:r>
          </a:p>
          <a:p>
            <a:r>
              <a:rPr lang="zh-CN" altLang="en-US" sz="1200" dirty="0"/>
              <a:t> -1  4 49 -1 42 -1 48 -1 11 -1 30 -1 -1 -1 -1 -1 -1 -1 49 -1 -1 17 41 -1 37 -1 -1 15 -1 -1 -1 54 -1 -1 -1 -1 -1 -1  0 -1  0 -1 -1 -1 -1 -1 -1 -1</a:t>
            </a:r>
          </a:p>
          <a:p>
            <a:r>
              <a:rPr lang="zh-CN" altLang="en-US" sz="1200" dirty="0"/>
              <a:t>  4 -1 -1 49 -1 42 -1 48 -1 11 -1 30 -1 -1 -1 -1 -1 -1 -1 49 17 -1 -1 41 -1 37 15 -1 -1 -1 54 -1 -1 -1 -1 -1 -1 -1 -1  0 -1  0 -1 -1 -1 -1 -1 -1</a:t>
            </a:r>
          </a:p>
          <a:p>
            <a:r>
              <a:rPr lang="zh-CN" altLang="en-US" sz="1200" dirty="0"/>
              <a:t> 35 -1 -1 76 -1 78 -1 51 -1 37 -1 35 21 -1 -1 -1 17 -1 64 -1 -1 -1 -1 -1 -1 -1 59 -1  7 -1 -1 -1 -1 -1 32 -1 -1 -1 -1 -1  0 -1  0 -1 -1 -1 -1 -1</a:t>
            </a:r>
          </a:p>
          <a:p>
            <a:r>
              <a:rPr lang="zh-CN" altLang="en-US" sz="1200" dirty="0"/>
              <a:t> -1 35 76 -1 78 -1 51 -1 37 -1 35 -1 -1 21 -1 -1 -1 17 -1 64 -1 -1 -1 -1 -1 -1 -1 59 -1  7 -1 -1 -1 -1 -1 32 -1 -1 -1 -1 -1  0 -1  0 -1 -1 -1 -1</a:t>
            </a:r>
          </a:p>
          <a:p>
            <a:r>
              <a:rPr lang="zh-CN" altLang="en-US" sz="1200" dirty="0"/>
              <a:t> -1  9 -1 65 44 -1  9 -1 54 -1 -1 56 73 -1 -1 34 -1 42 -1 -1 -1 -1 -1 -1 35 -1 -1 -1 -1 -1 -1 -1 -1 46 39 -1  0 -1 -1 -1 -1 -1  0 -1  0 -1 -1 -1</a:t>
            </a:r>
          </a:p>
          <a:p>
            <a:r>
              <a:rPr lang="zh-CN" altLang="en-US" sz="1200" dirty="0"/>
              <a:t>  9 -1 65 -1 -1 44 -1  9 -1 54 56 -1 -1 73 34 -1 42 -1 -1 -1 -1 -1 -1 -1 -1 35 -1 -1 -1 -1 -1 -1 46 -1 -1 39 -1  0 -1 -1 -1 -1 -1  0 -1  0 -1 -1</a:t>
            </a:r>
          </a:p>
          <a:p>
            <a:r>
              <a:rPr lang="zh-CN" altLang="en-US" sz="1200" dirty="0"/>
              <a:t> -1  3 62 -1 -1  7 80 -1 -1 68 26 -1 -1 -1 -1 80 55 -1 -1 -1 36 -1 -1 -1 -1 26 -1 -1 -1  9 -1 -1 -1 72 -1 -1 -1 -1 -1 -1 -1 -1 -1 -1  0 -1  0 -1</a:t>
            </a:r>
          </a:p>
          <a:p>
            <a:r>
              <a:rPr lang="zh-CN" altLang="en-US" sz="1200" dirty="0"/>
              <a:t>  3 -1 -1 62  7 -1 -1 80 68 -1 -1 26 -1 -1 80 -1 -1 55 -1 -1 -1 36 -1 -1 26 -1 -1 -1  9 -1 -1 -1 72 -1 -1 -1 -1 -1 -1 -1 -1 -1 -1 -1 -1  0 -1  0</a:t>
            </a:r>
          </a:p>
          <a:p>
            <a:r>
              <a:rPr lang="zh-CN" altLang="en-US" sz="1200" dirty="0"/>
              <a:t> -1 26 -1 75 33 -1 21 -1 69 -1 -1 59 -1  3 -1 38 -1 -1 -1 -1 -1 -1 -1 35 -1 -1 62 -1 36 -1 26 -1 -1 -1 -1 -1  1 -1 -1 -1 -1 -1 -1 -1 -1 -1  0 -1</a:t>
            </a:r>
          </a:p>
          <a:p>
            <a:r>
              <a:rPr lang="zh-CN" altLang="en-US" sz="1200" dirty="0"/>
              <a:t> 26 -1 75 -1 -1 33 -1 21 -1 69 59 -1  3 -1 38 -1 -1 -1 -1 -1 -1 -1 35 -1 -1 -1 -1 62 -1 36 -1 26 -1 -1 -1 -1 -1  1 -1 -1 -1 -1 -1 -1 -1 -1 -1  0</a:t>
            </a:r>
          </a:p>
        </p:txBody>
      </p:sp>
    </p:spTree>
    <p:extLst>
      <p:ext uri="{BB962C8B-B14F-4D97-AF65-F5344CB8AC3E}">
        <p14:creationId xmlns:p14="http://schemas.microsoft.com/office/powerpoint/2010/main" val="170635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/>
              <a:t>Appendix: 2x-LDPC Matrix for R = 5/6</a:t>
            </a:r>
            <a:endParaRPr 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1331952" y="3124994"/>
            <a:ext cx="9525000" cy="169277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 -1 13 -1 48 -1 80 66 -1 -1  4 -1 74 -1  7 30 -1 76 -1 -1 52 37 -1 60 -1 -1 -1 -1 49 73 -1 -1 31 -1 74 73 -1 23 -1 -1 -1  1 -1  0 -1 -1 -1 -1 -1</a:t>
            </a:r>
          </a:p>
          <a:p>
            <a:r>
              <a:rPr lang="zh-CN" altLang="en-US" dirty="0"/>
              <a:t> 13 -1 48 -1 80 -1 -1 66  4 -1 74 -1  7 -1 -1 30 -1 76 52 -1 -1 37 -1 60 -1 -1 49 -1 -1 73 31 -1 74 -1 -1 73 -1 23 -1 -1 -1  1 -1  0 -1 -1 -1 -1</a:t>
            </a:r>
          </a:p>
          <a:p>
            <a:r>
              <a:rPr lang="zh-CN" altLang="en-US" dirty="0"/>
              <a:t> -1 69 63 -1 -1 74 56 -1 64 -1 -1 77 57 -1 65 -1 -1  6 -1 16 51 -1 -1 -1 64 -1 -1 -1 68 -1  9 -1 -1 48 62 -1 54 -1 27 -1 -1 -1  0 -1  0 -1 -1 -1</a:t>
            </a:r>
          </a:p>
          <a:p>
            <a:r>
              <a:rPr lang="zh-CN" altLang="en-US" dirty="0"/>
              <a:t> 69 -1 -1 63 74 -1 -1 56 -1 64 77 -1 -1 57 -1 65  6 -1 16 -1 -1 51 -1 -1 -1 64 -1 -1 -1 68 -1  9 48 -1 -1 62 -1 54 -1 27 -1 -1 -1  0 -1  0 -1 -1</a:t>
            </a:r>
          </a:p>
          <a:p>
            <a:r>
              <a:rPr lang="zh-CN" altLang="en-US" dirty="0"/>
              <a:t> 51 -1 15 -1  0 -1 -1 80 -1 24 25 -1 42 -1 54 -1 -1 44 -1 71 -1 71  9 -1 67 -1 -1 35 -1 -1 58 -1 -1 -1 29 -1 -1 -1 -1 53  0 -1 -1 -1  0 -1  0 -1</a:t>
            </a:r>
          </a:p>
          <a:p>
            <a:r>
              <a:rPr lang="zh-CN" altLang="en-US" dirty="0"/>
              <a:t> -1 51 -1 15 -1  0 80 -1 24 -1 -1 25 -1 42 -1 54 44 -1 71 -1 71 -1 -1  9 -1 67 35 -1 -1 -1 -1 58 -1 -1 -1 29 -1 -1 53 -1 -1  0 -1 -1 -1  0 -1  0</a:t>
            </a:r>
          </a:p>
          <a:p>
            <a:r>
              <a:rPr lang="zh-CN" altLang="en-US" dirty="0"/>
              <a:t> 16 -1 -1 29 36 -1 -1 41 44 -1 56 -1 -1 59 37 -1 50 -1 24 -1 -1 -1 -1 65  4 -1 65 -1 52 -1 -1 -1 -1  4 -1 -1 73 -1 -1 52  1 -1 -1 -1 -1 -1  0 -1</a:t>
            </a:r>
          </a:p>
          <a:p>
            <a:r>
              <a:rPr lang="zh-CN" altLang="en-US" dirty="0"/>
              <a:t> -1 16 29 -1 -1 36 41 -1 -1 44 -1 56 59 -1 -1 37 -1 50 -1 24 -1 -1 65 -1 -1  4 -1 65 -1 52 -1 -1  4 -1 -1 -1 -1 73 52 -1 -1  1 -1 -1 -1 -1 -1  0</a:t>
            </a:r>
          </a:p>
        </p:txBody>
      </p:sp>
    </p:spTree>
    <p:extLst>
      <p:ext uri="{BB962C8B-B14F-4D97-AF65-F5344CB8AC3E}">
        <p14:creationId xmlns:p14="http://schemas.microsoft.com/office/powerpoint/2010/main" val="47059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Discussion on Current WLAN LDPC Codes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372394"/>
            <a:ext cx="11479306" cy="4876799"/>
          </a:xfrm>
        </p:spPr>
        <p:txBody>
          <a:bodyPr/>
          <a:lstStyle/>
          <a:p>
            <a:r>
              <a:rPr lang="en-US" altLang="zh-CN" sz="2000" dirty="0"/>
              <a:t>The current 11n LDPC codes were designed and introduced for 802.11n in around 2004.</a:t>
            </a:r>
          </a:p>
          <a:p>
            <a:pPr lvl="1" defTabSz="914400"/>
            <a:r>
              <a:rPr lang="en-US" altLang="zh-CN" sz="1600" dirty="0">
                <a:solidFill>
                  <a:srgbClr val="000000"/>
                </a:solidFill>
              </a:rPr>
              <a:t>There are 4 code rates (1/2, 2/3, 3/4, 5/6) and 3 code lengths (648, 1296, 1944) supported in Wi-Fi systems since then </a:t>
            </a:r>
            <a:r>
              <a:rPr lang="en-US" altLang="zh-CN" sz="1600" dirty="0">
                <a:solidFill>
                  <a:srgbClr val="000000"/>
                </a:solidFill>
                <a:sym typeface="Wingdings" panose="05000000000000000000" pitchFamily="2" charset="2"/>
              </a:rPr>
              <a:t> Highest Rate = </a:t>
            </a:r>
            <a:r>
              <a:rPr lang="en-US" altLang="zh-CN" sz="1600" dirty="0">
                <a:solidFill>
                  <a:srgbClr val="C00000"/>
                </a:solidFill>
                <a:sym typeface="Wingdings" panose="05000000000000000000" pitchFamily="2" charset="2"/>
              </a:rPr>
              <a:t>5/6</a:t>
            </a:r>
            <a:r>
              <a:rPr lang="en-US" altLang="zh-CN" sz="1600" dirty="0">
                <a:solidFill>
                  <a:srgbClr val="000000"/>
                </a:solidFill>
                <a:sym typeface="Wingdings" panose="05000000000000000000" pitchFamily="2" charset="2"/>
              </a:rPr>
              <a:t>, Longest Length = </a:t>
            </a:r>
            <a:r>
              <a:rPr lang="en-US" altLang="zh-CN" sz="1600" dirty="0">
                <a:solidFill>
                  <a:srgbClr val="C00000"/>
                </a:solidFill>
                <a:sym typeface="Wingdings" panose="05000000000000000000" pitchFamily="2" charset="2"/>
              </a:rPr>
              <a:t>1944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lvl="1" defTabSz="914400"/>
            <a:r>
              <a:rPr lang="en-US" altLang="zh-CN" sz="1600" dirty="0">
                <a:solidFill>
                  <a:srgbClr val="000000"/>
                </a:solidFill>
              </a:rPr>
              <a:t>The 12 different LDPC matrices were designed individually for each rate and length, i.e., they don’t share the same base matrix or set of permutation coefficients.</a:t>
            </a:r>
          </a:p>
          <a:p>
            <a:pPr lvl="1"/>
            <a:endParaRPr lang="en-US" altLang="zh-CN" sz="1600" dirty="0"/>
          </a:p>
          <a:p>
            <a:r>
              <a:rPr lang="en-US" altLang="zh-CN" sz="2000" dirty="0"/>
              <a:t>Since the </a:t>
            </a:r>
            <a:r>
              <a:rPr lang="en-US" altLang="zh-CN" sz="2000" dirty="0">
                <a:solidFill>
                  <a:srgbClr val="C00000"/>
                </a:solidFill>
              </a:rPr>
              <a:t>introduction</a:t>
            </a:r>
            <a:r>
              <a:rPr lang="en-US" altLang="zh-CN" sz="2000" dirty="0"/>
              <a:t> of 11n LDPC codes, multiple LDPC codes were introduced for various industrial scenarios, e.g., 5G NR, 11ad/ay, DVB, ATSC 3.0, PON, etc.</a:t>
            </a:r>
          </a:p>
          <a:p>
            <a:pPr lvl="1" defTabSz="914400"/>
            <a:r>
              <a:rPr lang="en-US" altLang="zh-CN" sz="1600" dirty="0">
                <a:solidFill>
                  <a:srgbClr val="000000"/>
                </a:solidFill>
              </a:rPr>
              <a:t>Among the various industrial LDPC codes, 5G NR LDPC codes can support very large range of rates and lengths with 2 base matrices and 2 set of permutation coefficients.</a:t>
            </a:r>
          </a:p>
          <a:p>
            <a:pPr lvl="1" defTabSz="914400"/>
            <a:r>
              <a:rPr lang="en-US" altLang="zh-CN" sz="1600" dirty="0">
                <a:solidFill>
                  <a:srgbClr val="000000"/>
                </a:solidFill>
              </a:rPr>
              <a:t>BG1 of size 46 x 68 can support rates of </a:t>
            </a:r>
            <a:r>
              <a:rPr lang="en-US" altLang="zh-CN" sz="1600" dirty="0"/>
              <a:t>1/3 ≤ R ≤ </a:t>
            </a:r>
            <a:r>
              <a:rPr lang="en-US" altLang="zh-CN" sz="1600" dirty="0">
                <a:solidFill>
                  <a:srgbClr val="C00000"/>
                </a:solidFill>
              </a:rPr>
              <a:t>8/9</a:t>
            </a:r>
            <a:r>
              <a:rPr lang="en-US" altLang="zh-CN" sz="1600" dirty="0"/>
              <a:t>, and information lengths of 308 ≤ K ≤ </a:t>
            </a:r>
            <a:r>
              <a:rPr lang="en-US" altLang="zh-CN" sz="1600" dirty="0">
                <a:solidFill>
                  <a:srgbClr val="C00000"/>
                </a:solidFill>
              </a:rPr>
              <a:t>8448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</a:rPr>
              <a:t>BG2 of size 42×52 can support rates of </a:t>
            </a:r>
            <a:r>
              <a:rPr lang="en-US" altLang="zh-CN" sz="1600" dirty="0">
                <a:solidFill>
                  <a:srgbClr val="C00000"/>
                </a:solidFill>
              </a:rPr>
              <a:t>1/5</a:t>
            </a:r>
            <a:r>
              <a:rPr lang="en-US" altLang="zh-CN" sz="1600" dirty="0"/>
              <a:t> ≤ R ≤ 2/3, and information lengths of 40 ≤ K ≤ 3840 </a:t>
            </a:r>
          </a:p>
          <a:p>
            <a:pPr lvl="1"/>
            <a:endParaRPr lang="en-US" altLang="zh-CN" sz="1600" dirty="0"/>
          </a:p>
          <a:p>
            <a:r>
              <a:rPr lang="en-US" altLang="zh-CN" sz="2000" dirty="0"/>
              <a:t>The 11n LDPC length of 1944 were designed for BW ≤ 40M, Streams ≤ 4, and Mod ≤ 64QAM</a:t>
            </a:r>
          </a:p>
          <a:p>
            <a:pPr lvl="1" defTabSz="914400"/>
            <a:r>
              <a:rPr lang="en-US" altLang="zh-CN" sz="1600" dirty="0">
                <a:solidFill>
                  <a:srgbClr val="000000"/>
                </a:solidFill>
              </a:rPr>
              <a:t>In </a:t>
            </a:r>
            <a:r>
              <a:rPr lang="en-US" altLang="zh-CN" sz="1600" dirty="0">
                <a:solidFill>
                  <a:srgbClr val="C00000"/>
                </a:solidFill>
              </a:rPr>
              <a:t>802.11bn</a:t>
            </a:r>
            <a:r>
              <a:rPr lang="en-US" altLang="zh-CN" sz="1600" dirty="0">
                <a:solidFill>
                  <a:srgbClr val="000000"/>
                </a:solidFill>
              </a:rPr>
              <a:t>, the highest throughput can be achieved with largest BW &gt;= 320M, 8 spatial streams, 4096QAM, thus the number of LDPC </a:t>
            </a:r>
            <a:r>
              <a:rPr lang="en-US" altLang="zh-CN" sz="1600" dirty="0" err="1">
                <a:solidFill>
                  <a:srgbClr val="000000"/>
                </a:solidFill>
              </a:rPr>
              <a:t>codewords</a:t>
            </a:r>
            <a:r>
              <a:rPr lang="en-US" altLang="zh-CN" sz="1600" dirty="0">
                <a:solidFill>
                  <a:srgbClr val="000000"/>
                </a:solidFill>
              </a:rPr>
              <a:t> can be very large with current length-1944 LDPC</a:t>
            </a:r>
          </a:p>
        </p:txBody>
      </p:sp>
    </p:spTree>
    <p:extLst>
      <p:ext uri="{BB962C8B-B14F-4D97-AF65-F5344CB8AC3E}">
        <p14:creationId xmlns:p14="http://schemas.microsoft.com/office/powerpoint/2010/main" val="207338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Potential Enhancements on WLAN LDPC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372394"/>
            <a:ext cx="11479306" cy="4876799"/>
          </a:xfrm>
        </p:spPr>
        <p:txBody>
          <a:bodyPr/>
          <a:lstStyle/>
          <a:p>
            <a:r>
              <a:rPr lang="en-US" altLang="zh-CN" sz="2000" dirty="0"/>
              <a:t>In [1], we surveyed the two major LDPC structures widely employed in industry currently.</a:t>
            </a:r>
          </a:p>
          <a:p>
            <a:pPr lvl="1" defTabSz="914400"/>
            <a:r>
              <a:rPr lang="en-US" altLang="en-US" sz="1600" dirty="0"/>
              <a:t>Classic QC-LDPC (11n/11ad/DVB) </a:t>
            </a:r>
            <a:r>
              <a:rPr lang="en-US" altLang="en-US" sz="1600" dirty="0">
                <a:sym typeface="Wingdings" panose="05000000000000000000" pitchFamily="2" charset="2"/>
              </a:rPr>
              <a:t> </a:t>
            </a:r>
            <a:r>
              <a:rPr lang="en-US" altLang="zh-CN" sz="1600" dirty="0">
                <a:sym typeface="Wingdings" panose="05000000000000000000" pitchFamily="2" charset="2"/>
              </a:rPr>
              <a:t>Quasi Cyclic  + Repeat Accumulate</a:t>
            </a:r>
          </a:p>
          <a:p>
            <a:pPr lvl="1"/>
            <a:r>
              <a:rPr lang="en-US" altLang="en-US" sz="1600" dirty="0"/>
              <a:t>Raptor-Like QC-LDPC (5G) </a:t>
            </a:r>
            <a:r>
              <a:rPr lang="en-US" altLang="en-US" sz="1600" dirty="0">
                <a:sym typeface="Wingdings" panose="05000000000000000000" pitchFamily="2" charset="2"/>
              </a:rPr>
              <a:t> </a:t>
            </a:r>
            <a:r>
              <a:rPr lang="en-US" altLang="zh-CN" sz="1600" dirty="0" err="1">
                <a:sym typeface="Wingdings" panose="05000000000000000000" pitchFamily="2" charset="2"/>
              </a:rPr>
              <a:t>Protograph</a:t>
            </a:r>
            <a:r>
              <a:rPr lang="en-US" altLang="zh-CN" sz="1600" dirty="0">
                <a:sym typeface="Wingdings" panose="05000000000000000000" pitchFamily="2" charset="2"/>
              </a:rPr>
              <a:t> + Multi-Edge Type + Accumulate Repeat Accumulate</a:t>
            </a:r>
            <a:endParaRPr lang="en-US" altLang="zh-CN" sz="1600" dirty="0"/>
          </a:p>
          <a:p>
            <a:pPr lvl="1"/>
            <a:r>
              <a:rPr lang="en-US" altLang="zh-CN" sz="1600" dirty="0"/>
              <a:t>It can be seen from [1], the NR LDPC outperforms 11n 1944 LDPC codes with same length and rates</a:t>
            </a:r>
          </a:p>
          <a:p>
            <a:pPr lvl="1"/>
            <a:r>
              <a:rPr lang="en-US" altLang="zh-CN" sz="1600" dirty="0"/>
              <a:t>Moreover, with the increase of </a:t>
            </a:r>
            <a:r>
              <a:rPr lang="en-US" altLang="zh-CN" sz="1600" dirty="0" err="1"/>
              <a:t>codeword</a:t>
            </a:r>
            <a:r>
              <a:rPr lang="en-US" altLang="zh-CN" sz="1600" dirty="0"/>
              <a:t> lengths, the NR LDPC outperforms the longest 11n LDPC at various code rates </a:t>
            </a:r>
            <a:r>
              <a:rPr lang="en-US" altLang="zh-CN" sz="1600" dirty="0">
                <a:sym typeface="Wingdings" panose="05000000000000000000" pitchFamily="2" charset="2"/>
              </a:rPr>
              <a:t> </a:t>
            </a:r>
            <a:r>
              <a:rPr lang="en-US" altLang="zh-CN" sz="1600" dirty="0"/>
              <a:t>over 1 dB at rate-1/2</a:t>
            </a:r>
          </a:p>
          <a:p>
            <a:pPr lvl="1"/>
            <a:endParaRPr lang="en-US" altLang="zh-CN" sz="1600" dirty="0"/>
          </a:p>
          <a:p>
            <a:r>
              <a:rPr lang="en-US" altLang="zh-CN" sz="2000" dirty="0"/>
              <a:t>In [2], authors also discussed the requirements for </a:t>
            </a:r>
            <a:r>
              <a:rPr lang="en-US" altLang="zh-CN" sz="2000" dirty="0">
                <a:sym typeface="Times New Roman"/>
              </a:rPr>
              <a:t>enhanced coding performance</a:t>
            </a:r>
            <a:endParaRPr lang="en-US" altLang="zh-CN" sz="2000" dirty="0"/>
          </a:p>
          <a:p>
            <a:pPr lvl="1"/>
            <a:r>
              <a:rPr lang="en-US" altLang="zh-CN" sz="1600" dirty="0">
                <a:solidFill>
                  <a:srgbClr val="000000"/>
                </a:solidFill>
              </a:rPr>
              <a:t>Considering the performance vs complexity trade off, [2] suggested the block-length of 2x1944 bits as a sweet spot</a:t>
            </a:r>
          </a:p>
          <a:p>
            <a:pPr lvl="1"/>
            <a:r>
              <a:rPr lang="en-US" altLang="zh-CN" sz="1600" dirty="0">
                <a:solidFill>
                  <a:srgbClr val="000000"/>
                </a:solidFill>
              </a:rPr>
              <a:t>Code constructions based on lifting on current 11n 1944 LDPC matrices were proposed, and </a:t>
            </a:r>
            <a:r>
              <a:rPr lang="en-US" altLang="zh-CN" sz="1600" dirty="0"/>
              <a:t>fine tuning is achieved by modifying graphs to improve decoding threshold and error floor, while retaining the lifting framework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r>
              <a:rPr lang="en-US" altLang="zh-CN" sz="1600" dirty="0">
                <a:solidFill>
                  <a:srgbClr val="000000"/>
                </a:solidFill>
              </a:rPr>
              <a:t>The proposed 2x-LDPC codes can reuse the </a:t>
            </a:r>
            <a:r>
              <a:rPr lang="en-US" altLang="zh-CN" sz="1600" dirty="0"/>
              <a:t>existing hardware blocks of 11n 1944 LDPC codes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endParaRPr lang="en-US" altLang="zh-CN" sz="1600" dirty="0"/>
          </a:p>
          <a:p>
            <a:r>
              <a:rPr lang="en-US" altLang="zh-CN" sz="2000" dirty="0"/>
              <a:t>In this contribution, 2x-LDPC codes based on lifting on </a:t>
            </a:r>
            <a:r>
              <a:rPr lang="en-US" altLang="zh-CN" sz="2000" dirty="0">
                <a:solidFill>
                  <a:srgbClr val="000000"/>
                </a:solidFill>
              </a:rPr>
              <a:t>current 11n 1944 LDPC matrices are also provided, with the same structure as the 2x-LDPC codes in [2]</a:t>
            </a:r>
            <a:endParaRPr lang="en-US" altLang="zh-CN" sz="2000" dirty="0"/>
          </a:p>
          <a:p>
            <a:pPr lvl="1" defTabSz="914400"/>
            <a:r>
              <a:rPr lang="en-US" altLang="zh-CN" sz="1600" dirty="0"/>
              <a:t>Further fine tuning is achieved by adjusting the connections to improve both decoding thresholds and error floors</a:t>
            </a:r>
            <a:endParaRPr lang="en-US" altLang="zh-CN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Lifting on 11n 1944 LDPC Codes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372394"/>
            <a:ext cx="11479306" cy="4876799"/>
          </a:xfrm>
        </p:spPr>
        <p:txBody>
          <a:bodyPr/>
          <a:lstStyle/>
          <a:p>
            <a:r>
              <a:rPr lang="en-US" altLang="zh-CN" sz="2000" dirty="0"/>
              <a:t>There are two ways of lifting that can somehow reuse the current 11n LDPC hardware</a:t>
            </a:r>
          </a:p>
          <a:p>
            <a:pPr lvl="1" defTabSz="914400"/>
            <a:r>
              <a:rPr lang="en-US" altLang="en-US" sz="1600" dirty="0"/>
              <a:t>CPM Diagonal Lifting (</a:t>
            </a:r>
            <a:r>
              <a:rPr lang="en-US" altLang="en-US" sz="16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Better Reusing</a:t>
            </a:r>
            <a:r>
              <a:rPr lang="en-US" altLang="en-US" sz="1600" dirty="0"/>
              <a:t>) vs. CPM Size Lifting (NR LDPC, </a:t>
            </a:r>
            <a:r>
              <a:rPr lang="en-US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Better Throughput</a:t>
            </a:r>
            <a:r>
              <a:rPr lang="en-US" altLang="en-US" sz="1600" dirty="0"/>
              <a:t>)</a:t>
            </a:r>
          </a:p>
          <a:p>
            <a:pPr lvl="1"/>
            <a:endParaRPr lang="en-US" altLang="zh-CN" sz="1600" dirty="0"/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2437606" y="3353594"/>
            <a:ext cx="61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</a:rPr>
              <a:t>Row #1</a:t>
            </a:r>
          </a:p>
          <a:p>
            <a:pPr algn="r"/>
            <a:r>
              <a:rPr lang="en-US" sz="900" dirty="0">
                <a:solidFill>
                  <a:schemeClr val="tx1"/>
                </a:solidFill>
              </a:rPr>
              <a:t>#2</a:t>
            </a:r>
          </a:p>
          <a:p>
            <a:pPr algn="r"/>
            <a:r>
              <a:rPr lang="en-US" sz="900" dirty="0">
                <a:solidFill>
                  <a:schemeClr val="tx1"/>
                </a:solidFill>
              </a:rPr>
              <a:t>#3</a:t>
            </a:r>
          </a:p>
          <a:p>
            <a:pPr algn="r"/>
            <a:r>
              <a:rPr lang="en-US" sz="900" dirty="0">
                <a:solidFill>
                  <a:schemeClr val="tx1"/>
                </a:solidFill>
              </a:rPr>
              <a:t>#4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1370806" y="4392000"/>
            <a:ext cx="60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chemeClr val="tx1"/>
                </a:solidFill>
              </a:rPr>
              <a:t>Row #1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#2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#3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#4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#5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#6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#7</a:t>
            </a:r>
          </a:p>
          <a:p>
            <a:pPr algn="r"/>
            <a:r>
              <a:rPr lang="en-US" sz="750" dirty="0">
                <a:solidFill>
                  <a:schemeClr val="tx1"/>
                </a:solidFill>
              </a:rPr>
              <a:t>#8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299889" y="4433152"/>
            <a:ext cx="224317" cy="901642"/>
            <a:chOff x="11505406" y="4356952"/>
            <a:chExt cx="224317" cy="1041615"/>
          </a:xfrm>
        </p:grpSpPr>
        <p:sp>
          <p:nvSpPr>
            <p:cNvPr id="10" name="右弧形箭头 9"/>
            <p:cNvSpPr/>
            <p:nvPr/>
          </p:nvSpPr>
          <p:spPr>
            <a:xfrm>
              <a:off x="11505406" y="4356952"/>
              <a:ext cx="78415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右弧形箭头 10"/>
            <p:cNvSpPr/>
            <p:nvPr/>
          </p:nvSpPr>
          <p:spPr>
            <a:xfrm>
              <a:off x="11621439" y="4453833"/>
              <a:ext cx="78415" cy="216024"/>
            </a:xfrm>
            <a:prstGeom prst="curvedLef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右弧形箭头 11"/>
            <p:cNvSpPr/>
            <p:nvPr/>
          </p:nvSpPr>
          <p:spPr>
            <a:xfrm>
              <a:off x="11509269" y="4632149"/>
              <a:ext cx="78415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右弧形箭头 12"/>
            <p:cNvSpPr/>
            <p:nvPr/>
          </p:nvSpPr>
          <p:spPr>
            <a:xfrm>
              <a:off x="11528868" y="4916773"/>
              <a:ext cx="78415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右弧形箭头 13"/>
            <p:cNvSpPr/>
            <p:nvPr/>
          </p:nvSpPr>
          <p:spPr>
            <a:xfrm>
              <a:off x="11644901" y="5060789"/>
              <a:ext cx="78415" cy="216024"/>
            </a:xfrm>
            <a:prstGeom prst="curvedLef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右弧形箭头 14"/>
            <p:cNvSpPr/>
            <p:nvPr/>
          </p:nvSpPr>
          <p:spPr>
            <a:xfrm>
              <a:off x="11532731" y="5182543"/>
              <a:ext cx="78415" cy="216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右弧形箭头 15"/>
            <p:cNvSpPr/>
            <p:nvPr/>
          </p:nvSpPr>
          <p:spPr>
            <a:xfrm>
              <a:off x="11651308" y="4747884"/>
              <a:ext cx="78415" cy="216024"/>
            </a:xfrm>
            <a:prstGeom prst="curvedLef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199606" y="5493733"/>
            <a:ext cx="5257800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CN" sz="1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2x-LDPC (N = 3888, R = 5/6)  Each Layer can reuse the current 11n LDPC Layers</a:t>
            </a:r>
            <a:endParaRPr lang="zh-CN" altLang="en-US" sz="10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271" y="2315226"/>
            <a:ext cx="4371280" cy="535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29" y="3398595"/>
            <a:ext cx="5495049" cy="52136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420854" y="2878773"/>
            <a:ext cx="2012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11n LDPC (N = 1944, R = 5/6)</a:t>
            </a:r>
            <a:endParaRPr lang="zh-CN" altLang="en-US" sz="1000" dirty="0"/>
          </a:p>
        </p:txBody>
      </p:sp>
      <p:sp>
        <p:nvSpPr>
          <p:cNvPr id="21" name="矩形 20"/>
          <p:cNvSpPr/>
          <p:nvPr/>
        </p:nvSpPr>
        <p:spPr>
          <a:xfrm>
            <a:off x="4342606" y="3945573"/>
            <a:ext cx="22092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2x-LDPC Lifting Indication matrix</a:t>
            </a:r>
            <a:endParaRPr lang="zh-CN" altLang="en-US" sz="10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677" y="4448491"/>
            <a:ext cx="7249031" cy="915136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 bwMode="auto">
          <a:xfrm>
            <a:off x="6984434" y="2700003"/>
            <a:ext cx="127286" cy="14637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6976578" y="2286794"/>
            <a:ext cx="127286" cy="14637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7695406" y="3382169"/>
            <a:ext cx="239455" cy="15265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7695406" y="3816815"/>
            <a:ext cx="228600" cy="14647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8024523" y="4420394"/>
            <a:ext cx="356683" cy="2844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016665" y="5096227"/>
            <a:ext cx="364541" cy="31476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3275806" y="2286794"/>
            <a:ext cx="250631" cy="146379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124154" y="3383738"/>
            <a:ext cx="151652" cy="130692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1940916" y="4420394"/>
            <a:ext cx="404331" cy="28795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4" rIns="68589" bIns="34294" numCol="1" rtlCol="0" anchor="t" anchorCtr="0" compatLnSpc="1">
            <a:prstTxWarp prst="textNoShape">
              <a:avLst/>
            </a:prstTxWarp>
          </a:bodyPr>
          <a:lstStyle/>
          <a:p>
            <a:pPr defTabSz="685891" eaLnBrk="0" hangingPunct="0"/>
            <a:endParaRPr lang="zh-CN" altLang="en-US" sz="900">
              <a:latin typeface="Times New Roman" pitchFamily="-10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806" y="5916634"/>
            <a:ext cx="1091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/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Further fine tuning is achieved by adjusting the connections to improve both decoding thresholds and </a:t>
            </a:r>
            <a:r>
              <a:rPr lang="en-US" altLang="zh-CN" sz="16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error floors</a:t>
            </a:r>
          </a:p>
        </p:txBody>
      </p:sp>
    </p:spTree>
    <p:extLst>
      <p:ext uri="{BB962C8B-B14F-4D97-AF65-F5344CB8AC3E}">
        <p14:creationId xmlns:p14="http://schemas.microsoft.com/office/powerpoint/2010/main" val="79977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Performance of 2x-LDPC Codes: R = 1/2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296194"/>
            <a:ext cx="11479306" cy="4876799"/>
          </a:xfrm>
        </p:spPr>
        <p:txBody>
          <a:bodyPr/>
          <a:lstStyle/>
          <a:p>
            <a:r>
              <a:rPr lang="en-US" altLang="zh-CN" sz="1600" dirty="0">
                <a:solidFill>
                  <a:srgbClr val="C00000"/>
                </a:solidFill>
              </a:rPr>
              <a:t>Our 2x-LDPC-A </a:t>
            </a:r>
            <a:r>
              <a:rPr lang="en-US" altLang="zh-CN" sz="1600" dirty="0"/>
              <a:t>and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2x-LDPC-B in [2]</a:t>
            </a:r>
            <a:r>
              <a:rPr lang="en-US" altLang="zh-CN" sz="1600" dirty="0"/>
              <a:t>: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FER performance comparisons for a frame including a single/10/100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 At least 100 Error Blocks collected at each SNR point</a:t>
            </a:r>
            <a:endParaRPr lang="en-US" altLang="zh-CN" sz="1600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685006" y="6020594"/>
            <a:ext cx="10540234" cy="3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>
            <a:lvl1pPr marL="373350" indent="-373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808924" indent="-311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822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55562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9289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426772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245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23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920170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1400" kern="0" dirty="0"/>
              <a:t>The performance of </a:t>
            </a:r>
            <a:r>
              <a:rPr lang="en-US" altLang="zh-CN" sz="1400" kern="0" dirty="0" err="1"/>
              <a:t>Num</a:t>
            </a:r>
            <a:r>
              <a:rPr lang="en-US" altLang="zh-CN" sz="1400" kern="0" dirty="0"/>
              <a:t> </a:t>
            </a:r>
            <a:r>
              <a:rPr lang="en-US" altLang="zh-CN" sz="1400" kern="0" dirty="0" err="1"/>
              <a:t>codewords</a:t>
            </a:r>
            <a:r>
              <a:rPr lang="en-US" altLang="zh-CN" sz="1400" kern="0" dirty="0"/>
              <a:t> is obtained by scaling the performance of single </a:t>
            </a:r>
            <a:r>
              <a:rPr lang="en-US" altLang="zh-CN" sz="1400" kern="0" dirty="0" err="1"/>
              <a:t>codeword</a:t>
            </a:r>
            <a:r>
              <a:rPr lang="en-US" altLang="zh-CN" sz="1400" kern="0" dirty="0"/>
              <a:t>: </a:t>
            </a:r>
            <a:r>
              <a:rPr lang="en-US" altLang="zh-CN" sz="1400" kern="0" dirty="0" err="1"/>
              <a:t>FER_Num</a:t>
            </a:r>
            <a:r>
              <a:rPr lang="en-US" altLang="zh-CN" sz="1400" kern="0" dirty="0"/>
              <a:t> = 1 – (1 – FER_1)</a:t>
            </a:r>
            <a:r>
              <a:rPr lang="en-US" altLang="zh-CN" sz="1400" kern="0" baseline="30000" dirty="0" err="1"/>
              <a:t>Num</a:t>
            </a:r>
            <a:endParaRPr lang="en-US" altLang="zh-CN" sz="1400" kern="0" baseline="30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05" y="1833459"/>
            <a:ext cx="5442001" cy="42308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5" y="1846681"/>
            <a:ext cx="5442001" cy="42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Performance of 2x-LDPC Codes: R = 2/3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296194"/>
            <a:ext cx="11479306" cy="4876799"/>
          </a:xfrm>
        </p:spPr>
        <p:txBody>
          <a:bodyPr/>
          <a:lstStyle/>
          <a:p>
            <a:r>
              <a:rPr lang="en-US" altLang="zh-CN" sz="1600" dirty="0">
                <a:solidFill>
                  <a:srgbClr val="C00000"/>
                </a:solidFill>
              </a:rPr>
              <a:t>Our 2x-LDPC-A </a:t>
            </a:r>
            <a:r>
              <a:rPr lang="en-US" altLang="zh-CN" sz="1600" dirty="0"/>
              <a:t>and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2x-LDPC-B in [2]</a:t>
            </a:r>
            <a:r>
              <a:rPr lang="en-US" altLang="zh-CN" sz="1600" dirty="0"/>
              <a:t>: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FER performance comparisons for a frame including a single/10/100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 At least 100 Error Blocks collected at each SNR point</a:t>
            </a:r>
            <a:endParaRPr lang="en-US" altLang="zh-CN" sz="1600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685006" y="6020594"/>
            <a:ext cx="10540234" cy="3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>
            <a:lvl1pPr marL="373350" indent="-373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808924" indent="-311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822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55562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9289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426772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245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23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920170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1400" kern="0" dirty="0"/>
              <a:t>The performance of </a:t>
            </a:r>
            <a:r>
              <a:rPr lang="en-US" altLang="zh-CN" sz="1400" kern="0" dirty="0" err="1"/>
              <a:t>Num</a:t>
            </a:r>
            <a:r>
              <a:rPr lang="en-US" altLang="zh-CN" sz="1400" kern="0" dirty="0"/>
              <a:t> </a:t>
            </a:r>
            <a:r>
              <a:rPr lang="en-US" altLang="zh-CN" sz="1400" kern="0" dirty="0" err="1"/>
              <a:t>codewords</a:t>
            </a:r>
            <a:r>
              <a:rPr lang="en-US" altLang="zh-CN" sz="1400" kern="0" dirty="0"/>
              <a:t> is obtained by scaling the performance of single </a:t>
            </a:r>
            <a:r>
              <a:rPr lang="en-US" altLang="zh-CN" sz="1400" kern="0" dirty="0" err="1"/>
              <a:t>codeword</a:t>
            </a:r>
            <a:r>
              <a:rPr lang="en-US" altLang="zh-CN" sz="1400" kern="0" dirty="0"/>
              <a:t>: </a:t>
            </a:r>
            <a:r>
              <a:rPr lang="en-US" altLang="zh-CN" sz="1400" kern="0" dirty="0" err="1"/>
              <a:t>FER_Num</a:t>
            </a:r>
            <a:r>
              <a:rPr lang="en-US" altLang="zh-CN" sz="1400" kern="0" dirty="0"/>
              <a:t> = 1 – (1 – FER_1)</a:t>
            </a:r>
            <a:r>
              <a:rPr lang="en-US" altLang="zh-CN" sz="1400" kern="0" baseline="30000" dirty="0" err="1"/>
              <a:t>Num</a:t>
            </a:r>
            <a:endParaRPr lang="en-US" altLang="zh-CN" sz="1400" kern="0" baseline="30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" y="1821370"/>
            <a:ext cx="5604448" cy="4275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1811029"/>
            <a:ext cx="5604448" cy="43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Performance of 2x-LDPC Codes: R = 3/4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296194"/>
            <a:ext cx="11479306" cy="4876799"/>
          </a:xfrm>
        </p:spPr>
        <p:txBody>
          <a:bodyPr/>
          <a:lstStyle/>
          <a:p>
            <a:r>
              <a:rPr lang="en-US" altLang="zh-CN" sz="1600" dirty="0">
                <a:solidFill>
                  <a:srgbClr val="C00000"/>
                </a:solidFill>
              </a:rPr>
              <a:t>Our 2x-LDPC-A </a:t>
            </a:r>
            <a:r>
              <a:rPr lang="en-US" altLang="zh-CN" sz="1600" dirty="0"/>
              <a:t>and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2x-LDPC-B in [2]</a:t>
            </a:r>
            <a:r>
              <a:rPr lang="en-US" altLang="zh-CN" sz="1600" dirty="0"/>
              <a:t>: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FER performance comparisons for a frame including a single/10/100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 At least 100 Error Blocks collected at each SNR point</a:t>
            </a:r>
            <a:endParaRPr lang="en-US" altLang="zh-CN" sz="1600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685006" y="6020594"/>
            <a:ext cx="10540234" cy="3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>
            <a:lvl1pPr marL="373350" indent="-373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808924" indent="-311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822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55562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9289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426772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245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23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920170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1400" kern="0" dirty="0"/>
              <a:t>The performance of </a:t>
            </a:r>
            <a:r>
              <a:rPr lang="en-US" altLang="zh-CN" sz="1400" kern="0" dirty="0" err="1"/>
              <a:t>Num</a:t>
            </a:r>
            <a:r>
              <a:rPr lang="en-US" altLang="zh-CN" sz="1400" kern="0" dirty="0"/>
              <a:t> </a:t>
            </a:r>
            <a:r>
              <a:rPr lang="en-US" altLang="zh-CN" sz="1400" kern="0" dirty="0" err="1"/>
              <a:t>codewords</a:t>
            </a:r>
            <a:r>
              <a:rPr lang="en-US" altLang="zh-CN" sz="1400" kern="0" dirty="0"/>
              <a:t> is obtained by scaling the performance of single </a:t>
            </a:r>
            <a:r>
              <a:rPr lang="en-US" altLang="zh-CN" sz="1400" kern="0" dirty="0" err="1"/>
              <a:t>codeword</a:t>
            </a:r>
            <a:r>
              <a:rPr lang="en-US" altLang="zh-CN" sz="1400" kern="0" dirty="0"/>
              <a:t>: </a:t>
            </a:r>
            <a:r>
              <a:rPr lang="en-US" altLang="zh-CN" sz="1400" kern="0" dirty="0" err="1"/>
              <a:t>FER_Num</a:t>
            </a:r>
            <a:r>
              <a:rPr lang="en-US" altLang="zh-CN" sz="1400" kern="0" dirty="0"/>
              <a:t> = 1 – (1 – FER_1)</a:t>
            </a:r>
            <a:r>
              <a:rPr lang="en-US" altLang="zh-CN" sz="1400" kern="0" baseline="30000" dirty="0" err="1"/>
              <a:t>Num</a:t>
            </a:r>
            <a:endParaRPr lang="en-US" altLang="zh-CN" sz="1400" kern="0" baseline="30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4" y="1805881"/>
            <a:ext cx="5685672" cy="42821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34" y="1792067"/>
            <a:ext cx="5685672" cy="43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Performance of 2x-LDPC Codes: R = 5/6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4" y="1296194"/>
            <a:ext cx="11479306" cy="4876799"/>
          </a:xfrm>
        </p:spPr>
        <p:txBody>
          <a:bodyPr/>
          <a:lstStyle/>
          <a:p>
            <a:r>
              <a:rPr lang="en-US" altLang="zh-CN" sz="1600" dirty="0">
                <a:solidFill>
                  <a:srgbClr val="C00000"/>
                </a:solidFill>
              </a:rPr>
              <a:t>Our 2x-LDPC-A </a:t>
            </a:r>
            <a:r>
              <a:rPr lang="en-US" altLang="zh-CN" sz="1600" dirty="0"/>
              <a:t>and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>
                <a:solidFill>
                  <a:srgbClr val="0000FF"/>
                </a:solidFill>
              </a:rPr>
              <a:t>2x-LDPC-B in [2]</a:t>
            </a:r>
            <a:r>
              <a:rPr lang="en-US" altLang="zh-CN" sz="1600" dirty="0"/>
              <a:t>:</a:t>
            </a:r>
            <a:r>
              <a:rPr lang="en-US" altLang="zh-CN" sz="1600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FER performance comparisons for a frame including a single/10/100 </a:t>
            </a:r>
            <a:r>
              <a:rPr lang="en-US" altLang="zh-CN" sz="1600" dirty="0" err="1"/>
              <a:t>codewords</a:t>
            </a:r>
            <a:r>
              <a:rPr lang="en-US" altLang="zh-CN" sz="1600" dirty="0"/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 At least 100 Error Blocks collected at each SNR point</a:t>
            </a:r>
            <a:endParaRPr lang="en-US" altLang="zh-CN" sz="1600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685006" y="6020594"/>
            <a:ext cx="10540234" cy="3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>
            <a:lvl1pPr marL="373350" indent="-3733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808924" indent="-311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11822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155562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928973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2426772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245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2371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920170" indent="-248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1400" kern="0" dirty="0"/>
              <a:t>The performance of </a:t>
            </a:r>
            <a:r>
              <a:rPr lang="en-US" altLang="zh-CN" sz="1400" kern="0" dirty="0" err="1"/>
              <a:t>Num</a:t>
            </a:r>
            <a:r>
              <a:rPr lang="en-US" altLang="zh-CN" sz="1400" kern="0" dirty="0"/>
              <a:t> </a:t>
            </a:r>
            <a:r>
              <a:rPr lang="en-US" altLang="zh-CN" sz="1400" kern="0" dirty="0" err="1"/>
              <a:t>codewords</a:t>
            </a:r>
            <a:r>
              <a:rPr lang="en-US" altLang="zh-CN" sz="1400" kern="0" dirty="0"/>
              <a:t> is obtained by scaling the performance of single </a:t>
            </a:r>
            <a:r>
              <a:rPr lang="en-US" altLang="zh-CN" sz="1400" kern="0" dirty="0" err="1"/>
              <a:t>codeword</a:t>
            </a:r>
            <a:r>
              <a:rPr lang="en-US" altLang="zh-CN" sz="1400" kern="0" dirty="0"/>
              <a:t>: </a:t>
            </a:r>
            <a:r>
              <a:rPr lang="en-US" altLang="zh-CN" sz="1400" kern="0" dirty="0" err="1"/>
              <a:t>FER_Num</a:t>
            </a:r>
            <a:r>
              <a:rPr lang="en-US" altLang="zh-CN" sz="1400" kern="0" dirty="0"/>
              <a:t> = 1 – (1 – FER_1)</a:t>
            </a:r>
            <a:r>
              <a:rPr lang="en-US" altLang="zh-CN" sz="1400" kern="0" baseline="30000" dirty="0" err="1"/>
              <a:t>Num</a:t>
            </a:r>
            <a:endParaRPr lang="en-US" altLang="zh-CN" sz="1400" kern="0" baseline="30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1856099"/>
            <a:ext cx="5685672" cy="4226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6" y="1842287"/>
            <a:ext cx="5685672" cy="42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006" y="762794"/>
            <a:ext cx="11580893" cy="457306"/>
          </a:xfrm>
        </p:spPr>
        <p:txBody>
          <a:bodyPr/>
          <a:lstStyle/>
          <a:p>
            <a:r>
              <a:rPr lang="en-US" altLang="en-US" sz="3600" dirty="0"/>
              <a:t>Summary</a:t>
            </a:r>
            <a:endParaRPr lang="en-US" sz="360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0997471" cy="4876799"/>
          </a:xfrm>
        </p:spPr>
        <p:txBody>
          <a:bodyPr/>
          <a:lstStyle/>
          <a:p>
            <a:pPr algn="just"/>
            <a:r>
              <a:rPr lang="en-US" altLang="zh-CN" sz="2000" dirty="0"/>
              <a:t>In this contribution, we provided a set of 2x-LDPC (N = 3888 bits) codes based on lifting on </a:t>
            </a:r>
            <a:r>
              <a:rPr lang="en-US" altLang="zh-CN" sz="2000" dirty="0">
                <a:solidFill>
                  <a:srgbClr val="000000"/>
                </a:solidFill>
              </a:rPr>
              <a:t>current 11n 1944 LDPC matrices </a:t>
            </a:r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With further fine tuning to improve both decoding thresholds and error floors, the proposed set of 2x-LDPC perform better or equivalent to the 2x-LDPC in [2].</a:t>
            </a:r>
            <a:endParaRPr lang="en-US" altLang="zh-CN" sz="2000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algn="just"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721218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138276</TotalTime>
  <Words>6369</Words>
  <Application>Microsoft Office PowerPoint</Application>
  <PresentationFormat>自定义</PresentationFormat>
  <Paragraphs>153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 Unicode MS</vt:lpstr>
      <vt:lpstr>ＭＳ Ｐゴシック</vt:lpstr>
      <vt:lpstr>微软雅黑</vt:lpstr>
      <vt:lpstr>Arial</vt:lpstr>
      <vt:lpstr>Times New Roman</vt:lpstr>
      <vt:lpstr>Wingdings</vt:lpstr>
      <vt:lpstr>Default Design</vt:lpstr>
      <vt:lpstr>PowerPoint 演示文稿</vt:lpstr>
      <vt:lpstr>Discussion on Current WLAN LDPC Codes</vt:lpstr>
      <vt:lpstr>Potential Enhancements on WLAN LDPC</vt:lpstr>
      <vt:lpstr>Lifting on 11n 1944 LDPC Codes</vt:lpstr>
      <vt:lpstr>Performance of 2x-LDPC Codes: R = 1/2</vt:lpstr>
      <vt:lpstr>Performance of 2x-LDPC Codes: R = 2/3</vt:lpstr>
      <vt:lpstr>Performance of 2x-LDPC Codes: R = 3/4</vt:lpstr>
      <vt:lpstr>Performance of 2x-LDPC Codes: R = 5/6</vt:lpstr>
      <vt:lpstr>Summary</vt:lpstr>
      <vt:lpstr>References</vt:lpstr>
      <vt:lpstr>PowerPoint 演示文稿</vt:lpstr>
      <vt:lpstr>Appendix: 2x-LDPC Matrix for R = 1/2</vt:lpstr>
      <vt:lpstr>Appendix: 2x-LDPC Matrix for R = 2/3</vt:lpstr>
      <vt:lpstr>Appendix: 2x-LDPC Matrix for R = 3/4</vt:lpstr>
      <vt:lpstr>Appendix: 2x-LDPC Matrix for R = 5/6</vt:lpstr>
    </vt:vector>
  </TitlesOfParts>
  <Company>Decawave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Localisation architecture review and proposal for TG12 ULI</dc:title>
  <dc:subject>IEEE 802.15 &lt;TG12 ULI&gt;</dc:subject>
  <dc:creator>Billy Verso</dc:creator>
  <dc:description>&lt;15-16-xxxx-00-0012&gt;</dc:description>
  <cp:lastModifiedBy>Linwei (XD)</cp:lastModifiedBy>
  <cp:revision>1973</cp:revision>
  <cp:lastPrinted>2015-07-14T16:02:16Z</cp:lastPrinted>
  <dcterms:created xsi:type="dcterms:W3CDTF">2009-07-12T16:25:16Z</dcterms:created>
  <dcterms:modified xsi:type="dcterms:W3CDTF">2024-07-16T11:51:32Z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(3)hSpIGwl1AjHx1Iwq1cZjiDxMTAx5W0WHzXPS2JxC0lQqOgpnl0o6sKf1pvKCzpV1SU8mVOiM
F0ubBTWPD2DaSOSpBFigLUUqCvmrHWYQRj6sGvtI5Q7xsktIU8KW9UgpDUXTn6E6ovMQGgH9
A1rYE73sKSGYT/mft+BBE+Syqd9gaHPrqDj7pBndbRJLNQnn4oFvoSExBE+pyrRQnn/k5VCo
FC0hSVSUOGvE8shuCN</vt:lpwstr>
  </property>
  <property fmtid="{D5CDD505-2E9C-101B-9397-08002B2CF9AE}" pid="3" name="_2015_ms_pID_7253431">
    <vt:lpwstr>iK1ZlvqBXBNaVSGyPD7+o8uJxjDfLjhXFeBXctn5s1GA22Ub5mhP6i
rex6E+YEP8/PUpNFx+5O4fPIsuJK2Vo9J9pFD7x2jXruNSpi/CxkXR9U80Pw9jLGYAk7aRtb
dPFunlxBco3FHe6xr29QmuhgTY9KIO4FNyifccmda8sMcsNdztvLSAmEnHKoQTK8EyMRNbXd
FEB3q3zvy3u6bPJoWWx3s4WJhDoN3NEwTgTn</vt:lpwstr>
  </property>
  <property fmtid="{D5CDD505-2E9C-101B-9397-08002B2CF9AE}" pid="4" name="_2015_ms_pID_7253432">
    <vt:lpwstr>AY00WpnSw/xzs6I1dQqH6xs=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1651751348</vt:lpwstr>
  </property>
</Properties>
</file>