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375" r:id="rId3"/>
    <p:sldId id="376" r:id="rId4"/>
    <p:sldId id="377" r:id="rId5"/>
    <p:sldId id="378" r:id="rId6"/>
    <p:sldId id="379" r:id="rId7"/>
    <p:sldId id="380" r:id="rId8"/>
    <p:sldId id="381" r:id="rId9"/>
    <p:sldId id="382" r:id="rId10"/>
    <p:sldId id="371" r:id="rId11"/>
    <p:sldId id="373"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802.11-24/1276r0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Transmission Enhancement </a:t>
            </a:r>
            <a:br>
              <a:rPr lang="en-GB" altLang="en-US" dirty="0"/>
            </a:br>
            <a:r>
              <a:rPr lang="en-GB" altLang="en-US" dirty="0"/>
              <a:t>for XR Use </a:t>
            </a:r>
            <a:r>
              <a:rPr lang="en-US" altLang="zh-CN" dirty="0"/>
              <a:t>case</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2024-07-01</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graphicFrame>
        <p:nvGraphicFramePr>
          <p:cNvPr id="2" name="Object 3">
            <a:extLst>
              <a:ext uri="{FF2B5EF4-FFF2-40B4-BE49-F238E27FC236}">
                <a16:creationId xmlns:a16="http://schemas.microsoft.com/office/drawing/2014/main" id="{C3BA3063-1181-389F-D3EE-75934725F791}"/>
              </a:ext>
            </a:extLst>
          </p:cNvPr>
          <p:cNvGraphicFramePr>
            <a:graphicFrameLocks noChangeAspect="1"/>
          </p:cNvGraphicFramePr>
          <p:nvPr>
            <p:extLst>
              <p:ext uri="{D42A27DB-BD31-4B8C-83A1-F6EECF244321}">
                <p14:modId xmlns:p14="http://schemas.microsoft.com/office/powerpoint/2010/main" val="4047003735"/>
              </p:ext>
            </p:extLst>
          </p:nvPr>
        </p:nvGraphicFramePr>
        <p:xfrm>
          <a:off x="1022349" y="2800656"/>
          <a:ext cx="7099300" cy="3863975"/>
        </p:xfrm>
        <a:graphic>
          <a:graphicData uri="http://schemas.openxmlformats.org/presentationml/2006/ole">
            <mc:AlternateContent xmlns:mc="http://schemas.openxmlformats.org/markup-compatibility/2006">
              <mc:Choice xmlns:v="urn:schemas-microsoft-com:vml" Requires="v">
                <p:oleObj spid="_x0000_s1132"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6"/>
                        <a:ext cx="7099300" cy="3863975"/>
                      </a:xfrm>
                      <a:prstGeom prst="rect">
                        <a:avLst/>
                      </a:prstGeom>
                      <a:noFill/>
                    </p:spPr>
                  </p:pic>
                </p:oleObj>
              </mc:Fallback>
            </mc:AlternateContent>
          </a:graphicData>
        </a:graphic>
      </p:graphicFrame>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July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a:xfrm>
            <a:off x="684212" y="1989138"/>
            <a:ext cx="7992243" cy="4114800"/>
          </a:xfrm>
        </p:spPr>
        <p:txBody>
          <a:bodyPr/>
          <a:lstStyle/>
          <a:p>
            <a:pPr marL="0" indent="0">
              <a:buNone/>
            </a:pPr>
            <a:r>
              <a:rPr lang="en-US" altLang="ko-KR" sz="1600" dirty="0"/>
              <a:t>[1] 11-23/1958r0 Proxy QoS management for XR use cases (Guoqing Li, Meta)</a:t>
            </a:r>
          </a:p>
          <a:p>
            <a:pPr marL="0" indent="0">
              <a:buNone/>
            </a:pPr>
            <a:r>
              <a:rPr lang="en-US" altLang="ko-KR" sz="1600" dirty="0"/>
              <a:t>[2] 11-23/0073r0 Thoughts on Proxy SCS (</a:t>
            </a:r>
            <a:r>
              <a:rPr lang="en-US" altLang="ko-KR" sz="1600" dirty="0" err="1"/>
              <a:t>Guogang</a:t>
            </a:r>
            <a:r>
              <a:rPr lang="en-US" altLang="ko-KR" sz="1600" dirty="0"/>
              <a:t> Huang, Huawei)</a:t>
            </a:r>
          </a:p>
          <a:p>
            <a:pPr marL="0" indent="0">
              <a:buNone/>
            </a:pPr>
            <a:r>
              <a:rPr lang="en-US" altLang="zh-CN" sz="1600" dirty="0"/>
              <a:t>[3] 01-24/1885r1 End-to-end QoS with SCS (Duncan Ho, Qualcomm)</a:t>
            </a:r>
          </a:p>
          <a:p>
            <a:pPr marL="0" indent="0">
              <a:buNone/>
            </a:pPr>
            <a:r>
              <a:rPr lang="en-US" altLang="ko-KR" sz="1600" dirty="0"/>
              <a:t>[4] 11-23/1387r1 TXOP sharing extensions for XR use-cases (Dibakar Das, Intel)</a:t>
            </a:r>
          </a:p>
          <a:p>
            <a:pPr marL="0" indent="0">
              <a:buNone/>
            </a:pPr>
            <a:r>
              <a:rPr lang="en-US" altLang="ko-KR" sz="1600" dirty="0"/>
              <a:t>[5] 11-24/0668r1 Data Forwarding within TXOP for XR Use Cases (</a:t>
            </a:r>
            <a:r>
              <a:rPr lang="en-US" altLang="ko-KR" sz="1600" dirty="0" err="1"/>
              <a:t>Seongho</a:t>
            </a:r>
            <a:r>
              <a:rPr lang="en-US" altLang="ko-KR" sz="1600" dirty="0"/>
              <a:t> </a:t>
            </a:r>
            <a:r>
              <a:rPr lang="en-US" altLang="ko-KR" sz="1600" dirty="0" err="1"/>
              <a:t>Byeon</a:t>
            </a:r>
            <a:r>
              <a:rPr lang="en-US" altLang="ko-KR" sz="1600" dirty="0"/>
              <a:t>, Samsung)</a:t>
            </a:r>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32028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3A5554-016F-4627-85D8-271505D33848}"/>
              </a:ext>
            </a:extLst>
          </p:cNvPr>
          <p:cNvSpPr>
            <a:spLocks noGrp="1"/>
          </p:cNvSpPr>
          <p:nvPr>
            <p:ph type="title"/>
          </p:nvPr>
        </p:nvSpPr>
        <p:spPr/>
        <p:txBody>
          <a:bodyPr/>
          <a:lstStyle/>
          <a:p>
            <a:r>
              <a:rPr lang="en-US" altLang="zh-CN" dirty="0"/>
              <a:t>Appendix Usage of </a:t>
            </a:r>
            <a:r>
              <a:rPr lang="en-US" altLang="zh-CN" dirty="0" err="1"/>
              <a:t>EtherType</a:t>
            </a:r>
            <a:r>
              <a:rPr lang="en-US" altLang="zh-CN" dirty="0"/>
              <a:t> 89-0d </a:t>
            </a:r>
            <a:endParaRPr lang="zh-CN" altLang="en-US" dirty="0"/>
          </a:p>
        </p:txBody>
      </p:sp>
      <p:sp>
        <p:nvSpPr>
          <p:cNvPr id="4" name="灯片编号占位符 3">
            <a:extLst>
              <a:ext uri="{FF2B5EF4-FFF2-40B4-BE49-F238E27FC236}">
                <a16:creationId xmlns:a16="http://schemas.microsoft.com/office/drawing/2014/main" id="{42A3D52C-355D-4F43-98B5-BFDB130735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7990D3D0-8844-43F2-8066-23E1F07E051A}"/>
              </a:ext>
            </a:extLst>
          </p:cNvPr>
          <p:cNvSpPr>
            <a:spLocks noGrp="1"/>
          </p:cNvSpPr>
          <p:nvPr>
            <p:ph type="ftr" sz="quarter" idx="11"/>
          </p:nvPr>
        </p:nvSpPr>
        <p:spPr/>
        <p:txBody>
          <a:bodyPr/>
          <a:lstStyle/>
          <a:p>
            <a:pPr>
              <a:defRPr/>
            </a:pPr>
            <a:r>
              <a:rPr lang="en-GB"/>
              <a:t>Guogang Huang (Huawei)</a:t>
            </a:r>
            <a:endParaRPr lang="en-GB" dirty="0"/>
          </a:p>
        </p:txBody>
      </p:sp>
      <p:pic>
        <p:nvPicPr>
          <p:cNvPr id="8" name="图片 7">
            <a:extLst>
              <a:ext uri="{FF2B5EF4-FFF2-40B4-BE49-F238E27FC236}">
                <a16:creationId xmlns:a16="http://schemas.microsoft.com/office/drawing/2014/main" id="{E5E884A5-00ED-469A-AAED-642804FCFE75}"/>
              </a:ext>
            </a:extLst>
          </p:cNvPr>
          <p:cNvPicPr>
            <a:picLocks noChangeAspect="1"/>
          </p:cNvPicPr>
          <p:nvPr/>
        </p:nvPicPr>
        <p:blipFill>
          <a:blip r:embed="rId2"/>
          <a:stretch>
            <a:fillRect/>
          </a:stretch>
        </p:blipFill>
        <p:spPr>
          <a:xfrm>
            <a:off x="2411760" y="1820364"/>
            <a:ext cx="4598020" cy="831049"/>
          </a:xfrm>
          <a:prstGeom prst="rect">
            <a:avLst/>
          </a:prstGeom>
        </p:spPr>
      </p:pic>
      <p:pic>
        <p:nvPicPr>
          <p:cNvPr id="9" name="图片 8">
            <a:extLst>
              <a:ext uri="{FF2B5EF4-FFF2-40B4-BE49-F238E27FC236}">
                <a16:creationId xmlns:a16="http://schemas.microsoft.com/office/drawing/2014/main" id="{C8A705B2-1968-43D5-983E-93460864B488}"/>
              </a:ext>
            </a:extLst>
          </p:cNvPr>
          <p:cNvPicPr>
            <a:picLocks noChangeAspect="1"/>
          </p:cNvPicPr>
          <p:nvPr/>
        </p:nvPicPr>
        <p:blipFill>
          <a:blip r:embed="rId3"/>
          <a:stretch>
            <a:fillRect/>
          </a:stretch>
        </p:blipFill>
        <p:spPr>
          <a:xfrm>
            <a:off x="2411760" y="3022696"/>
            <a:ext cx="5185047" cy="3395059"/>
          </a:xfrm>
          <a:prstGeom prst="rect">
            <a:avLst/>
          </a:prstGeom>
        </p:spPr>
      </p:pic>
    </p:spTree>
    <p:extLst>
      <p:ext uri="{BB962C8B-B14F-4D97-AF65-F5344CB8AC3E}">
        <p14:creationId xmlns:p14="http://schemas.microsoft.com/office/powerpoint/2010/main" val="384325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E21C13-027A-4760-BAED-B9CBFB7A6D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1E87B06B-6303-41E1-B46B-820DDB523927}"/>
              </a:ext>
            </a:extLst>
          </p:cNvPr>
          <p:cNvSpPr>
            <a:spLocks noGrp="1"/>
          </p:cNvSpPr>
          <p:nvPr>
            <p:ph idx="1"/>
          </p:nvPr>
        </p:nvSpPr>
        <p:spPr/>
        <p:txBody>
          <a:bodyPr/>
          <a:lstStyle/>
          <a:p>
            <a:r>
              <a:rPr lang="en-US" altLang="zh-CN" sz="2000" dirty="0"/>
              <a:t>XR use-case</a:t>
            </a:r>
          </a:p>
          <a:p>
            <a:pPr lvl="1"/>
            <a:r>
              <a:rPr lang="en-US" altLang="zh-CN" sz="1800" dirty="0"/>
              <a:t>Encompassing the case where the two devices (i.e., remote device like XR headset, and device for computation offloading such as laptop) are connected through the same AP</a:t>
            </a:r>
          </a:p>
          <a:p>
            <a:pPr lvl="1"/>
            <a:r>
              <a:rPr lang="en-US" altLang="zh-CN" sz="1800" dirty="0"/>
              <a:t>Need to support low End-to-End (E2E) latency</a:t>
            </a:r>
          </a:p>
          <a:p>
            <a:pPr lvl="2"/>
            <a:r>
              <a:rPr lang="en-US" altLang="zh-CN" sz="1600" dirty="0"/>
              <a:t>A proxy SCS mechanism is proposed in [1-3]</a:t>
            </a:r>
          </a:p>
          <a:p>
            <a:pPr lvl="2"/>
            <a:r>
              <a:rPr lang="en-US" altLang="zh-CN" sz="1600" dirty="0"/>
              <a:t>Enhanced TXOP sharing mechanisms are proposed. [4-5]</a:t>
            </a:r>
          </a:p>
          <a:p>
            <a:pPr lvl="2"/>
            <a:endParaRPr lang="en-US" altLang="zh-CN" sz="1600" dirty="0"/>
          </a:p>
          <a:p>
            <a:pPr lvl="1"/>
            <a:endParaRPr lang="en-US" altLang="ko-KR" dirty="0"/>
          </a:p>
          <a:p>
            <a:pPr lvl="1"/>
            <a:endParaRPr lang="en-US" altLang="zh-CN" dirty="0"/>
          </a:p>
          <a:p>
            <a:pPr lvl="1"/>
            <a:endParaRPr lang="en-US" altLang="zh-CN" dirty="0"/>
          </a:p>
          <a:p>
            <a:endParaRPr lang="zh-CN" altLang="en-US" dirty="0"/>
          </a:p>
        </p:txBody>
      </p:sp>
      <p:sp>
        <p:nvSpPr>
          <p:cNvPr id="4" name="灯片编号占位符 3">
            <a:extLst>
              <a:ext uri="{FF2B5EF4-FFF2-40B4-BE49-F238E27FC236}">
                <a16:creationId xmlns:a16="http://schemas.microsoft.com/office/drawing/2014/main" id="{09A6879E-1F94-4012-853E-A35BCC9DC9B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EA31FF89-A526-453D-9D9C-3E2F9972C3BF}"/>
              </a:ext>
            </a:extLst>
          </p:cNvPr>
          <p:cNvSpPr>
            <a:spLocks noGrp="1"/>
          </p:cNvSpPr>
          <p:nvPr>
            <p:ph type="ftr" sz="quarter" idx="11"/>
          </p:nvPr>
        </p:nvSpPr>
        <p:spPr/>
        <p:txBody>
          <a:bodyPr/>
          <a:lstStyle/>
          <a:p>
            <a:pPr>
              <a:defRPr/>
            </a:pPr>
            <a:r>
              <a:rPr lang="en-GB"/>
              <a:t>Guogang Huang (Huawei)</a:t>
            </a:r>
            <a:endParaRPr lang="en-GB" dirty="0"/>
          </a:p>
        </p:txBody>
      </p:sp>
      <p:grpSp>
        <p:nvGrpSpPr>
          <p:cNvPr id="27" name="组合 26">
            <a:extLst>
              <a:ext uri="{FF2B5EF4-FFF2-40B4-BE49-F238E27FC236}">
                <a16:creationId xmlns:a16="http://schemas.microsoft.com/office/drawing/2014/main" id="{BDE431C2-F07F-44B6-A7DD-3E458155A1F8}"/>
              </a:ext>
            </a:extLst>
          </p:cNvPr>
          <p:cNvGrpSpPr/>
          <p:nvPr/>
        </p:nvGrpSpPr>
        <p:grpSpPr>
          <a:xfrm>
            <a:off x="2864246" y="4471256"/>
            <a:ext cx="3412334" cy="1700944"/>
            <a:chOff x="2864056" y="4431480"/>
            <a:chExt cx="3412334" cy="1700944"/>
          </a:xfrm>
        </p:grpSpPr>
        <p:grpSp>
          <p:nvGrpSpPr>
            <p:cNvPr id="7" name="그룹 5">
              <a:extLst>
                <a:ext uri="{FF2B5EF4-FFF2-40B4-BE49-F238E27FC236}">
                  <a16:creationId xmlns:a16="http://schemas.microsoft.com/office/drawing/2014/main" id="{9F41EC56-FABD-4181-AB1E-3887AC5BC9F1}"/>
                </a:ext>
              </a:extLst>
            </p:cNvPr>
            <p:cNvGrpSpPr/>
            <p:nvPr/>
          </p:nvGrpSpPr>
          <p:grpSpPr>
            <a:xfrm>
              <a:off x="2864056" y="4431480"/>
              <a:ext cx="3412334" cy="1584594"/>
              <a:chOff x="3051616" y="2554421"/>
              <a:chExt cx="3412334" cy="1584594"/>
            </a:xfrm>
          </p:grpSpPr>
          <p:grpSp>
            <p:nvGrpSpPr>
              <p:cNvPr id="9" name="그룹 8">
                <a:extLst>
                  <a:ext uri="{FF2B5EF4-FFF2-40B4-BE49-F238E27FC236}">
                    <a16:creationId xmlns:a16="http://schemas.microsoft.com/office/drawing/2014/main" id="{15AAEBC8-9E37-4970-ADF6-5CF9697C3D8B}"/>
                  </a:ext>
                </a:extLst>
              </p:cNvPr>
              <p:cNvGrpSpPr/>
              <p:nvPr/>
            </p:nvGrpSpPr>
            <p:grpSpPr>
              <a:xfrm>
                <a:off x="3051616" y="2554421"/>
                <a:ext cx="3412334" cy="1584594"/>
                <a:chOff x="2808600" y="3713855"/>
                <a:chExt cx="3412334" cy="1584594"/>
              </a:xfrm>
            </p:grpSpPr>
            <p:pic>
              <p:nvPicPr>
                <p:cNvPr id="11" name="그림 11">
                  <a:extLst>
                    <a:ext uri="{FF2B5EF4-FFF2-40B4-BE49-F238E27FC236}">
                      <a16:creationId xmlns:a16="http://schemas.microsoft.com/office/drawing/2014/main" id="{E6C6F00C-2B42-4121-9347-80CF2AABE799}"/>
                    </a:ext>
                  </a:extLst>
                </p:cNvPr>
                <p:cNvPicPr>
                  <a:picLocks noChangeAspect="1"/>
                </p:cNvPicPr>
                <p:nvPr/>
              </p:nvPicPr>
              <p:blipFill>
                <a:blip r:embed="rId2"/>
                <a:stretch>
                  <a:fillRect/>
                </a:stretch>
              </p:blipFill>
              <p:spPr>
                <a:xfrm>
                  <a:off x="5501864" y="4526014"/>
                  <a:ext cx="684160" cy="530722"/>
                </a:xfrm>
                <a:prstGeom prst="rect">
                  <a:avLst/>
                </a:prstGeom>
              </p:spPr>
            </p:pic>
            <p:cxnSp>
              <p:nvCxnSpPr>
                <p:cNvPr id="12" name="직선 화살표 연결선 13">
                  <a:extLst>
                    <a:ext uri="{FF2B5EF4-FFF2-40B4-BE49-F238E27FC236}">
                      <a16:creationId xmlns:a16="http://schemas.microsoft.com/office/drawing/2014/main" id="{30B002E3-9AB7-4B64-B63E-D8A5C67FB791}"/>
                    </a:ext>
                  </a:extLst>
                </p:cNvPr>
                <p:cNvCxnSpPr/>
                <p:nvPr/>
              </p:nvCxnSpPr>
              <p:spPr bwMode="auto">
                <a:xfrm flipV="1">
                  <a:off x="3430996" y="4334363"/>
                  <a:ext cx="540437" cy="351509"/>
                </a:xfrm>
                <a:prstGeom prst="straightConnector1">
                  <a:avLst/>
                </a:prstGeom>
                <a:solidFill>
                  <a:srgbClr val="00B8FF"/>
                </a:solidFill>
                <a:ln w="9525" cap="flat" cmpd="sng" algn="ctr">
                  <a:solidFill>
                    <a:srgbClr val="FFC000"/>
                  </a:solidFill>
                  <a:prstDash val="solid"/>
                  <a:round/>
                  <a:headEnd type="none" w="med" len="med"/>
                  <a:tailEnd type="triangle"/>
                </a:ln>
                <a:effectLst/>
              </p:spPr>
            </p:cxnSp>
            <p:cxnSp>
              <p:nvCxnSpPr>
                <p:cNvPr id="13" name="직선 화살표 연결선 14">
                  <a:extLst>
                    <a:ext uri="{FF2B5EF4-FFF2-40B4-BE49-F238E27FC236}">
                      <a16:creationId xmlns:a16="http://schemas.microsoft.com/office/drawing/2014/main" id="{9CE0DEAB-50D2-4101-943A-1496AC44DD7A}"/>
                    </a:ext>
                  </a:extLst>
                </p:cNvPr>
                <p:cNvCxnSpPr/>
                <p:nvPr/>
              </p:nvCxnSpPr>
              <p:spPr bwMode="auto">
                <a:xfrm flipV="1">
                  <a:off x="3583396" y="4486763"/>
                  <a:ext cx="540437" cy="351509"/>
                </a:xfrm>
                <a:prstGeom prst="straightConnector1">
                  <a:avLst/>
                </a:prstGeom>
                <a:solidFill>
                  <a:srgbClr val="00B8FF"/>
                </a:solidFill>
                <a:ln w="9525" cap="flat" cmpd="sng" algn="ctr">
                  <a:solidFill>
                    <a:srgbClr val="0070C0"/>
                  </a:solidFill>
                  <a:prstDash val="solid"/>
                  <a:round/>
                  <a:headEnd type="triangle" w="med" len="med"/>
                  <a:tailEnd type="none" w="med" len="med"/>
                </a:ln>
                <a:effectLst/>
              </p:spPr>
            </p:cxnSp>
            <p:cxnSp>
              <p:nvCxnSpPr>
                <p:cNvPr id="14" name="직선 화살표 연결선 15">
                  <a:extLst>
                    <a:ext uri="{FF2B5EF4-FFF2-40B4-BE49-F238E27FC236}">
                      <a16:creationId xmlns:a16="http://schemas.microsoft.com/office/drawing/2014/main" id="{C08186F6-5D3A-4E30-A35F-A13C417F1B35}"/>
                    </a:ext>
                  </a:extLst>
                </p:cNvPr>
                <p:cNvCxnSpPr/>
                <p:nvPr/>
              </p:nvCxnSpPr>
              <p:spPr bwMode="auto">
                <a:xfrm>
                  <a:off x="4739095" y="4234363"/>
                  <a:ext cx="620085" cy="381536"/>
                </a:xfrm>
                <a:prstGeom prst="straightConnector1">
                  <a:avLst/>
                </a:prstGeom>
                <a:solidFill>
                  <a:srgbClr val="00B8FF"/>
                </a:solidFill>
                <a:ln w="9525" cap="flat" cmpd="sng" algn="ctr">
                  <a:solidFill>
                    <a:srgbClr val="FFC000"/>
                  </a:solidFill>
                  <a:prstDash val="solid"/>
                  <a:round/>
                  <a:headEnd type="none" w="med" len="med"/>
                  <a:tailEnd type="triangle"/>
                </a:ln>
                <a:effectLst/>
              </p:spPr>
            </p:cxnSp>
            <p:cxnSp>
              <p:nvCxnSpPr>
                <p:cNvPr id="15" name="직선 화살표 연결선 16">
                  <a:extLst>
                    <a:ext uri="{FF2B5EF4-FFF2-40B4-BE49-F238E27FC236}">
                      <a16:creationId xmlns:a16="http://schemas.microsoft.com/office/drawing/2014/main" id="{0A60F853-9BA9-4DE8-83EC-AA599CD5DB6E}"/>
                    </a:ext>
                  </a:extLst>
                </p:cNvPr>
                <p:cNvCxnSpPr/>
                <p:nvPr/>
              </p:nvCxnSpPr>
              <p:spPr bwMode="auto">
                <a:xfrm>
                  <a:off x="4708172" y="4454016"/>
                  <a:ext cx="620085" cy="381536"/>
                </a:xfrm>
                <a:prstGeom prst="straightConnector1">
                  <a:avLst/>
                </a:prstGeom>
                <a:solidFill>
                  <a:srgbClr val="00B8FF"/>
                </a:solidFill>
                <a:ln w="9525" cap="flat" cmpd="sng" algn="ctr">
                  <a:solidFill>
                    <a:srgbClr val="0070C0"/>
                  </a:solidFill>
                  <a:prstDash val="solid"/>
                  <a:round/>
                  <a:headEnd type="triangle" w="med" len="med"/>
                  <a:tailEnd type="none" w="med" len="med"/>
                </a:ln>
                <a:effectLst/>
              </p:spPr>
            </p:cxnSp>
            <p:sp>
              <p:nvSpPr>
                <p:cNvPr id="16" name="직사각형 18">
                  <a:extLst>
                    <a:ext uri="{FF2B5EF4-FFF2-40B4-BE49-F238E27FC236}">
                      <a16:creationId xmlns:a16="http://schemas.microsoft.com/office/drawing/2014/main" id="{158BB6E7-FDEC-4EC2-B12D-94104D312529}"/>
                    </a:ext>
                  </a:extLst>
                </p:cNvPr>
                <p:cNvSpPr/>
                <p:nvPr/>
              </p:nvSpPr>
              <p:spPr>
                <a:xfrm>
                  <a:off x="2808600" y="4968522"/>
                  <a:ext cx="675762" cy="307777"/>
                </a:xfrm>
                <a:prstGeom prst="rect">
                  <a:avLst/>
                </a:prstGeom>
              </p:spPr>
              <p:txBody>
                <a:bodyPr wrap="none">
                  <a:spAutoFit/>
                </a:bodyPr>
                <a:lstStyle/>
                <a:p>
                  <a:r>
                    <a:rPr lang="en-US" altLang="ko-KR" sz="1400" b="1" dirty="0">
                      <a:solidFill>
                        <a:schemeClr val="tx1"/>
                      </a:solidFill>
                    </a:rPr>
                    <a:t>STA A</a:t>
                  </a:r>
                </a:p>
              </p:txBody>
            </p:sp>
            <p:sp>
              <p:nvSpPr>
                <p:cNvPr id="17" name="직사각형 20">
                  <a:extLst>
                    <a:ext uri="{FF2B5EF4-FFF2-40B4-BE49-F238E27FC236}">
                      <a16:creationId xmlns:a16="http://schemas.microsoft.com/office/drawing/2014/main" id="{36B9951E-48FE-4733-83E1-0CF7AE801947}"/>
                    </a:ext>
                  </a:extLst>
                </p:cNvPr>
                <p:cNvSpPr/>
                <p:nvPr/>
              </p:nvSpPr>
              <p:spPr>
                <a:xfrm>
                  <a:off x="5544915" y="4990672"/>
                  <a:ext cx="676019" cy="307777"/>
                </a:xfrm>
                <a:prstGeom prst="rect">
                  <a:avLst/>
                </a:prstGeom>
              </p:spPr>
              <p:txBody>
                <a:bodyPr wrap="none">
                  <a:spAutoFit/>
                </a:bodyPr>
                <a:lstStyle/>
                <a:p>
                  <a:r>
                    <a:rPr lang="en-US" altLang="ko-KR" sz="1400" b="1" dirty="0">
                      <a:solidFill>
                        <a:schemeClr val="tx1"/>
                      </a:solidFill>
                    </a:rPr>
                    <a:t>STA B</a:t>
                  </a:r>
                </a:p>
              </p:txBody>
            </p:sp>
            <p:sp>
              <p:nvSpPr>
                <p:cNvPr id="18" name="직사각형 24">
                  <a:extLst>
                    <a:ext uri="{FF2B5EF4-FFF2-40B4-BE49-F238E27FC236}">
                      <a16:creationId xmlns:a16="http://schemas.microsoft.com/office/drawing/2014/main" id="{1D1A7384-6F07-4871-8307-77F45FF10DA2}"/>
                    </a:ext>
                  </a:extLst>
                </p:cNvPr>
                <p:cNvSpPr/>
                <p:nvPr/>
              </p:nvSpPr>
              <p:spPr>
                <a:xfrm>
                  <a:off x="4253168" y="3713855"/>
                  <a:ext cx="423514" cy="307777"/>
                </a:xfrm>
                <a:prstGeom prst="rect">
                  <a:avLst/>
                </a:prstGeom>
              </p:spPr>
              <p:txBody>
                <a:bodyPr wrap="none">
                  <a:spAutoFit/>
                </a:bodyPr>
                <a:lstStyle/>
                <a:p>
                  <a:r>
                    <a:rPr lang="en-US" altLang="ko-KR" sz="1400" b="1" dirty="0">
                      <a:solidFill>
                        <a:schemeClr val="tx1"/>
                      </a:solidFill>
                    </a:rPr>
                    <a:t>AP</a:t>
                  </a:r>
                </a:p>
              </p:txBody>
            </p:sp>
          </p:grpSp>
          <p:pic>
            <p:nvPicPr>
              <p:cNvPr id="10" name="그림 21">
                <a:extLst>
                  <a:ext uri="{FF2B5EF4-FFF2-40B4-BE49-F238E27FC236}">
                    <a16:creationId xmlns:a16="http://schemas.microsoft.com/office/drawing/2014/main" id="{642889DD-3BB9-42F0-88DE-DA68E116EB78}"/>
                  </a:ext>
                </a:extLst>
              </p:cNvPr>
              <p:cNvPicPr>
                <a:picLocks noChangeAspect="1"/>
              </p:cNvPicPr>
              <p:nvPr/>
            </p:nvPicPr>
            <p:blipFill>
              <a:blip r:embed="rId3"/>
              <a:stretch>
                <a:fillRect/>
              </a:stretch>
            </p:blipFill>
            <p:spPr>
              <a:xfrm>
                <a:off x="3160617" y="3526393"/>
                <a:ext cx="511322" cy="362855"/>
              </a:xfrm>
              <a:prstGeom prst="rect">
                <a:avLst/>
              </a:prstGeom>
            </p:spPr>
          </p:pic>
        </p:grpSp>
        <p:pic>
          <p:nvPicPr>
            <p:cNvPr id="8" name="그림 22">
              <a:extLst>
                <a:ext uri="{FF2B5EF4-FFF2-40B4-BE49-F238E27FC236}">
                  <a16:creationId xmlns:a16="http://schemas.microsoft.com/office/drawing/2014/main" id="{0B66C9CE-3068-4353-B7D5-8C5C50395122}"/>
                </a:ext>
              </a:extLst>
            </p:cNvPr>
            <p:cNvPicPr>
              <a:picLocks noChangeAspect="1"/>
            </p:cNvPicPr>
            <p:nvPr/>
          </p:nvPicPr>
          <p:blipFill>
            <a:blip r:embed="rId4"/>
            <a:stretch>
              <a:fillRect/>
            </a:stretch>
          </p:blipFill>
          <p:spPr>
            <a:xfrm>
              <a:off x="4212309" y="4703637"/>
              <a:ext cx="488338" cy="487738"/>
            </a:xfrm>
            <a:prstGeom prst="rect">
              <a:avLst/>
            </a:prstGeom>
          </p:spPr>
        </p:pic>
        <p:cxnSp>
          <p:nvCxnSpPr>
            <p:cNvPr id="19" name="직선 화살표 연결선 13">
              <a:extLst>
                <a:ext uri="{FF2B5EF4-FFF2-40B4-BE49-F238E27FC236}">
                  <a16:creationId xmlns:a16="http://schemas.microsoft.com/office/drawing/2014/main" id="{A1288BCC-91AD-4278-AB59-ECC68BFA499C}"/>
                </a:ext>
              </a:extLst>
            </p:cNvPr>
            <p:cNvCxnSpPr>
              <a:cxnSpLocks/>
            </p:cNvCxnSpPr>
            <p:nvPr/>
          </p:nvCxnSpPr>
          <p:spPr bwMode="auto">
            <a:xfrm flipV="1">
              <a:off x="3791252" y="5708297"/>
              <a:ext cx="1471093" cy="1"/>
            </a:xfrm>
            <a:prstGeom prst="straightConnector1">
              <a:avLst/>
            </a:prstGeom>
            <a:solidFill>
              <a:srgbClr val="00B8FF"/>
            </a:solidFill>
            <a:ln w="9525" cap="flat" cmpd="sng" algn="ctr">
              <a:solidFill>
                <a:srgbClr val="FFC000"/>
              </a:solidFill>
              <a:prstDash val="dashDot"/>
              <a:round/>
              <a:headEnd type="none" w="med" len="med"/>
              <a:tailEnd type="triangle"/>
            </a:ln>
            <a:effectLst/>
          </p:spPr>
        </p:cxnSp>
        <p:cxnSp>
          <p:nvCxnSpPr>
            <p:cNvPr id="21" name="직선 화살표 연결선 16">
              <a:extLst>
                <a:ext uri="{FF2B5EF4-FFF2-40B4-BE49-F238E27FC236}">
                  <a16:creationId xmlns:a16="http://schemas.microsoft.com/office/drawing/2014/main" id="{7D2F6E53-BB93-41E9-BEF0-170F6389B2B5}"/>
                </a:ext>
              </a:extLst>
            </p:cNvPr>
            <p:cNvCxnSpPr>
              <a:cxnSpLocks/>
            </p:cNvCxnSpPr>
            <p:nvPr/>
          </p:nvCxnSpPr>
          <p:spPr bwMode="auto">
            <a:xfrm>
              <a:off x="3747418" y="5865887"/>
              <a:ext cx="1522218" cy="0"/>
            </a:xfrm>
            <a:prstGeom prst="straightConnector1">
              <a:avLst/>
            </a:prstGeom>
            <a:solidFill>
              <a:srgbClr val="00B8FF"/>
            </a:solidFill>
            <a:ln w="9525" cap="flat" cmpd="sng" algn="ctr">
              <a:solidFill>
                <a:srgbClr val="0070C0"/>
              </a:solidFill>
              <a:prstDash val="dashDot"/>
              <a:round/>
              <a:headEnd type="triangle" w="med" len="med"/>
              <a:tailEnd type="none" w="med" len="med"/>
            </a:ln>
            <a:effectLst/>
          </p:spPr>
        </p:cxnSp>
        <p:sp>
          <p:nvSpPr>
            <p:cNvPr id="25" name="文本框 24">
              <a:extLst>
                <a:ext uri="{FF2B5EF4-FFF2-40B4-BE49-F238E27FC236}">
                  <a16:creationId xmlns:a16="http://schemas.microsoft.com/office/drawing/2014/main" id="{12305802-B446-4186-BCEB-BD643BF6FC10}"/>
                </a:ext>
              </a:extLst>
            </p:cNvPr>
            <p:cNvSpPr txBox="1"/>
            <p:nvPr/>
          </p:nvSpPr>
          <p:spPr>
            <a:xfrm>
              <a:off x="4048446" y="5855425"/>
              <a:ext cx="849913" cy="276999"/>
            </a:xfrm>
            <a:prstGeom prst="rect">
              <a:avLst/>
            </a:prstGeom>
            <a:noFill/>
          </p:spPr>
          <p:txBody>
            <a:bodyPr wrap="none" rtlCol="0">
              <a:spAutoFit/>
            </a:bodyPr>
            <a:lstStyle/>
            <a:p>
              <a:r>
                <a:rPr lang="en-US" altLang="zh-CN" dirty="0"/>
                <a:t>Direct link</a:t>
              </a:r>
              <a:endParaRPr lang="zh-CN" altLang="en-US" dirty="0"/>
            </a:p>
          </p:txBody>
        </p:sp>
        <p:sp>
          <p:nvSpPr>
            <p:cNvPr id="26" name="文本框 25">
              <a:extLst>
                <a:ext uri="{FF2B5EF4-FFF2-40B4-BE49-F238E27FC236}">
                  <a16:creationId xmlns:a16="http://schemas.microsoft.com/office/drawing/2014/main" id="{4C802442-9FFF-40CB-94DF-67919B358031}"/>
                </a:ext>
              </a:extLst>
            </p:cNvPr>
            <p:cNvSpPr txBox="1"/>
            <p:nvPr/>
          </p:nvSpPr>
          <p:spPr>
            <a:xfrm>
              <a:off x="4763628" y="4620880"/>
              <a:ext cx="1001300" cy="276999"/>
            </a:xfrm>
            <a:prstGeom prst="rect">
              <a:avLst/>
            </a:prstGeom>
            <a:noFill/>
          </p:spPr>
          <p:txBody>
            <a:bodyPr wrap="none" rtlCol="0">
              <a:spAutoFit/>
            </a:bodyPr>
            <a:lstStyle/>
            <a:p>
              <a:r>
                <a:rPr lang="en-US" altLang="zh-CN" dirty="0"/>
                <a:t>AP relay link</a:t>
              </a:r>
              <a:endParaRPr lang="zh-CN" altLang="en-US" dirty="0"/>
            </a:p>
          </p:txBody>
        </p:sp>
      </p:grpSp>
    </p:spTree>
    <p:extLst>
      <p:ext uri="{BB962C8B-B14F-4D97-AF65-F5344CB8AC3E}">
        <p14:creationId xmlns:p14="http://schemas.microsoft.com/office/powerpoint/2010/main" val="3545141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A11626-ECFF-4636-BBFA-781F39F0002F}"/>
              </a:ext>
            </a:extLst>
          </p:cNvPr>
          <p:cNvSpPr>
            <a:spLocks noGrp="1"/>
          </p:cNvSpPr>
          <p:nvPr>
            <p:ph type="title"/>
          </p:nvPr>
        </p:nvSpPr>
        <p:spPr/>
        <p:txBody>
          <a:bodyPr/>
          <a:lstStyle/>
          <a:p>
            <a:r>
              <a:rPr lang="en-US" altLang="zh-CN" dirty="0"/>
              <a:t>Motivation</a:t>
            </a:r>
            <a:endParaRPr lang="zh-CN" altLang="en-US" dirty="0"/>
          </a:p>
        </p:txBody>
      </p:sp>
      <p:sp>
        <p:nvSpPr>
          <p:cNvPr id="3" name="内容占位符 2">
            <a:extLst>
              <a:ext uri="{FF2B5EF4-FFF2-40B4-BE49-F238E27FC236}">
                <a16:creationId xmlns:a16="http://schemas.microsoft.com/office/drawing/2014/main" id="{4F384BFA-0CED-450F-A346-C361414BCCFE}"/>
              </a:ext>
            </a:extLst>
          </p:cNvPr>
          <p:cNvSpPr>
            <a:spLocks noGrp="1"/>
          </p:cNvSpPr>
          <p:nvPr>
            <p:ph idx="1"/>
          </p:nvPr>
        </p:nvSpPr>
        <p:spPr>
          <a:xfrm>
            <a:off x="647350" y="1560030"/>
            <a:ext cx="8269552" cy="3296527"/>
          </a:xfrm>
        </p:spPr>
        <p:txBody>
          <a:bodyPr/>
          <a:lstStyle/>
          <a:p>
            <a:pPr algn="just"/>
            <a:r>
              <a:rPr lang="en-US" altLang="zh-CN" sz="1800" dirty="0"/>
              <a:t>The transmission between STA_A and STA_B can be via either the AP relay link or the direct link. </a:t>
            </a:r>
          </a:p>
          <a:p>
            <a:pPr algn="just"/>
            <a:r>
              <a:rPr lang="en-US" altLang="zh-CN" sz="1800" dirty="0"/>
              <a:t>Considering the mobility of STA_A, the delay performance of the direct link (i.e. one-hop delay) may be better than the one of the relay link (i.e. two-hop delay).</a:t>
            </a:r>
          </a:p>
          <a:p>
            <a:pPr algn="just"/>
            <a:r>
              <a:rPr lang="en-US" altLang="zh-CN" sz="1800" dirty="0"/>
              <a:t>One potential enhancement is to allow the data transmission can be </a:t>
            </a:r>
            <a:r>
              <a:rPr lang="en-US" altLang="zh-CN" sz="1800" dirty="0">
                <a:solidFill>
                  <a:srgbClr val="0000FF"/>
                </a:solidFill>
              </a:rPr>
              <a:t>quickly switched</a:t>
            </a:r>
            <a:r>
              <a:rPr lang="en-US" altLang="zh-CN" sz="1800" dirty="0"/>
              <a:t> between the AP relay link and the direct link without the packet loss.</a:t>
            </a:r>
          </a:p>
          <a:p>
            <a:pPr lvl="1" algn="just"/>
            <a:r>
              <a:rPr lang="en-US" altLang="zh-CN" sz="1600" dirty="0"/>
              <a:t>Or </a:t>
            </a:r>
            <a:r>
              <a:rPr lang="en-US" altLang="zh-CN" sz="1600" dirty="0">
                <a:solidFill>
                  <a:srgbClr val="0000FF"/>
                </a:solidFill>
              </a:rPr>
              <a:t>aggregate</a:t>
            </a:r>
            <a:r>
              <a:rPr lang="en-US" altLang="zh-CN" sz="1600" dirty="0"/>
              <a:t> the data transmission through the AP relay link and the direct link if both STA_A and STA_B are multi-radio MLDs. </a:t>
            </a:r>
          </a:p>
          <a:p>
            <a:pPr algn="just"/>
            <a:r>
              <a:rPr lang="en-US" altLang="zh-CN" sz="1800" dirty="0"/>
              <a:t>In this contribution, we propose two candidate schemes, i.e. one is transparent for the associated AP, the other one is non-transparent for the associated AP.</a:t>
            </a:r>
            <a:endParaRPr lang="zh-CN" altLang="en-US" sz="1800" dirty="0"/>
          </a:p>
        </p:txBody>
      </p:sp>
      <p:sp>
        <p:nvSpPr>
          <p:cNvPr id="4" name="灯片编号占位符 3">
            <a:extLst>
              <a:ext uri="{FF2B5EF4-FFF2-40B4-BE49-F238E27FC236}">
                <a16:creationId xmlns:a16="http://schemas.microsoft.com/office/drawing/2014/main" id="{C12F5658-4EF4-4798-A170-77EA30232EA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840EF590-0E00-47FE-B331-0CE077A31225}"/>
              </a:ext>
            </a:extLst>
          </p:cNvPr>
          <p:cNvSpPr>
            <a:spLocks noGrp="1"/>
          </p:cNvSpPr>
          <p:nvPr>
            <p:ph type="ftr" sz="quarter" idx="11"/>
          </p:nvPr>
        </p:nvSpPr>
        <p:spPr/>
        <p:txBody>
          <a:bodyPr/>
          <a:lstStyle/>
          <a:p>
            <a:pPr>
              <a:defRPr/>
            </a:pPr>
            <a:r>
              <a:rPr lang="en-GB"/>
              <a:t>Guogang Huang (Huawei)</a:t>
            </a:r>
            <a:endParaRPr lang="en-GB" dirty="0"/>
          </a:p>
        </p:txBody>
      </p:sp>
      <p:grpSp>
        <p:nvGrpSpPr>
          <p:cNvPr id="26" name="组合 25">
            <a:extLst>
              <a:ext uri="{FF2B5EF4-FFF2-40B4-BE49-F238E27FC236}">
                <a16:creationId xmlns:a16="http://schemas.microsoft.com/office/drawing/2014/main" id="{35C10914-49FD-41E8-B9FB-066008BB7C8C}"/>
              </a:ext>
            </a:extLst>
          </p:cNvPr>
          <p:cNvGrpSpPr/>
          <p:nvPr/>
        </p:nvGrpSpPr>
        <p:grpSpPr>
          <a:xfrm>
            <a:off x="3059832" y="5002699"/>
            <a:ext cx="3263057" cy="1389692"/>
            <a:chOff x="5846421" y="859931"/>
            <a:chExt cx="3263057" cy="1389692"/>
          </a:xfrm>
        </p:grpSpPr>
        <p:grpSp>
          <p:nvGrpSpPr>
            <p:cNvPr id="6" name="组合 5">
              <a:extLst>
                <a:ext uri="{FF2B5EF4-FFF2-40B4-BE49-F238E27FC236}">
                  <a16:creationId xmlns:a16="http://schemas.microsoft.com/office/drawing/2014/main" id="{3EFA935E-1AFA-4CE0-80AE-B300A006982C}"/>
                </a:ext>
              </a:extLst>
            </p:cNvPr>
            <p:cNvGrpSpPr/>
            <p:nvPr/>
          </p:nvGrpSpPr>
          <p:grpSpPr>
            <a:xfrm>
              <a:off x="5868144" y="859931"/>
              <a:ext cx="3241334" cy="1389692"/>
              <a:chOff x="2864056" y="4620880"/>
              <a:chExt cx="3412334" cy="1511544"/>
            </a:xfrm>
          </p:grpSpPr>
          <p:grpSp>
            <p:nvGrpSpPr>
              <p:cNvPr id="7" name="그룹 5">
                <a:extLst>
                  <a:ext uri="{FF2B5EF4-FFF2-40B4-BE49-F238E27FC236}">
                    <a16:creationId xmlns:a16="http://schemas.microsoft.com/office/drawing/2014/main" id="{1B92A364-1427-4B54-A5EE-4868881F88C7}"/>
                  </a:ext>
                </a:extLst>
              </p:cNvPr>
              <p:cNvGrpSpPr/>
              <p:nvPr/>
            </p:nvGrpSpPr>
            <p:grpSpPr>
              <a:xfrm>
                <a:off x="2864056" y="4625761"/>
                <a:ext cx="3412334" cy="1390313"/>
                <a:chOff x="3051616" y="2748702"/>
                <a:chExt cx="3412334" cy="1390313"/>
              </a:xfrm>
            </p:grpSpPr>
            <p:grpSp>
              <p:nvGrpSpPr>
                <p:cNvPr id="13" name="그룹 8">
                  <a:extLst>
                    <a:ext uri="{FF2B5EF4-FFF2-40B4-BE49-F238E27FC236}">
                      <a16:creationId xmlns:a16="http://schemas.microsoft.com/office/drawing/2014/main" id="{79362DA4-33DE-4BBE-93EE-486FE9A1C8E6}"/>
                    </a:ext>
                  </a:extLst>
                </p:cNvPr>
                <p:cNvGrpSpPr/>
                <p:nvPr/>
              </p:nvGrpSpPr>
              <p:grpSpPr>
                <a:xfrm>
                  <a:off x="3051616" y="2748702"/>
                  <a:ext cx="3412334" cy="1390313"/>
                  <a:chOff x="2808600" y="3908136"/>
                  <a:chExt cx="3412334" cy="1390313"/>
                </a:xfrm>
              </p:grpSpPr>
              <p:pic>
                <p:nvPicPr>
                  <p:cNvPr id="15" name="그림 11">
                    <a:extLst>
                      <a:ext uri="{FF2B5EF4-FFF2-40B4-BE49-F238E27FC236}">
                        <a16:creationId xmlns:a16="http://schemas.microsoft.com/office/drawing/2014/main" id="{53DA86D5-554A-4403-94BC-D8D9EF54AA94}"/>
                      </a:ext>
                    </a:extLst>
                  </p:cNvPr>
                  <p:cNvPicPr>
                    <a:picLocks noChangeAspect="1"/>
                  </p:cNvPicPr>
                  <p:nvPr/>
                </p:nvPicPr>
                <p:blipFill>
                  <a:blip r:embed="rId2"/>
                  <a:stretch>
                    <a:fillRect/>
                  </a:stretch>
                </p:blipFill>
                <p:spPr>
                  <a:xfrm>
                    <a:off x="5501864" y="4526014"/>
                    <a:ext cx="684160" cy="530722"/>
                  </a:xfrm>
                  <a:prstGeom prst="rect">
                    <a:avLst/>
                  </a:prstGeom>
                </p:spPr>
              </p:pic>
              <p:cxnSp>
                <p:nvCxnSpPr>
                  <p:cNvPr id="16" name="직선 화살표 연결선 13">
                    <a:extLst>
                      <a:ext uri="{FF2B5EF4-FFF2-40B4-BE49-F238E27FC236}">
                        <a16:creationId xmlns:a16="http://schemas.microsoft.com/office/drawing/2014/main" id="{EDF94A91-1360-41DC-BC97-AF296FFF9CC5}"/>
                      </a:ext>
                    </a:extLst>
                  </p:cNvPr>
                  <p:cNvCxnSpPr/>
                  <p:nvPr/>
                </p:nvCxnSpPr>
                <p:spPr bwMode="auto">
                  <a:xfrm flipV="1">
                    <a:off x="3430996" y="4334363"/>
                    <a:ext cx="540437" cy="351509"/>
                  </a:xfrm>
                  <a:prstGeom prst="straightConnector1">
                    <a:avLst/>
                  </a:prstGeom>
                  <a:solidFill>
                    <a:srgbClr val="00B8FF"/>
                  </a:solidFill>
                  <a:ln w="9525" cap="flat" cmpd="sng" algn="ctr">
                    <a:solidFill>
                      <a:srgbClr val="FFC000"/>
                    </a:solidFill>
                    <a:prstDash val="solid"/>
                    <a:round/>
                    <a:headEnd type="none" w="med" len="med"/>
                    <a:tailEnd type="triangle"/>
                  </a:ln>
                  <a:effectLst/>
                </p:spPr>
              </p:cxnSp>
              <p:cxnSp>
                <p:nvCxnSpPr>
                  <p:cNvPr id="17" name="직선 화살표 연결선 14">
                    <a:extLst>
                      <a:ext uri="{FF2B5EF4-FFF2-40B4-BE49-F238E27FC236}">
                        <a16:creationId xmlns:a16="http://schemas.microsoft.com/office/drawing/2014/main" id="{7C4E9505-C225-4999-8AF9-F605F99A871A}"/>
                      </a:ext>
                    </a:extLst>
                  </p:cNvPr>
                  <p:cNvCxnSpPr/>
                  <p:nvPr/>
                </p:nvCxnSpPr>
                <p:spPr bwMode="auto">
                  <a:xfrm flipV="1">
                    <a:off x="3583396" y="4486763"/>
                    <a:ext cx="540437" cy="351509"/>
                  </a:xfrm>
                  <a:prstGeom prst="straightConnector1">
                    <a:avLst/>
                  </a:prstGeom>
                  <a:solidFill>
                    <a:srgbClr val="00B8FF"/>
                  </a:solidFill>
                  <a:ln w="9525" cap="flat" cmpd="sng" algn="ctr">
                    <a:solidFill>
                      <a:srgbClr val="0070C0"/>
                    </a:solidFill>
                    <a:prstDash val="solid"/>
                    <a:round/>
                    <a:headEnd type="triangle" w="med" len="med"/>
                    <a:tailEnd type="none" w="med" len="med"/>
                  </a:ln>
                  <a:effectLst/>
                </p:spPr>
              </p:cxnSp>
              <p:cxnSp>
                <p:nvCxnSpPr>
                  <p:cNvPr id="18" name="직선 화살표 연결선 15">
                    <a:extLst>
                      <a:ext uri="{FF2B5EF4-FFF2-40B4-BE49-F238E27FC236}">
                        <a16:creationId xmlns:a16="http://schemas.microsoft.com/office/drawing/2014/main" id="{D8A75818-DA96-42B4-A5CD-A3B374090657}"/>
                      </a:ext>
                    </a:extLst>
                  </p:cNvPr>
                  <p:cNvCxnSpPr/>
                  <p:nvPr/>
                </p:nvCxnSpPr>
                <p:spPr bwMode="auto">
                  <a:xfrm>
                    <a:off x="4739095" y="4234363"/>
                    <a:ext cx="620085" cy="381536"/>
                  </a:xfrm>
                  <a:prstGeom prst="straightConnector1">
                    <a:avLst/>
                  </a:prstGeom>
                  <a:solidFill>
                    <a:srgbClr val="00B8FF"/>
                  </a:solidFill>
                  <a:ln w="9525" cap="flat" cmpd="sng" algn="ctr">
                    <a:solidFill>
                      <a:srgbClr val="FFC000"/>
                    </a:solidFill>
                    <a:prstDash val="solid"/>
                    <a:round/>
                    <a:headEnd type="none" w="med" len="med"/>
                    <a:tailEnd type="triangle"/>
                  </a:ln>
                  <a:effectLst/>
                </p:spPr>
              </p:cxnSp>
              <p:cxnSp>
                <p:nvCxnSpPr>
                  <p:cNvPr id="19" name="직선 화살표 연결선 16">
                    <a:extLst>
                      <a:ext uri="{FF2B5EF4-FFF2-40B4-BE49-F238E27FC236}">
                        <a16:creationId xmlns:a16="http://schemas.microsoft.com/office/drawing/2014/main" id="{06B84EB6-3D79-4D01-B34D-0A6EA6B4C566}"/>
                      </a:ext>
                    </a:extLst>
                  </p:cNvPr>
                  <p:cNvCxnSpPr/>
                  <p:nvPr/>
                </p:nvCxnSpPr>
                <p:spPr bwMode="auto">
                  <a:xfrm>
                    <a:off x="4708172" y="4454016"/>
                    <a:ext cx="620085" cy="381536"/>
                  </a:xfrm>
                  <a:prstGeom prst="straightConnector1">
                    <a:avLst/>
                  </a:prstGeom>
                  <a:solidFill>
                    <a:srgbClr val="00B8FF"/>
                  </a:solidFill>
                  <a:ln w="9525" cap="flat" cmpd="sng" algn="ctr">
                    <a:solidFill>
                      <a:srgbClr val="0070C0"/>
                    </a:solidFill>
                    <a:prstDash val="solid"/>
                    <a:round/>
                    <a:headEnd type="triangle" w="med" len="med"/>
                    <a:tailEnd type="none" w="med" len="med"/>
                  </a:ln>
                  <a:effectLst/>
                </p:spPr>
              </p:cxnSp>
              <p:sp>
                <p:nvSpPr>
                  <p:cNvPr id="20" name="직사각형 18">
                    <a:extLst>
                      <a:ext uri="{FF2B5EF4-FFF2-40B4-BE49-F238E27FC236}">
                        <a16:creationId xmlns:a16="http://schemas.microsoft.com/office/drawing/2014/main" id="{336AC3E9-2927-4C99-8E69-C8F7735D30C8}"/>
                      </a:ext>
                    </a:extLst>
                  </p:cNvPr>
                  <p:cNvSpPr/>
                  <p:nvPr/>
                </p:nvSpPr>
                <p:spPr>
                  <a:xfrm>
                    <a:off x="2808600" y="4968522"/>
                    <a:ext cx="675762" cy="307777"/>
                  </a:xfrm>
                  <a:prstGeom prst="rect">
                    <a:avLst/>
                  </a:prstGeom>
                </p:spPr>
                <p:txBody>
                  <a:bodyPr wrap="none">
                    <a:spAutoFit/>
                  </a:bodyPr>
                  <a:lstStyle/>
                  <a:p>
                    <a:r>
                      <a:rPr lang="en-US" altLang="ko-KR" sz="1400" b="1" dirty="0">
                        <a:solidFill>
                          <a:schemeClr val="tx1"/>
                        </a:solidFill>
                      </a:rPr>
                      <a:t>STA A</a:t>
                    </a:r>
                  </a:p>
                </p:txBody>
              </p:sp>
              <p:sp>
                <p:nvSpPr>
                  <p:cNvPr id="21" name="직사각형 20">
                    <a:extLst>
                      <a:ext uri="{FF2B5EF4-FFF2-40B4-BE49-F238E27FC236}">
                        <a16:creationId xmlns:a16="http://schemas.microsoft.com/office/drawing/2014/main" id="{D6898884-ABF7-4E42-AC7B-CFCA5F2201A0}"/>
                      </a:ext>
                    </a:extLst>
                  </p:cNvPr>
                  <p:cNvSpPr/>
                  <p:nvPr/>
                </p:nvSpPr>
                <p:spPr>
                  <a:xfrm>
                    <a:off x="5544915" y="4990672"/>
                    <a:ext cx="676019" cy="307777"/>
                  </a:xfrm>
                  <a:prstGeom prst="rect">
                    <a:avLst/>
                  </a:prstGeom>
                </p:spPr>
                <p:txBody>
                  <a:bodyPr wrap="none">
                    <a:spAutoFit/>
                  </a:bodyPr>
                  <a:lstStyle/>
                  <a:p>
                    <a:r>
                      <a:rPr lang="en-US" altLang="ko-KR" sz="1400" b="1" dirty="0">
                        <a:solidFill>
                          <a:schemeClr val="tx1"/>
                        </a:solidFill>
                      </a:rPr>
                      <a:t>STA B</a:t>
                    </a:r>
                  </a:p>
                </p:txBody>
              </p:sp>
              <p:sp>
                <p:nvSpPr>
                  <p:cNvPr id="22" name="직사각형 24">
                    <a:extLst>
                      <a:ext uri="{FF2B5EF4-FFF2-40B4-BE49-F238E27FC236}">
                        <a16:creationId xmlns:a16="http://schemas.microsoft.com/office/drawing/2014/main" id="{9A9919EE-B5B7-401C-BD73-F0F1C4D57FE5}"/>
                      </a:ext>
                    </a:extLst>
                  </p:cNvPr>
                  <p:cNvSpPr/>
                  <p:nvPr/>
                </p:nvSpPr>
                <p:spPr>
                  <a:xfrm>
                    <a:off x="3759675" y="3908136"/>
                    <a:ext cx="423514" cy="307777"/>
                  </a:xfrm>
                  <a:prstGeom prst="rect">
                    <a:avLst/>
                  </a:prstGeom>
                </p:spPr>
                <p:txBody>
                  <a:bodyPr wrap="none">
                    <a:spAutoFit/>
                  </a:bodyPr>
                  <a:lstStyle/>
                  <a:p>
                    <a:r>
                      <a:rPr lang="en-US" altLang="ko-KR" sz="1400" b="1" dirty="0">
                        <a:solidFill>
                          <a:schemeClr val="tx1"/>
                        </a:solidFill>
                      </a:rPr>
                      <a:t>AP</a:t>
                    </a:r>
                  </a:p>
                </p:txBody>
              </p:sp>
            </p:grpSp>
            <p:pic>
              <p:nvPicPr>
                <p:cNvPr id="14" name="그림 21">
                  <a:extLst>
                    <a:ext uri="{FF2B5EF4-FFF2-40B4-BE49-F238E27FC236}">
                      <a16:creationId xmlns:a16="http://schemas.microsoft.com/office/drawing/2014/main" id="{95084F99-E54D-4599-B313-263524AA54CE}"/>
                    </a:ext>
                  </a:extLst>
                </p:cNvPr>
                <p:cNvPicPr>
                  <a:picLocks noChangeAspect="1"/>
                </p:cNvPicPr>
                <p:nvPr/>
              </p:nvPicPr>
              <p:blipFill>
                <a:blip r:embed="rId3"/>
                <a:stretch>
                  <a:fillRect/>
                </a:stretch>
              </p:blipFill>
              <p:spPr>
                <a:xfrm>
                  <a:off x="3160617" y="3526393"/>
                  <a:ext cx="511322" cy="362855"/>
                </a:xfrm>
                <a:prstGeom prst="rect">
                  <a:avLst/>
                </a:prstGeom>
              </p:spPr>
            </p:pic>
          </p:grpSp>
          <p:pic>
            <p:nvPicPr>
              <p:cNvPr id="8" name="그림 22">
                <a:extLst>
                  <a:ext uri="{FF2B5EF4-FFF2-40B4-BE49-F238E27FC236}">
                    <a16:creationId xmlns:a16="http://schemas.microsoft.com/office/drawing/2014/main" id="{E86C4AEE-32A6-4980-8EFC-AA76D660A98C}"/>
                  </a:ext>
                </a:extLst>
              </p:cNvPr>
              <p:cNvPicPr>
                <a:picLocks noChangeAspect="1"/>
              </p:cNvPicPr>
              <p:nvPr/>
            </p:nvPicPr>
            <p:blipFill>
              <a:blip r:embed="rId4"/>
              <a:stretch>
                <a:fillRect/>
              </a:stretch>
            </p:blipFill>
            <p:spPr>
              <a:xfrm>
                <a:off x="4212309" y="4703637"/>
                <a:ext cx="488338" cy="487738"/>
              </a:xfrm>
              <a:prstGeom prst="rect">
                <a:avLst/>
              </a:prstGeom>
            </p:spPr>
          </p:pic>
          <p:cxnSp>
            <p:nvCxnSpPr>
              <p:cNvPr id="9" name="직선 화살표 연결선 13">
                <a:extLst>
                  <a:ext uri="{FF2B5EF4-FFF2-40B4-BE49-F238E27FC236}">
                    <a16:creationId xmlns:a16="http://schemas.microsoft.com/office/drawing/2014/main" id="{139AD0C6-946C-4D29-BB9E-0D427BABE7BC}"/>
                  </a:ext>
                </a:extLst>
              </p:cNvPr>
              <p:cNvCxnSpPr>
                <a:cxnSpLocks/>
              </p:cNvCxnSpPr>
              <p:nvPr/>
            </p:nvCxnSpPr>
            <p:spPr bwMode="auto">
              <a:xfrm flipV="1">
                <a:off x="3791252" y="5708297"/>
                <a:ext cx="1471093" cy="1"/>
              </a:xfrm>
              <a:prstGeom prst="straightConnector1">
                <a:avLst/>
              </a:prstGeom>
              <a:solidFill>
                <a:srgbClr val="00B8FF"/>
              </a:solidFill>
              <a:ln w="9525" cap="flat" cmpd="sng" algn="ctr">
                <a:solidFill>
                  <a:srgbClr val="FFC000"/>
                </a:solidFill>
                <a:prstDash val="dashDot"/>
                <a:round/>
                <a:headEnd type="none" w="med" len="med"/>
                <a:tailEnd type="triangle"/>
              </a:ln>
              <a:effectLst/>
            </p:spPr>
          </p:cxnSp>
          <p:cxnSp>
            <p:nvCxnSpPr>
              <p:cNvPr id="10" name="직선 화살표 연결선 16">
                <a:extLst>
                  <a:ext uri="{FF2B5EF4-FFF2-40B4-BE49-F238E27FC236}">
                    <a16:creationId xmlns:a16="http://schemas.microsoft.com/office/drawing/2014/main" id="{6FEA4A71-72E8-4049-9DF3-D0403B50F228}"/>
                  </a:ext>
                </a:extLst>
              </p:cNvPr>
              <p:cNvCxnSpPr>
                <a:cxnSpLocks/>
              </p:cNvCxnSpPr>
              <p:nvPr/>
            </p:nvCxnSpPr>
            <p:spPr bwMode="auto">
              <a:xfrm>
                <a:off x="3747418" y="5865887"/>
                <a:ext cx="1522218" cy="0"/>
              </a:xfrm>
              <a:prstGeom prst="straightConnector1">
                <a:avLst/>
              </a:prstGeom>
              <a:solidFill>
                <a:srgbClr val="00B8FF"/>
              </a:solidFill>
              <a:ln w="9525" cap="flat" cmpd="sng" algn="ctr">
                <a:solidFill>
                  <a:srgbClr val="0070C0"/>
                </a:solidFill>
                <a:prstDash val="dashDot"/>
                <a:round/>
                <a:headEnd type="triangle" w="med" len="med"/>
                <a:tailEnd type="none" w="med" len="med"/>
              </a:ln>
              <a:effectLst/>
            </p:spPr>
          </p:cxnSp>
          <p:sp>
            <p:nvSpPr>
              <p:cNvPr id="11" name="文本框 10">
                <a:extLst>
                  <a:ext uri="{FF2B5EF4-FFF2-40B4-BE49-F238E27FC236}">
                    <a16:creationId xmlns:a16="http://schemas.microsoft.com/office/drawing/2014/main" id="{7EDF535D-56E8-4495-89F3-1EFC6AC0BFF7}"/>
                  </a:ext>
                </a:extLst>
              </p:cNvPr>
              <p:cNvSpPr txBox="1"/>
              <p:nvPr/>
            </p:nvSpPr>
            <p:spPr>
              <a:xfrm>
                <a:off x="4048446" y="5855425"/>
                <a:ext cx="849913" cy="276999"/>
              </a:xfrm>
              <a:prstGeom prst="rect">
                <a:avLst/>
              </a:prstGeom>
              <a:noFill/>
            </p:spPr>
            <p:txBody>
              <a:bodyPr wrap="none" rtlCol="0">
                <a:spAutoFit/>
              </a:bodyPr>
              <a:lstStyle/>
              <a:p>
                <a:r>
                  <a:rPr lang="en-US" altLang="zh-CN" dirty="0"/>
                  <a:t>Direct link</a:t>
                </a:r>
                <a:endParaRPr lang="zh-CN" altLang="en-US" dirty="0"/>
              </a:p>
            </p:txBody>
          </p:sp>
          <p:sp>
            <p:nvSpPr>
              <p:cNvPr id="12" name="文本框 11">
                <a:extLst>
                  <a:ext uri="{FF2B5EF4-FFF2-40B4-BE49-F238E27FC236}">
                    <a16:creationId xmlns:a16="http://schemas.microsoft.com/office/drawing/2014/main" id="{08E8425A-35DF-48F5-ADFF-B6A8F708BF2F}"/>
                  </a:ext>
                </a:extLst>
              </p:cNvPr>
              <p:cNvSpPr txBox="1"/>
              <p:nvPr/>
            </p:nvSpPr>
            <p:spPr>
              <a:xfrm>
                <a:off x="4763628" y="4620880"/>
                <a:ext cx="1001300" cy="276999"/>
              </a:xfrm>
              <a:prstGeom prst="rect">
                <a:avLst/>
              </a:prstGeom>
              <a:noFill/>
            </p:spPr>
            <p:txBody>
              <a:bodyPr wrap="none" rtlCol="0">
                <a:spAutoFit/>
              </a:bodyPr>
              <a:lstStyle/>
              <a:p>
                <a:r>
                  <a:rPr lang="en-US" altLang="zh-CN" dirty="0"/>
                  <a:t>AP relay link</a:t>
                </a:r>
                <a:endParaRPr lang="zh-CN" altLang="en-US" dirty="0"/>
              </a:p>
            </p:txBody>
          </p:sp>
        </p:grpSp>
        <p:sp>
          <p:nvSpPr>
            <p:cNvPr id="23" name="文本框 22">
              <a:extLst>
                <a:ext uri="{FF2B5EF4-FFF2-40B4-BE49-F238E27FC236}">
                  <a16:creationId xmlns:a16="http://schemas.microsoft.com/office/drawing/2014/main" id="{E61C8A96-7169-45F1-8112-441EEA1EDD37}"/>
                </a:ext>
              </a:extLst>
            </p:cNvPr>
            <p:cNvSpPr txBox="1"/>
            <p:nvPr/>
          </p:nvSpPr>
          <p:spPr>
            <a:xfrm>
              <a:off x="5846421" y="1146291"/>
              <a:ext cx="1095172" cy="276999"/>
            </a:xfrm>
            <a:prstGeom prst="rect">
              <a:avLst/>
            </a:prstGeom>
            <a:noFill/>
          </p:spPr>
          <p:txBody>
            <a:bodyPr wrap="none" rtlCol="0">
              <a:spAutoFit/>
            </a:bodyPr>
            <a:lstStyle/>
            <a:p>
              <a:r>
                <a:rPr lang="en-US" altLang="zh-CN" dirty="0">
                  <a:solidFill>
                    <a:srgbClr val="FFC000"/>
                  </a:solidFill>
                </a:rPr>
                <a:t>{SNS1,PTK1}</a:t>
              </a:r>
              <a:endParaRPr lang="zh-CN" altLang="en-US" dirty="0">
                <a:solidFill>
                  <a:srgbClr val="FFC000"/>
                </a:solidFill>
              </a:endParaRPr>
            </a:p>
          </p:txBody>
        </p:sp>
        <p:sp>
          <p:nvSpPr>
            <p:cNvPr id="24" name="文本框 23">
              <a:extLst>
                <a:ext uri="{FF2B5EF4-FFF2-40B4-BE49-F238E27FC236}">
                  <a16:creationId xmlns:a16="http://schemas.microsoft.com/office/drawing/2014/main" id="{C067B675-4FFE-4D54-8BC1-E4F767FA4CD1}"/>
                </a:ext>
              </a:extLst>
            </p:cNvPr>
            <p:cNvSpPr txBox="1"/>
            <p:nvPr/>
          </p:nvSpPr>
          <p:spPr>
            <a:xfrm>
              <a:off x="7910614" y="1146291"/>
              <a:ext cx="1095172" cy="276999"/>
            </a:xfrm>
            <a:prstGeom prst="rect">
              <a:avLst/>
            </a:prstGeom>
            <a:noFill/>
          </p:spPr>
          <p:txBody>
            <a:bodyPr wrap="none" rtlCol="0">
              <a:spAutoFit/>
            </a:bodyPr>
            <a:lstStyle/>
            <a:p>
              <a:r>
                <a:rPr lang="en-US" altLang="zh-CN" dirty="0">
                  <a:solidFill>
                    <a:srgbClr val="FFC000"/>
                  </a:solidFill>
                </a:rPr>
                <a:t>{SNS2,PTK2}</a:t>
              </a:r>
              <a:endParaRPr lang="zh-CN" altLang="en-US" dirty="0">
                <a:solidFill>
                  <a:srgbClr val="FFC000"/>
                </a:solidFill>
              </a:endParaRPr>
            </a:p>
          </p:txBody>
        </p:sp>
        <p:sp>
          <p:nvSpPr>
            <p:cNvPr id="25" name="文本框 24">
              <a:extLst>
                <a:ext uri="{FF2B5EF4-FFF2-40B4-BE49-F238E27FC236}">
                  <a16:creationId xmlns:a16="http://schemas.microsoft.com/office/drawing/2014/main" id="{5BCF65BB-83FF-43FA-A77E-0094AA276089}"/>
                </a:ext>
              </a:extLst>
            </p:cNvPr>
            <p:cNvSpPr txBox="1"/>
            <p:nvPr/>
          </p:nvSpPr>
          <p:spPr>
            <a:xfrm>
              <a:off x="6804248" y="1593870"/>
              <a:ext cx="1095172" cy="276999"/>
            </a:xfrm>
            <a:prstGeom prst="rect">
              <a:avLst/>
            </a:prstGeom>
            <a:noFill/>
          </p:spPr>
          <p:txBody>
            <a:bodyPr wrap="none" rtlCol="0">
              <a:spAutoFit/>
            </a:bodyPr>
            <a:lstStyle/>
            <a:p>
              <a:r>
                <a:rPr lang="en-US" altLang="zh-CN" dirty="0">
                  <a:solidFill>
                    <a:srgbClr val="FFC000"/>
                  </a:solidFill>
                </a:rPr>
                <a:t>{SNS3,TPK3}</a:t>
              </a:r>
              <a:endParaRPr lang="zh-CN" altLang="en-US" dirty="0">
                <a:solidFill>
                  <a:srgbClr val="FFC000"/>
                </a:solidFill>
              </a:endParaRPr>
            </a:p>
          </p:txBody>
        </p:sp>
      </p:grpSp>
    </p:spTree>
    <p:extLst>
      <p:ext uri="{BB962C8B-B14F-4D97-AF65-F5344CB8AC3E}">
        <p14:creationId xmlns:p14="http://schemas.microsoft.com/office/powerpoint/2010/main" val="2897474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5DE133B-CD32-4C30-8533-CAC05130A90F}"/>
              </a:ext>
            </a:extLst>
          </p:cNvPr>
          <p:cNvSpPr>
            <a:spLocks noGrp="1"/>
          </p:cNvSpPr>
          <p:nvPr>
            <p:ph type="title"/>
          </p:nvPr>
        </p:nvSpPr>
        <p:spPr/>
        <p:txBody>
          <a:bodyPr/>
          <a:lstStyle/>
          <a:p>
            <a:r>
              <a:rPr lang="en-US" altLang="zh-CN" dirty="0"/>
              <a:t>Transparent Scheme </a:t>
            </a:r>
            <a:endParaRPr lang="zh-CN" altLang="en-US" dirty="0"/>
          </a:p>
        </p:txBody>
      </p:sp>
      <p:sp>
        <p:nvSpPr>
          <p:cNvPr id="3" name="内容占位符 2">
            <a:extLst>
              <a:ext uri="{FF2B5EF4-FFF2-40B4-BE49-F238E27FC236}">
                <a16:creationId xmlns:a16="http://schemas.microsoft.com/office/drawing/2014/main" id="{B8917324-1022-41FD-A8AF-3E1A053020B9}"/>
              </a:ext>
            </a:extLst>
          </p:cNvPr>
          <p:cNvSpPr>
            <a:spLocks noGrp="1"/>
          </p:cNvSpPr>
          <p:nvPr>
            <p:ph idx="1"/>
          </p:nvPr>
        </p:nvSpPr>
        <p:spPr>
          <a:xfrm>
            <a:off x="684213" y="1989138"/>
            <a:ext cx="7772400" cy="4392190"/>
          </a:xfrm>
        </p:spPr>
        <p:txBody>
          <a:bodyPr/>
          <a:lstStyle/>
          <a:p>
            <a:r>
              <a:rPr lang="en-US" altLang="zh-CN" sz="1800" dirty="0"/>
              <a:t>In order to maintain a common BA scoreboard and reorder buffer when the data transmission is switched from the direct link to the AP relay link, the transmitter (e.g. STA_A) shall send the packet to the destination STA (e.g. STA_B) with the following procedure and rules:</a:t>
            </a:r>
          </a:p>
          <a:p>
            <a:pPr lvl="1"/>
            <a:r>
              <a:rPr lang="en-US" altLang="zh-CN" sz="1600" dirty="0"/>
              <a:t>Step 1. Construct the MPDU (protected by TPK) as it will be sent through the direct link, e.g. </a:t>
            </a:r>
          </a:p>
          <a:p>
            <a:pPr lvl="2"/>
            <a:r>
              <a:rPr lang="en-US" altLang="zh-CN" sz="1400" dirty="0"/>
              <a:t>RA</a:t>
            </a:r>
            <a:r>
              <a:rPr lang="zh-CN" altLang="en-US" sz="1400" dirty="0"/>
              <a:t>：</a:t>
            </a:r>
            <a:r>
              <a:rPr lang="en-US" altLang="zh-CN" sz="1400" dirty="0"/>
              <a:t>STA_B MAC address</a:t>
            </a:r>
          </a:p>
          <a:p>
            <a:pPr lvl="2"/>
            <a:r>
              <a:rPr lang="en-US" altLang="zh-CN" sz="1400" dirty="0"/>
              <a:t>TA</a:t>
            </a:r>
            <a:r>
              <a:rPr lang="zh-CN" altLang="en-US" sz="1400" dirty="0"/>
              <a:t>：</a:t>
            </a:r>
            <a:r>
              <a:rPr lang="en-US" altLang="zh-CN" sz="1400" dirty="0"/>
              <a:t>STA_A MAC address</a:t>
            </a:r>
          </a:p>
          <a:p>
            <a:pPr lvl="2"/>
            <a:r>
              <a:rPr lang="en-US" altLang="zh-CN" sz="1400" dirty="0"/>
              <a:t>A3</a:t>
            </a:r>
            <a:r>
              <a:rPr lang="zh-CN" altLang="en-US" sz="1400" dirty="0"/>
              <a:t>：</a:t>
            </a:r>
            <a:r>
              <a:rPr lang="en-US" altLang="zh-CN" sz="1400" dirty="0"/>
              <a:t>BSSID</a:t>
            </a:r>
          </a:p>
          <a:p>
            <a:pPr lvl="2"/>
            <a:r>
              <a:rPr lang="en-US" altLang="zh-CN" sz="1400" dirty="0"/>
              <a:t>TID #a, </a:t>
            </a:r>
            <a:r>
              <a:rPr lang="en-US" altLang="zh-CN" sz="1400" dirty="0" err="1"/>
              <a:t>SN#m</a:t>
            </a:r>
            <a:endParaRPr lang="en-US" altLang="zh-CN" sz="1400" dirty="0"/>
          </a:p>
          <a:p>
            <a:pPr lvl="1"/>
            <a:r>
              <a:rPr lang="en-US" altLang="zh-CN" sz="1600" dirty="0"/>
              <a:t>Step 2. Encapsulate the above MPDU into a Data frame with the following setting and transmitted to the recipient STA through the AP (See Appendix for details)</a:t>
            </a:r>
          </a:p>
          <a:p>
            <a:pPr lvl="2"/>
            <a:r>
              <a:rPr lang="en-US" altLang="zh-CN" sz="1400" dirty="0"/>
              <a:t>RA</a:t>
            </a:r>
            <a:r>
              <a:rPr lang="zh-CN" altLang="en-US" sz="1400" dirty="0"/>
              <a:t>：</a:t>
            </a:r>
            <a:r>
              <a:rPr lang="en-US" altLang="zh-CN" sz="1400" dirty="0"/>
              <a:t>BSSID</a:t>
            </a:r>
          </a:p>
          <a:p>
            <a:pPr lvl="2"/>
            <a:r>
              <a:rPr lang="en-US" altLang="zh-CN" sz="1400" dirty="0"/>
              <a:t>TA</a:t>
            </a:r>
            <a:r>
              <a:rPr lang="zh-CN" altLang="en-US" sz="1400" dirty="0"/>
              <a:t>：</a:t>
            </a:r>
            <a:r>
              <a:rPr lang="en-US" altLang="zh-CN" sz="1400" dirty="0"/>
              <a:t>STA_A MAC address</a:t>
            </a:r>
          </a:p>
          <a:p>
            <a:pPr lvl="2"/>
            <a:r>
              <a:rPr lang="en-US" altLang="zh-CN" sz="1400" dirty="0"/>
              <a:t>A3</a:t>
            </a:r>
            <a:r>
              <a:rPr lang="zh-CN" altLang="en-US" sz="1400" dirty="0"/>
              <a:t>：</a:t>
            </a:r>
            <a:r>
              <a:rPr lang="en-US" altLang="zh-CN" sz="1400" dirty="0"/>
              <a:t>STA_B MAC address</a:t>
            </a:r>
          </a:p>
          <a:p>
            <a:pPr lvl="2"/>
            <a:r>
              <a:rPr lang="en-US" altLang="zh-CN" sz="1400" dirty="0"/>
              <a:t>TID #b, </a:t>
            </a:r>
            <a:r>
              <a:rPr lang="en-US" altLang="zh-CN" sz="1400" dirty="0" err="1"/>
              <a:t>SN#n</a:t>
            </a:r>
            <a:endParaRPr lang="en-US" altLang="zh-CN" sz="1400" dirty="0"/>
          </a:p>
          <a:p>
            <a:pPr lvl="2"/>
            <a:endParaRPr lang="en-US" altLang="zh-CN" sz="1400" dirty="0"/>
          </a:p>
          <a:p>
            <a:pPr lvl="2"/>
            <a:endParaRPr lang="zh-CN" altLang="en-US" sz="1400" dirty="0"/>
          </a:p>
        </p:txBody>
      </p:sp>
      <p:sp>
        <p:nvSpPr>
          <p:cNvPr id="4" name="灯片编号占位符 3">
            <a:extLst>
              <a:ext uri="{FF2B5EF4-FFF2-40B4-BE49-F238E27FC236}">
                <a16:creationId xmlns:a16="http://schemas.microsoft.com/office/drawing/2014/main" id="{0EDCB6C8-9C49-48BD-B119-86ED8C28444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43153950-CA7F-41B6-8CFB-E4FA317DC81C}"/>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502899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DF9A28-916F-45A1-82B8-137E88190C8F}"/>
              </a:ext>
            </a:extLst>
          </p:cNvPr>
          <p:cNvSpPr>
            <a:spLocks noGrp="1"/>
          </p:cNvSpPr>
          <p:nvPr>
            <p:ph type="title"/>
          </p:nvPr>
        </p:nvSpPr>
        <p:spPr/>
        <p:txBody>
          <a:bodyPr/>
          <a:lstStyle/>
          <a:p>
            <a:r>
              <a:rPr lang="en-US" altLang="zh-CN" dirty="0"/>
              <a:t>Transparent Scheme (Cont.) </a:t>
            </a:r>
            <a:endParaRPr lang="zh-CN" altLang="en-US" dirty="0"/>
          </a:p>
        </p:txBody>
      </p:sp>
      <p:sp>
        <p:nvSpPr>
          <p:cNvPr id="3" name="内容占位符 2">
            <a:extLst>
              <a:ext uri="{FF2B5EF4-FFF2-40B4-BE49-F238E27FC236}">
                <a16:creationId xmlns:a16="http://schemas.microsoft.com/office/drawing/2014/main" id="{938AEB19-AAB5-438F-8D07-91BD9CD929B1}"/>
              </a:ext>
            </a:extLst>
          </p:cNvPr>
          <p:cNvSpPr>
            <a:spLocks noGrp="1"/>
          </p:cNvSpPr>
          <p:nvPr>
            <p:ph idx="1"/>
          </p:nvPr>
        </p:nvSpPr>
        <p:spPr/>
        <p:txBody>
          <a:bodyPr/>
          <a:lstStyle/>
          <a:p>
            <a:pPr algn="just"/>
            <a:r>
              <a:rPr lang="en-US" altLang="zh-CN" sz="2000" dirty="0"/>
              <a:t>In order to allow the TDLS transmitter to know the receive status of MSDUs and shift the BA scoreboard window through the AP relayed link, define TDLS BAR and BA Management frames which are encapsulated in Data frames and transmitted to the TDLS peer STA through the associated AP. </a:t>
            </a:r>
            <a:endParaRPr lang="zh-CN" altLang="en-US" sz="2000" dirty="0"/>
          </a:p>
        </p:txBody>
      </p:sp>
      <p:sp>
        <p:nvSpPr>
          <p:cNvPr id="4" name="灯片编号占位符 3">
            <a:extLst>
              <a:ext uri="{FF2B5EF4-FFF2-40B4-BE49-F238E27FC236}">
                <a16:creationId xmlns:a16="http://schemas.microsoft.com/office/drawing/2014/main" id="{5B34BB70-AC84-441A-8998-2B88764FC13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723C5474-D331-48D2-AE5B-A57D1487FD2D}"/>
              </a:ext>
            </a:extLst>
          </p:cNvPr>
          <p:cNvSpPr>
            <a:spLocks noGrp="1"/>
          </p:cNvSpPr>
          <p:nvPr>
            <p:ph type="ftr" sz="quarter" idx="11"/>
          </p:nvPr>
        </p:nvSpPr>
        <p:spPr/>
        <p:txBody>
          <a:bodyPr/>
          <a:lstStyle/>
          <a:p>
            <a:pPr>
              <a:defRPr/>
            </a:pPr>
            <a:r>
              <a:rPr lang="en-GB"/>
              <a:t>Guogang Huang (Huawei)</a:t>
            </a:r>
            <a:endParaRPr lang="en-GB" dirty="0"/>
          </a:p>
        </p:txBody>
      </p:sp>
      <p:graphicFrame>
        <p:nvGraphicFramePr>
          <p:cNvPr id="6" name="表格 5">
            <a:extLst>
              <a:ext uri="{FF2B5EF4-FFF2-40B4-BE49-F238E27FC236}">
                <a16:creationId xmlns:a16="http://schemas.microsoft.com/office/drawing/2014/main" id="{46C73B7B-2DEC-450E-8F95-6420CDBD7436}"/>
              </a:ext>
            </a:extLst>
          </p:cNvPr>
          <p:cNvGraphicFramePr>
            <a:graphicFrameLocks noGrp="1"/>
          </p:cNvGraphicFramePr>
          <p:nvPr>
            <p:extLst>
              <p:ext uri="{D42A27DB-BD31-4B8C-83A1-F6EECF244321}">
                <p14:modId xmlns:p14="http://schemas.microsoft.com/office/powerpoint/2010/main" val="1356211943"/>
              </p:ext>
            </p:extLst>
          </p:nvPr>
        </p:nvGraphicFramePr>
        <p:xfrm>
          <a:off x="968636" y="4365104"/>
          <a:ext cx="3240088" cy="1554164"/>
        </p:xfrm>
        <a:graphic>
          <a:graphicData uri="http://schemas.openxmlformats.org/drawingml/2006/table">
            <a:tbl>
              <a:tblPr firstRow="1" bandRow="1">
                <a:tableStyleId>{5C22544A-7EE6-4342-B048-85BDC9FD1C3A}</a:tableStyleId>
              </a:tblPr>
              <a:tblGrid>
                <a:gridCol w="530609">
                  <a:extLst>
                    <a:ext uri="{9D8B030D-6E8A-4147-A177-3AD203B41FA5}">
                      <a16:colId xmlns:a16="http://schemas.microsoft.com/office/drawing/2014/main" val="20000"/>
                    </a:ext>
                  </a:extLst>
                </a:gridCol>
                <a:gridCol w="2709479">
                  <a:extLst>
                    <a:ext uri="{9D8B030D-6E8A-4147-A177-3AD203B41FA5}">
                      <a16:colId xmlns:a16="http://schemas.microsoft.com/office/drawing/2014/main" val="20001"/>
                    </a:ext>
                  </a:extLst>
                </a:gridCol>
              </a:tblGrid>
              <a:tr h="243858">
                <a:tc>
                  <a:txBody>
                    <a:bodyPr/>
                    <a:lstStyle/>
                    <a:p>
                      <a:r>
                        <a:rPr lang="en-US" altLang="zh-CN" sz="1000" dirty="0"/>
                        <a:t>Order </a:t>
                      </a:r>
                      <a:endParaRPr lang="zh-CN" altLang="en-US" sz="1000" dirty="0"/>
                    </a:p>
                  </a:txBody>
                  <a:tcPr marL="91432" marR="91432" marT="45723" marB="45723"/>
                </a:tc>
                <a:tc>
                  <a:txBody>
                    <a:bodyPr/>
                    <a:lstStyle/>
                    <a:p>
                      <a:r>
                        <a:rPr lang="en-US" altLang="zh-CN" sz="1000" dirty="0"/>
                        <a:t>Information</a:t>
                      </a:r>
                      <a:endParaRPr lang="zh-CN" altLang="en-US" sz="1000" dirty="0"/>
                    </a:p>
                  </a:txBody>
                  <a:tcPr marL="91432" marR="91432" marT="45723" marB="45723"/>
                </a:tc>
                <a:extLst>
                  <a:ext uri="{0D108BD9-81ED-4DB2-BD59-A6C34878D82A}">
                    <a16:rowId xmlns:a16="http://schemas.microsoft.com/office/drawing/2014/main" val="10000"/>
                  </a:ext>
                </a:extLst>
              </a:tr>
              <a:tr h="243858">
                <a:tc>
                  <a:txBody>
                    <a:bodyPr/>
                    <a:lstStyle/>
                    <a:p>
                      <a:r>
                        <a:rPr lang="en-US" altLang="zh-CN" sz="1000" dirty="0"/>
                        <a:t>1</a:t>
                      </a:r>
                      <a:endParaRPr lang="zh-CN" altLang="en-US" sz="1000" dirty="0"/>
                    </a:p>
                  </a:txBody>
                  <a:tcPr marL="91432" marR="91432" marT="45723" marB="45723"/>
                </a:tc>
                <a:tc>
                  <a:txBody>
                    <a:bodyPr/>
                    <a:lstStyle/>
                    <a:p>
                      <a:r>
                        <a:rPr lang="en-US" altLang="zh-CN" sz="1000" dirty="0"/>
                        <a:t>Category</a:t>
                      </a:r>
                      <a:endParaRPr lang="zh-CN" altLang="en-US" sz="1000" dirty="0"/>
                    </a:p>
                  </a:txBody>
                  <a:tcPr marL="91432" marR="91432" marT="45723" marB="45723"/>
                </a:tc>
                <a:extLst>
                  <a:ext uri="{0D108BD9-81ED-4DB2-BD59-A6C34878D82A}">
                    <a16:rowId xmlns:a16="http://schemas.microsoft.com/office/drawing/2014/main" val="10001"/>
                  </a:ext>
                </a:extLst>
              </a:tr>
              <a:tr h="243858">
                <a:tc>
                  <a:txBody>
                    <a:bodyPr/>
                    <a:lstStyle/>
                    <a:p>
                      <a:r>
                        <a:rPr lang="en-US" altLang="zh-CN" sz="1000" dirty="0"/>
                        <a:t>2</a:t>
                      </a:r>
                      <a:endParaRPr lang="zh-CN" altLang="en-US" sz="1000" dirty="0"/>
                    </a:p>
                  </a:txBody>
                  <a:tcPr marL="91432" marR="91432" marT="45723" marB="45723"/>
                </a:tc>
                <a:tc>
                  <a:txBody>
                    <a:bodyPr/>
                    <a:lstStyle/>
                    <a:p>
                      <a:r>
                        <a:rPr lang="en-US" altLang="zh-CN" sz="1000" dirty="0"/>
                        <a:t>Action</a:t>
                      </a:r>
                      <a:endParaRPr lang="zh-CN" altLang="en-US" sz="1000" dirty="0"/>
                    </a:p>
                  </a:txBody>
                  <a:tcPr marL="91432" marR="91432" marT="45723" marB="45723"/>
                </a:tc>
                <a:extLst>
                  <a:ext uri="{0D108BD9-81ED-4DB2-BD59-A6C34878D82A}">
                    <a16:rowId xmlns:a16="http://schemas.microsoft.com/office/drawing/2014/main" val="10002"/>
                  </a:ext>
                </a:extLst>
              </a:tr>
              <a:tr h="243858">
                <a:tc>
                  <a:txBody>
                    <a:bodyPr/>
                    <a:lstStyle/>
                    <a:p>
                      <a:r>
                        <a:rPr lang="en-US" altLang="zh-CN" sz="1000" dirty="0"/>
                        <a:t>3</a:t>
                      </a:r>
                      <a:endParaRPr lang="zh-CN" altLang="en-US" sz="1000" dirty="0"/>
                    </a:p>
                  </a:txBody>
                  <a:tcPr marL="91432" marR="91432" marT="45723" marB="45723"/>
                </a:tc>
                <a:tc>
                  <a:txBody>
                    <a:bodyPr/>
                    <a:lstStyle/>
                    <a:p>
                      <a:r>
                        <a:rPr lang="en-US" altLang="zh-CN" sz="1000" dirty="0">
                          <a:solidFill>
                            <a:schemeClr val="tx1"/>
                          </a:solidFill>
                        </a:rPr>
                        <a:t>Dialog Token</a:t>
                      </a:r>
                      <a:endParaRPr lang="zh-CN" altLang="en-US" sz="1000" dirty="0">
                        <a:solidFill>
                          <a:schemeClr val="tx1"/>
                        </a:solidFill>
                      </a:endParaRPr>
                    </a:p>
                  </a:txBody>
                  <a:tcPr marL="91432" marR="91432" marT="45723" marB="45723"/>
                </a:tc>
                <a:extLst>
                  <a:ext uri="{0D108BD9-81ED-4DB2-BD59-A6C34878D82A}">
                    <a16:rowId xmlns:a16="http://schemas.microsoft.com/office/drawing/2014/main" val="10003"/>
                  </a:ext>
                </a:extLst>
              </a:tr>
              <a:tr h="243858">
                <a:tc>
                  <a:txBody>
                    <a:bodyPr/>
                    <a:lstStyle/>
                    <a:p>
                      <a:r>
                        <a:rPr lang="en-US" altLang="zh-CN" sz="1000" dirty="0"/>
                        <a:t>4</a:t>
                      </a:r>
                      <a:endParaRPr lang="zh-CN" altLang="en-US" sz="1000" dirty="0"/>
                    </a:p>
                  </a:txBody>
                  <a:tcPr marL="91432" marR="91432" marT="45723" marB="45723"/>
                </a:tc>
                <a:tc>
                  <a:txBody>
                    <a:bodyPr/>
                    <a:lstStyle/>
                    <a:p>
                      <a:r>
                        <a:rPr lang="en-US" altLang="zh-CN" sz="1000" dirty="0"/>
                        <a:t>BAR Control</a:t>
                      </a:r>
                      <a:endParaRPr lang="zh-CN" altLang="en-US" sz="1000" dirty="0"/>
                    </a:p>
                  </a:txBody>
                  <a:tcPr marL="91432" marR="91432" marT="45723" marB="45723"/>
                </a:tc>
                <a:extLst>
                  <a:ext uri="{0D108BD9-81ED-4DB2-BD59-A6C34878D82A}">
                    <a16:rowId xmlns:a16="http://schemas.microsoft.com/office/drawing/2014/main" val="10004"/>
                  </a:ext>
                </a:extLst>
              </a:tr>
              <a:tr h="334874">
                <a:tc>
                  <a:txBody>
                    <a:bodyPr/>
                    <a:lstStyle/>
                    <a:p>
                      <a:r>
                        <a:rPr lang="en-US" altLang="zh-CN" sz="1000" dirty="0"/>
                        <a:t>5</a:t>
                      </a:r>
                      <a:endParaRPr lang="zh-CN" altLang="en-US" sz="1000" dirty="0"/>
                    </a:p>
                  </a:txBody>
                  <a:tcPr marL="91432" marR="91432" marT="45723" marB="45723"/>
                </a:tc>
                <a:tc>
                  <a:txBody>
                    <a:bodyPr/>
                    <a:lstStyle/>
                    <a:p>
                      <a:r>
                        <a:rPr lang="en-US" altLang="zh-CN" sz="1000" dirty="0"/>
                        <a:t>BAR Information</a:t>
                      </a:r>
                      <a:endParaRPr lang="zh-CN" altLang="en-US" sz="1000" dirty="0"/>
                    </a:p>
                  </a:txBody>
                  <a:tcPr marL="91432" marR="91432" marT="45723" marB="45723"/>
                </a:tc>
                <a:extLst>
                  <a:ext uri="{0D108BD9-81ED-4DB2-BD59-A6C34878D82A}">
                    <a16:rowId xmlns:a16="http://schemas.microsoft.com/office/drawing/2014/main" val="10005"/>
                  </a:ext>
                </a:extLst>
              </a:tr>
            </a:tbl>
          </a:graphicData>
        </a:graphic>
      </p:graphicFrame>
      <p:graphicFrame>
        <p:nvGraphicFramePr>
          <p:cNvPr id="7" name="表格 6">
            <a:extLst>
              <a:ext uri="{FF2B5EF4-FFF2-40B4-BE49-F238E27FC236}">
                <a16:creationId xmlns:a16="http://schemas.microsoft.com/office/drawing/2014/main" id="{A9DBA145-2336-45C5-9500-10AA2A48AD6B}"/>
              </a:ext>
            </a:extLst>
          </p:cNvPr>
          <p:cNvGraphicFramePr>
            <a:graphicFrameLocks noGrp="1"/>
          </p:cNvGraphicFramePr>
          <p:nvPr>
            <p:extLst>
              <p:ext uri="{D42A27DB-BD31-4B8C-83A1-F6EECF244321}">
                <p14:modId xmlns:p14="http://schemas.microsoft.com/office/powerpoint/2010/main" val="1684319676"/>
              </p:ext>
            </p:extLst>
          </p:nvPr>
        </p:nvGraphicFramePr>
        <p:xfrm>
          <a:off x="4875213" y="4365104"/>
          <a:ext cx="3517900" cy="1463676"/>
        </p:xfrm>
        <a:graphic>
          <a:graphicData uri="http://schemas.openxmlformats.org/drawingml/2006/table">
            <a:tbl>
              <a:tblPr firstRow="1" bandRow="1">
                <a:tableStyleId>{5C22544A-7EE6-4342-B048-85BDC9FD1C3A}</a:tableStyleId>
              </a:tblPr>
              <a:tblGrid>
                <a:gridCol w="720131">
                  <a:extLst>
                    <a:ext uri="{9D8B030D-6E8A-4147-A177-3AD203B41FA5}">
                      <a16:colId xmlns:a16="http://schemas.microsoft.com/office/drawing/2014/main" val="20000"/>
                    </a:ext>
                  </a:extLst>
                </a:gridCol>
                <a:gridCol w="2797769">
                  <a:extLst>
                    <a:ext uri="{9D8B030D-6E8A-4147-A177-3AD203B41FA5}">
                      <a16:colId xmlns:a16="http://schemas.microsoft.com/office/drawing/2014/main" val="20001"/>
                    </a:ext>
                  </a:extLst>
                </a:gridCol>
              </a:tblGrid>
              <a:tr h="243946">
                <a:tc>
                  <a:txBody>
                    <a:bodyPr/>
                    <a:lstStyle/>
                    <a:p>
                      <a:r>
                        <a:rPr lang="en-US" altLang="zh-CN" sz="1000" dirty="0"/>
                        <a:t>Order </a:t>
                      </a:r>
                      <a:endParaRPr lang="zh-CN" altLang="en-US" sz="1000" dirty="0"/>
                    </a:p>
                  </a:txBody>
                  <a:tcPr marL="91446" marR="91446" marT="45735" marB="45735"/>
                </a:tc>
                <a:tc>
                  <a:txBody>
                    <a:bodyPr/>
                    <a:lstStyle/>
                    <a:p>
                      <a:r>
                        <a:rPr lang="en-US" altLang="zh-CN" sz="1000" dirty="0"/>
                        <a:t>Information</a:t>
                      </a:r>
                      <a:endParaRPr lang="zh-CN" altLang="en-US" sz="1000" dirty="0"/>
                    </a:p>
                  </a:txBody>
                  <a:tcPr marL="91446" marR="91446" marT="45735" marB="45735"/>
                </a:tc>
                <a:extLst>
                  <a:ext uri="{0D108BD9-81ED-4DB2-BD59-A6C34878D82A}">
                    <a16:rowId xmlns:a16="http://schemas.microsoft.com/office/drawing/2014/main" val="10000"/>
                  </a:ext>
                </a:extLst>
              </a:tr>
              <a:tr h="243946">
                <a:tc>
                  <a:txBody>
                    <a:bodyPr/>
                    <a:lstStyle/>
                    <a:p>
                      <a:r>
                        <a:rPr lang="en-US" altLang="zh-CN" sz="1000" dirty="0"/>
                        <a:t>1</a:t>
                      </a:r>
                      <a:endParaRPr lang="zh-CN" altLang="en-US" sz="1000" dirty="0"/>
                    </a:p>
                  </a:txBody>
                  <a:tcPr marL="91446" marR="91446" marT="45735" marB="45735"/>
                </a:tc>
                <a:tc>
                  <a:txBody>
                    <a:bodyPr/>
                    <a:lstStyle/>
                    <a:p>
                      <a:r>
                        <a:rPr lang="en-US" altLang="zh-CN" sz="1000" dirty="0"/>
                        <a:t>Category</a:t>
                      </a:r>
                      <a:endParaRPr lang="zh-CN" altLang="en-US" sz="1000" dirty="0"/>
                    </a:p>
                  </a:txBody>
                  <a:tcPr marL="91446" marR="91446" marT="45735" marB="45735"/>
                </a:tc>
                <a:extLst>
                  <a:ext uri="{0D108BD9-81ED-4DB2-BD59-A6C34878D82A}">
                    <a16:rowId xmlns:a16="http://schemas.microsoft.com/office/drawing/2014/main" val="10001"/>
                  </a:ext>
                </a:extLst>
              </a:tr>
              <a:tr h="243946">
                <a:tc>
                  <a:txBody>
                    <a:bodyPr/>
                    <a:lstStyle/>
                    <a:p>
                      <a:r>
                        <a:rPr lang="en-US" altLang="zh-CN" sz="1000" dirty="0"/>
                        <a:t>2</a:t>
                      </a:r>
                      <a:endParaRPr lang="zh-CN" altLang="en-US" sz="1000" dirty="0"/>
                    </a:p>
                  </a:txBody>
                  <a:tcPr marL="91446" marR="91446" marT="45735" marB="45735"/>
                </a:tc>
                <a:tc>
                  <a:txBody>
                    <a:bodyPr/>
                    <a:lstStyle/>
                    <a:p>
                      <a:r>
                        <a:rPr lang="en-US" altLang="zh-CN" sz="1000" dirty="0"/>
                        <a:t>Action</a:t>
                      </a:r>
                      <a:endParaRPr lang="zh-CN" altLang="en-US" sz="1000" dirty="0"/>
                    </a:p>
                  </a:txBody>
                  <a:tcPr marL="91446" marR="91446" marT="45735" marB="45735"/>
                </a:tc>
                <a:extLst>
                  <a:ext uri="{0D108BD9-81ED-4DB2-BD59-A6C34878D82A}">
                    <a16:rowId xmlns:a16="http://schemas.microsoft.com/office/drawing/2014/main" val="10002"/>
                  </a:ext>
                </a:extLst>
              </a:tr>
              <a:tr h="243946">
                <a:tc>
                  <a:txBody>
                    <a:bodyPr/>
                    <a:lstStyle/>
                    <a:p>
                      <a:r>
                        <a:rPr lang="en-US" altLang="zh-CN" sz="1000" dirty="0"/>
                        <a:t>3</a:t>
                      </a:r>
                      <a:endParaRPr lang="zh-CN" altLang="en-US" sz="1000" dirty="0"/>
                    </a:p>
                  </a:txBody>
                  <a:tcPr marL="91446" marR="91446" marT="45735" marB="45735"/>
                </a:tc>
                <a:tc>
                  <a:txBody>
                    <a:bodyPr/>
                    <a:lstStyle/>
                    <a:p>
                      <a:r>
                        <a:rPr lang="en-US" altLang="zh-CN" sz="1000" dirty="0">
                          <a:solidFill>
                            <a:schemeClr val="tx1"/>
                          </a:solidFill>
                        </a:rPr>
                        <a:t>Dialog Token</a:t>
                      </a:r>
                      <a:endParaRPr lang="zh-CN" altLang="en-US" sz="1000" dirty="0">
                        <a:solidFill>
                          <a:schemeClr val="tx1"/>
                        </a:solidFill>
                      </a:endParaRPr>
                    </a:p>
                  </a:txBody>
                  <a:tcPr marL="91446" marR="91446" marT="45735" marB="45735"/>
                </a:tc>
                <a:extLst>
                  <a:ext uri="{0D108BD9-81ED-4DB2-BD59-A6C34878D82A}">
                    <a16:rowId xmlns:a16="http://schemas.microsoft.com/office/drawing/2014/main" val="10003"/>
                  </a:ext>
                </a:extLst>
              </a:tr>
              <a:tr h="243946">
                <a:tc>
                  <a:txBody>
                    <a:bodyPr/>
                    <a:lstStyle/>
                    <a:p>
                      <a:r>
                        <a:rPr lang="en-US" altLang="zh-CN" sz="1000" dirty="0"/>
                        <a:t>4</a:t>
                      </a:r>
                      <a:endParaRPr lang="zh-CN" altLang="en-US" sz="1000" dirty="0"/>
                    </a:p>
                  </a:txBody>
                  <a:tcPr marL="91446" marR="91446" marT="45735" marB="45735"/>
                </a:tc>
                <a:tc>
                  <a:txBody>
                    <a:bodyPr/>
                    <a:lstStyle/>
                    <a:p>
                      <a:r>
                        <a:rPr lang="en-US" altLang="zh-CN" sz="1000" dirty="0"/>
                        <a:t>BA Control</a:t>
                      </a:r>
                      <a:endParaRPr lang="zh-CN" altLang="en-US" sz="1000" dirty="0"/>
                    </a:p>
                  </a:txBody>
                  <a:tcPr marL="91446" marR="91446" marT="45735" marB="45735"/>
                </a:tc>
                <a:extLst>
                  <a:ext uri="{0D108BD9-81ED-4DB2-BD59-A6C34878D82A}">
                    <a16:rowId xmlns:a16="http://schemas.microsoft.com/office/drawing/2014/main" val="10004"/>
                  </a:ext>
                </a:extLst>
              </a:tr>
              <a:tr h="243946">
                <a:tc>
                  <a:txBody>
                    <a:bodyPr/>
                    <a:lstStyle/>
                    <a:p>
                      <a:r>
                        <a:rPr lang="en-US" altLang="zh-CN" sz="1000" dirty="0"/>
                        <a:t>5</a:t>
                      </a:r>
                      <a:endParaRPr lang="zh-CN" altLang="en-US" sz="1000" dirty="0"/>
                    </a:p>
                  </a:txBody>
                  <a:tcPr marL="91446" marR="91446" marT="45735" marB="45735"/>
                </a:tc>
                <a:tc>
                  <a:txBody>
                    <a:bodyPr/>
                    <a:lstStyle/>
                    <a:p>
                      <a:pPr marL="0" algn="l" defTabSz="914400" rtl="0" eaLnBrk="1" latinLnBrk="0" hangingPunct="1"/>
                      <a:r>
                        <a:rPr lang="en-US" altLang="zh-CN" sz="1000" kern="1200" dirty="0">
                          <a:solidFill>
                            <a:schemeClr val="dk1"/>
                          </a:solidFill>
                          <a:latin typeface="+mn-lt"/>
                          <a:ea typeface="+mn-ea"/>
                          <a:cs typeface="+mn-cs"/>
                        </a:rPr>
                        <a:t>BA Information</a:t>
                      </a:r>
                      <a:endParaRPr lang="zh-CN" altLang="en-US" sz="1000" kern="1200" dirty="0">
                        <a:solidFill>
                          <a:schemeClr val="dk1"/>
                        </a:solidFill>
                        <a:latin typeface="+mn-lt"/>
                        <a:ea typeface="+mn-ea"/>
                        <a:cs typeface="+mn-cs"/>
                      </a:endParaRPr>
                    </a:p>
                  </a:txBody>
                  <a:tcPr marL="91446" marR="91446" marT="45735" marB="45735"/>
                </a:tc>
                <a:extLst>
                  <a:ext uri="{0D108BD9-81ED-4DB2-BD59-A6C34878D82A}">
                    <a16:rowId xmlns:a16="http://schemas.microsoft.com/office/drawing/2014/main" val="10005"/>
                  </a:ext>
                </a:extLst>
              </a:tr>
            </a:tbl>
          </a:graphicData>
        </a:graphic>
      </p:graphicFrame>
      <p:sp>
        <p:nvSpPr>
          <p:cNvPr id="8" name="文本框 7">
            <a:extLst>
              <a:ext uri="{FF2B5EF4-FFF2-40B4-BE49-F238E27FC236}">
                <a16:creationId xmlns:a16="http://schemas.microsoft.com/office/drawing/2014/main" id="{41386B5F-29B0-4DB7-9D18-4065695E78A8}"/>
              </a:ext>
            </a:extLst>
          </p:cNvPr>
          <p:cNvSpPr txBox="1"/>
          <p:nvPr/>
        </p:nvSpPr>
        <p:spPr>
          <a:xfrm>
            <a:off x="1296852" y="4047515"/>
            <a:ext cx="2583656" cy="276999"/>
          </a:xfrm>
          <a:prstGeom prst="rect">
            <a:avLst/>
          </a:prstGeom>
          <a:noFill/>
        </p:spPr>
        <p:txBody>
          <a:bodyPr wrap="none" rtlCol="0">
            <a:spAutoFit/>
          </a:bodyPr>
          <a:lstStyle/>
          <a:p>
            <a:r>
              <a:rPr lang="en-US" altLang="zh-CN" dirty="0"/>
              <a:t>Table. TDLS BAR Management frame</a:t>
            </a:r>
            <a:endParaRPr lang="zh-CN" altLang="en-US" dirty="0"/>
          </a:p>
        </p:txBody>
      </p:sp>
      <p:sp>
        <p:nvSpPr>
          <p:cNvPr id="9" name="文本框 8">
            <a:extLst>
              <a:ext uri="{FF2B5EF4-FFF2-40B4-BE49-F238E27FC236}">
                <a16:creationId xmlns:a16="http://schemas.microsoft.com/office/drawing/2014/main" id="{1E95D3B5-B4B1-415D-B4B2-2422A916F569}"/>
              </a:ext>
            </a:extLst>
          </p:cNvPr>
          <p:cNvSpPr txBox="1"/>
          <p:nvPr/>
        </p:nvSpPr>
        <p:spPr>
          <a:xfrm>
            <a:off x="5342335" y="4088105"/>
            <a:ext cx="2472600" cy="276999"/>
          </a:xfrm>
          <a:prstGeom prst="rect">
            <a:avLst/>
          </a:prstGeom>
          <a:noFill/>
        </p:spPr>
        <p:txBody>
          <a:bodyPr wrap="none" rtlCol="0">
            <a:spAutoFit/>
          </a:bodyPr>
          <a:lstStyle/>
          <a:p>
            <a:r>
              <a:rPr lang="en-US" altLang="zh-CN" dirty="0"/>
              <a:t>Table. TDLS BA Management frame</a:t>
            </a:r>
            <a:endParaRPr lang="zh-CN" altLang="en-US" dirty="0"/>
          </a:p>
        </p:txBody>
      </p:sp>
    </p:spTree>
    <p:extLst>
      <p:ext uri="{BB962C8B-B14F-4D97-AF65-F5344CB8AC3E}">
        <p14:creationId xmlns:p14="http://schemas.microsoft.com/office/powerpoint/2010/main" val="3028804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8227AC-2E82-44BB-BD35-CA7A7828B3D1}"/>
              </a:ext>
            </a:extLst>
          </p:cNvPr>
          <p:cNvSpPr>
            <a:spLocks noGrp="1"/>
          </p:cNvSpPr>
          <p:nvPr>
            <p:ph type="title"/>
          </p:nvPr>
        </p:nvSpPr>
        <p:spPr/>
        <p:txBody>
          <a:bodyPr/>
          <a:lstStyle/>
          <a:p>
            <a:r>
              <a:rPr lang="en-US" altLang="zh-CN" dirty="0"/>
              <a:t>Transparent Scheme (Cont.) </a:t>
            </a:r>
            <a:endParaRPr lang="zh-CN" altLang="en-US" dirty="0"/>
          </a:p>
        </p:txBody>
      </p:sp>
      <p:sp>
        <p:nvSpPr>
          <p:cNvPr id="3" name="内容占位符 2">
            <a:extLst>
              <a:ext uri="{FF2B5EF4-FFF2-40B4-BE49-F238E27FC236}">
                <a16:creationId xmlns:a16="http://schemas.microsoft.com/office/drawing/2014/main" id="{5FE43CF0-9D95-4C6B-930F-B0325A0B4ECD}"/>
              </a:ext>
            </a:extLst>
          </p:cNvPr>
          <p:cNvSpPr>
            <a:spLocks noGrp="1"/>
          </p:cNvSpPr>
          <p:nvPr>
            <p:ph idx="1"/>
          </p:nvPr>
        </p:nvSpPr>
        <p:spPr/>
        <p:txBody>
          <a:bodyPr/>
          <a:lstStyle/>
          <a:p>
            <a:r>
              <a:rPr lang="en-US" altLang="zh-CN" sz="1800" dirty="0"/>
              <a:t>The TDLS transmitter may monitor the link qualities of the direct link and the relay link and decide when to switch the data transmission from one link to the other link. </a:t>
            </a:r>
          </a:p>
          <a:p>
            <a:r>
              <a:rPr lang="en-US" altLang="zh-CN" sz="1800" dirty="0"/>
              <a:t>Define TDLS Relay Link Measurement Request and Response Management frames</a:t>
            </a:r>
          </a:p>
          <a:p>
            <a:pPr lvl="1"/>
            <a:r>
              <a:rPr lang="en-US" altLang="zh-CN" sz="1600" dirty="0"/>
              <a:t>Which can be encapsulated in a Data frame and transmitted to the TDLS Peer STA through the AP</a:t>
            </a:r>
          </a:p>
          <a:p>
            <a:pPr lvl="1"/>
            <a:r>
              <a:rPr lang="en-US" altLang="zh-CN" sz="1600" dirty="0"/>
              <a:t>Which also can be transmitted through the TDLS direct link</a:t>
            </a:r>
          </a:p>
          <a:p>
            <a:r>
              <a:rPr lang="en-US" altLang="zh-CN" sz="1800" dirty="0"/>
              <a:t>When the TDLS peer STA receives a TDLS Relay Link Measurement Request, then it shall report the link quality with the associated AP</a:t>
            </a:r>
          </a:p>
          <a:p>
            <a:pPr lvl="1"/>
            <a:r>
              <a:rPr lang="en-US" altLang="zh-CN" sz="1600" dirty="0"/>
              <a:t>May include the link quality between STA_A and AP within the TDLS Relay Link Measurement Request </a:t>
            </a:r>
            <a:endParaRPr lang="zh-CN" altLang="en-US" sz="1600" dirty="0"/>
          </a:p>
          <a:p>
            <a:pPr lvl="1"/>
            <a:r>
              <a:rPr lang="en-US" altLang="zh-CN" sz="1600" dirty="0"/>
              <a:t>Include the link quality between STA_B and AP within the TDLS Relay Link Measurement Response </a:t>
            </a:r>
          </a:p>
          <a:p>
            <a:pPr lvl="1"/>
            <a:endParaRPr lang="en-US" altLang="zh-CN" sz="1400" dirty="0"/>
          </a:p>
          <a:p>
            <a:endParaRPr lang="en-US" altLang="zh-CN" dirty="0"/>
          </a:p>
          <a:p>
            <a:endParaRPr lang="zh-CN" altLang="en-US" dirty="0"/>
          </a:p>
        </p:txBody>
      </p:sp>
      <p:sp>
        <p:nvSpPr>
          <p:cNvPr id="4" name="灯片编号占位符 3">
            <a:extLst>
              <a:ext uri="{FF2B5EF4-FFF2-40B4-BE49-F238E27FC236}">
                <a16:creationId xmlns:a16="http://schemas.microsoft.com/office/drawing/2014/main" id="{EF91BE4A-2CE3-46EE-9C08-A443B3703B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73475DF9-B508-4EA9-BEA1-91ABA57929F5}"/>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431976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C8DC18-8FC4-4EC1-80D6-EC6BBEA4F46C}"/>
              </a:ext>
            </a:extLst>
          </p:cNvPr>
          <p:cNvSpPr>
            <a:spLocks noGrp="1"/>
          </p:cNvSpPr>
          <p:nvPr>
            <p:ph type="title"/>
          </p:nvPr>
        </p:nvSpPr>
        <p:spPr/>
        <p:txBody>
          <a:bodyPr/>
          <a:lstStyle/>
          <a:p>
            <a:r>
              <a:rPr lang="en-US" altLang="zh-CN" dirty="0"/>
              <a:t>Non-transparent Scheme </a:t>
            </a:r>
            <a:endParaRPr lang="zh-CN" altLang="en-US" dirty="0"/>
          </a:p>
        </p:txBody>
      </p:sp>
      <p:sp>
        <p:nvSpPr>
          <p:cNvPr id="3" name="内容占位符 2">
            <a:extLst>
              <a:ext uri="{FF2B5EF4-FFF2-40B4-BE49-F238E27FC236}">
                <a16:creationId xmlns:a16="http://schemas.microsoft.com/office/drawing/2014/main" id="{74BA4C40-BF09-4D1E-BAE1-56E155EDBF6E}"/>
              </a:ext>
            </a:extLst>
          </p:cNvPr>
          <p:cNvSpPr>
            <a:spLocks noGrp="1"/>
          </p:cNvSpPr>
          <p:nvPr>
            <p:ph idx="1"/>
          </p:nvPr>
        </p:nvSpPr>
        <p:spPr>
          <a:xfrm>
            <a:off x="402434" y="1628801"/>
            <a:ext cx="5105670" cy="4846612"/>
          </a:xfrm>
        </p:spPr>
        <p:txBody>
          <a:bodyPr/>
          <a:lstStyle/>
          <a:p>
            <a:pPr algn="just"/>
            <a:r>
              <a:rPr lang="en-US" altLang="zh-CN" sz="1600" dirty="0"/>
              <a:t>Define Relay ADDBA Request and Response frames</a:t>
            </a:r>
          </a:p>
          <a:p>
            <a:pPr lvl="1" algn="just"/>
            <a:r>
              <a:rPr lang="en-US" altLang="zh-CN" sz="1400" dirty="0"/>
              <a:t>Which are the same as the current ADDBA Request and Response frames except including a Peer Address or AID field</a:t>
            </a:r>
          </a:p>
          <a:p>
            <a:pPr lvl="1" algn="just"/>
            <a:r>
              <a:rPr lang="en-US" altLang="zh-CN" sz="1400" dirty="0"/>
              <a:t>When the AP forwards the received Relay ADDBA Request and Response, it is only allowed to change the Buffer Size Value, as shown in the right figure.</a:t>
            </a:r>
          </a:p>
          <a:p>
            <a:pPr lvl="1" algn="just"/>
            <a:endParaRPr lang="en-US" altLang="zh-CN" sz="1400" dirty="0"/>
          </a:p>
          <a:p>
            <a:pPr algn="just"/>
            <a:r>
              <a:rPr lang="en-US" altLang="zh-CN" sz="1600" dirty="0"/>
              <a:t>The AP shall maintain a separate BA scoreboard and a reordering buffer for the relayed data</a:t>
            </a:r>
          </a:p>
          <a:p>
            <a:pPr lvl="1" algn="just"/>
            <a:r>
              <a:rPr lang="en-US" altLang="zh-CN" sz="1400" dirty="0"/>
              <a:t>Keep the SN and the TID of the relayed MPDU unchanged</a:t>
            </a:r>
            <a:endParaRPr lang="zh-CN" altLang="en-US" sz="1400" dirty="0"/>
          </a:p>
          <a:p>
            <a:pPr algn="just"/>
            <a:r>
              <a:rPr lang="en-US" altLang="zh-CN" sz="1600" dirty="0"/>
              <a:t>Hence, the AP shall recognize relayed data frame from the non-relayed data frame according to the TA and Address 3</a:t>
            </a:r>
          </a:p>
          <a:p>
            <a:pPr lvl="1" algn="just"/>
            <a:r>
              <a:rPr lang="en-US" altLang="zh-CN" sz="1400" dirty="0"/>
              <a:t>The relayed data frame is the data frame between STA_A and STA_B</a:t>
            </a:r>
          </a:p>
          <a:p>
            <a:pPr lvl="1" algn="just"/>
            <a:r>
              <a:rPr lang="en-US" altLang="zh-CN" sz="1400" dirty="0"/>
              <a:t>The other data frame is named as the non-relayed data frame</a:t>
            </a:r>
          </a:p>
        </p:txBody>
      </p:sp>
      <p:sp>
        <p:nvSpPr>
          <p:cNvPr id="4" name="灯片编号占位符 3">
            <a:extLst>
              <a:ext uri="{FF2B5EF4-FFF2-40B4-BE49-F238E27FC236}">
                <a16:creationId xmlns:a16="http://schemas.microsoft.com/office/drawing/2014/main" id="{76A073EB-7837-414A-B2F6-C91DE64743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4B5FBD06-AA9F-4DB8-93BD-B19296FA6C79}"/>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58D4274C-F527-4163-B93F-FEA31D8A7559}"/>
              </a:ext>
            </a:extLst>
          </p:cNvPr>
          <p:cNvPicPr>
            <a:picLocks noChangeAspect="1"/>
          </p:cNvPicPr>
          <p:nvPr/>
        </p:nvPicPr>
        <p:blipFill>
          <a:blip r:embed="rId2"/>
          <a:stretch>
            <a:fillRect/>
          </a:stretch>
        </p:blipFill>
        <p:spPr>
          <a:xfrm>
            <a:off x="5498898" y="2348880"/>
            <a:ext cx="3652015" cy="2756521"/>
          </a:xfrm>
          <a:prstGeom prst="rect">
            <a:avLst/>
          </a:prstGeom>
        </p:spPr>
      </p:pic>
    </p:spTree>
    <p:extLst>
      <p:ext uri="{BB962C8B-B14F-4D97-AF65-F5344CB8AC3E}">
        <p14:creationId xmlns:p14="http://schemas.microsoft.com/office/powerpoint/2010/main" val="4220198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13E0E77-12A9-49DA-8A34-814209971F0B}"/>
              </a:ext>
            </a:extLst>
          </p:cNvPr>
          <p:cNvSpPr>
            <a:spLocks noGrp="1"/>
          </p:cNvSpPr>
          <p:nvPr>
            <p:ph type="title"/>
          </p:nvPr>
        </p:nvSpPr>
        <p:spPr/>
        <p:txBody>
          <a:bodyPr/>
          <a:lstStyle/>
          <a:p>
            <a:r>
              <a:rPr lang="en-US" altLang="zh-CN" dirty="0"/>
              <a:t>Non-transparent Scheme  (Cont.)</a:t>
            </a:r>
            <a:endParaRPr lang="zh-CN" altLang="en-US" dirty="0"/>
          </a:p>
        </p:txBody>
      </p:sp>
      <p:sp>
        <p:nvSpPr>
          <p:cNvPr id="3" name="内容占位符 2">
            <a:extLst>
              <a:ext uri="{FF2B5EF4-FFF2-40B4-BE49-F238E27FC236}">
                <a16:creationId xmlns:a16="http://schemas.microsoft.com/office/drawing/2014/main" id="{8A997E78-C453-45B6-875D-7B3F6DF6328F}"/>
              </a:ext>
            </a:extLst>
          </p:cNvPr>
          <p:cNvSpPr>
            <a:spLocks noGrp="1"/>
          </p:cNvSpPr>
          <p:nvPr>
            <p:ph idx="1"/>
          </p:nvPr>
        </p:nvSpPr>
        <p:spPr>
          <a:xfrm>
            <a:off x="684213" y="1752600"/>
            <a:ext cx="5111923" cy="4628728"/>
          </a:xfrm>
        </p:spPr>
        <p:txBody>
          <a:bodyPr/>
          <a:lstStyle/>
          <a:p>
            <a:pPr algn="just"/>
            <a:r>
              <a:rPr lang="en-US" altLang="zh-CN" sz="1800" dirty="0"/>
              <a:t>The transmitter may monitor the link qualities of the direct link and the AP relay link. Then it decides when to use the direct link for transmission</a:t>
            </a:r>
          </a:p>
          <a:p>
            <a:pPr algn="just"/>
            <a:r>
              <a:rPr lang="en-US" altLang="zh-CN" sz="1800" dirty="0"/>
              <a:t>Define a new Relay Link Measurement Request/Response frames. And the corresponding frame exchange procedure is shown as the right figure.</a:t>
            </a:r>
          </a:p>
          <a:p>
            <a:pPr lvl="1" algn="just"/>
            <a:r>
              <a:rPr lang="en-US" altLang="zh-CN" sz="1600" dirty="0"/>
              <a:t>Peer Address</a:t>
            </a:r>
          </a:p>
          <a:p>
            <a:pPr lvl="1" algn="just"/>
            <a:r>
              <a:rPr lang="en-US" altLang="zh-CN" sz="1600" dirty="0"/>
              <a:t>Link quality, e.g. RSSI</a:t>
            </a:r>
          </a:p>
          <a:p>
            <a:pPr marL="342900" lvl="1" indent="-342900" algn="just">
              <a:buChar char="•"/>
            </a:pPr>
            <a:r>
              <a:rPr lang="en-US" altLang="zh-CN" sz="1800" b="1" dirty="0">
                <a:ea typeface="+mn-ea"/>
                <a:cs typeface="+mn-cs"/>
              </a:rPr>
              <a:t>Similarly, STA_A may transmit a Relay BAR frame to the AP to acquire the status of MPDUs destination to STA_B. The AP shall respond with a Relay BA frame</a:t>
            </a:r>
          </a:p>
          <a:p>
            <a:pPr marL="685800" lvl="3" indent="-342900" algn="just"/>
            <a:r>
              <a:rPr lang="en-US" altLang="zh-CN" dirty="0">
                <a:ea typeface="+mn-ea"/>
                <a:cs typeface="+mn-cs"/>
              </a:rPr>
              <a:t>Which are the same as the current BAR and BA frames except including a Peer Address field</a:t>
            </a:r>
          </a:p>
        </p:txBody>
      </p:sp>
      <p:sp>
        <p:nvSpPr>
          <p:cNvPr id="4" name="灯片编号占位符 3">
            <a:extLst>
              <a:ext uri="{FF2B5EF4-FFF2-40B4-BE49-F238E27FC236}">
                <a16:creationId xmlns:a16="http://schemas.microsoft.com/office/drawing/2014/main" id="{A7FCE501-5594-40DA-A547-0DFE6EBFC3E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7DFD10F1-F19B-464F-9885-0C5352C3CB99}"/>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57BFD649-DC3D-42DB-AAF8-7AD8304E680F}"/>
              </a:ext>
            </a:extLst>
          </p:cNvPr>
          <p:cNvPicPr>
            <a:picLocks noChangeAspect="1"/>
          </p:cNvPicPr>
          <p:nvPr/>
        </p:nvPicPr>
        <p:blipFill>
          <a:blip r:embed="rId2"/>
          <a:stretch>
            <a:fillRect/>
          </a:stretch>
        </p:blipFill>
        <p:spPr>
          <a:xfrm>
            <a:off x="5796136" y="2132856"/>
            <a:ext cx="3158002" cy="3359187"/>
          </a:xfrm>
          <a:prstGeom prst="rect">
            <a:avLst/>
          </a:prstGeom>
        </p:spPr>
      </p:pic>
    </p:spTree>
    <p:extLst>
      <p:ext uri="{BB962C8B-B14F-4D97-AF65-F5344CB8AC3E}">
        <p14:creationId xmlns:p14="http://schemas.microsoft.com/office/powerpoint/2010/main" val="391739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63922E-82FC-48C4-9B1A-7A697DF76055}"/>
              </a:ext>
            </a:extLst>
          </p:cNvPr>
          <p:cNvSpPr>
            <a:spLocks noGrp="1"/>
          </p:cNvSpPr>
          <p:nvPr>
            <p:ph type="title"/>
          </p:nvPr>
        </p:nvSpPr>
        <p:spPr/>
        <p:txBody>
          <a:bodyPr/>
          <a:lstStyle/>
          <a:p>
            <a:r>
              <a:rPr lang="en-US" altLang="zh-CN" dirty="0"/>
              <a:t>Conclusions</a:t>
            </a:r>
            <a:endParaRPr lang="zh-CN" altLang="en-US" dirty="0"/>
          </a:p>
        </p:txBody>
      </p:sp>
      <p:sp>
        <p:nvSpPr>
          <p:cNvPr id="3" name="内容占位符 2">
            <a:extLst>
              <a:ext uri="{FF2B5EF4-FFF2-40B4-BE49-F238E27FC236}">
                <a16:creationId xmlns:a16="http://schemas.microsoft.com/office/drawing/2014/main" id="{EBAE8EFF-637C-4850-A045-820BA599DCFD}"/>
              </a:ext>
            </a:extLst>
          </p:cNvPr>
          <p:cNvSpPr>
            <a:spLocks noGrp="1"/>
          </p:cNvSpPr>
          <p:nvPr>
            <p:ph idx="1"/>
          </p:nvPr>
        </p:nvSpPr>
        <p:spPr/>
        <p:txBody>
          <a:bodyPr/>
          <a:lstStyle/>
          <a:p>
            <a:pPr algn="just"/>
            <a:r>
              <a:rPr lang="en-US" altLang="zh-CN" dirty="0"/>
              <a:t>In this presentation, we propose two candidate schemes in order to facilitate the data transmission can be quickly switched or aggregated between the AP relay link and the direct link.</a:t>
            </a:r>
          </a:p>
          <a:p>
            <a:pPr algn="just"/>
            <a:endParaRPr lang="en-US" altLang="zh-CN" dirty="0"/>
          </a:p>
          <a:p>
            <a:pPr algn="just"/>
            <a:r>
              <a:rPr lang="en-US" altLang="zh-CN" dirty="0"/>
              <a:t>The proposed transparent scheme can be easily incorporated into the current TDLS protocol. </a:t>
            </a:r>
            <a:endParaRPr lang="zh-CN" altLang="en-US" dirty="0"/>
          </a:p>
        </p:txBody>
      </p:sp>
      <p:sp>
        <p:nvSpPr>
          <p:cNvPr id="4" name="灯片编号占位符 3">
            <a:extLst>
              <a:ext uri="{FF2B5EF4-FFF2-40B4-BE49-F238E27FC236}">
                <a16:creationId xmlns:a16="http://schemas.microsoft.com/office/drawing/2014/main" id="{86F7B49D-C7ED-471A-94CD-ABF69E785D8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id="{5C6235BD-DDD7-4212-80D9-191EE89F7A0D}"/>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616931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84614</TotalTime>
  <Words>1143</Words>
  <Application>Microsoft Office PowerPoint</Application>
  <PresentationFormat>全屏显示(4:3)</PresentationFormat>
  <Paragraphs>136</Paragraphs>
  <Slides>11</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4" baseType="lpstr">
      <vt:lpstr>Times New Roman</vt:lpstr>
      <vt:lpstr>802-11-Submission</vt:lpstr>
      <vt:lpstr>Document</vt:lpstr>
      <vt:lpstr>Transmission Enhancement  for XR Use case</vt:lpstr>
      <vt:lpstr>Introduction</vt:lpstr>
      <vt:lpstr>Motivation</vt:lpstr>
      <vt:lpstr>Transparent Scheme </vt:lpstr>
      <vt:lpstr>Transparent Scheme (Cont.) </vt:lpstr>
      <vt:lpstr>Transparent Scheme (Cont.) </vt:lpstr>
      <vt:lpstr>Non-transparent Scheme </vt:lpstr>
      <vt:lpstr>Non-transparent Scheme  (Cont.)</vt:lpstr>
      <vt:lpstr>Conclusions</vt:lpstr>
      <vt:lpstr>References</vt:lpstr>
      <vt:lpstr>Appendix Usage of EtherType 89-0d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2942</cp:revision>
  <cp:lastPrinted>1998-02-10T13:28:06Z</cp:lastPrinted>
  <dcterms:created xsi:type="dcterms:W3CDTF">2004-12-02T14:01:45Z</dcterms:created>
  <dcterms:modified xsi:type="dcterms:W3CDTF">2024-09-06T03:02:30Z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(3)vCdUPP2JXNp0IzOov6eYmmuFuP7hemfeNXaVW35pIp8wM6cK2WohO3TRNdUFXVtF9V/nVuW5
qpwvyp2Ix80Nf6s16bRu4FQ6/T2InqPDharshdJiN4IP97r2XiUQmMQFuUZDsjM23eU+EOMV
T30HumTwleambQ8CXIQVYWevAgkMtPLbabn0HPmYGQpW4Vs4nKMqE5o+YVd2L/o4VBx3nhAj
0UOARe42c5IekD+drj</vt:lpwstr>
  </property>
  <property fmtid="{D5CDD505-2E9C-101B-9397-08002B2CF9AE}" pid="10" name="_2015_ms_pID_7253431">
    <vt:lpwstr>Ki95CV/XNBymdyDFP7LlFM0ZtW+tAV2lU58j9I2OPb0khfhsOF/3wg
G9bbg0e/KEJEMl/GCwLaz1DTOknMiv4bS0L3M7ZBWnXKnZVu0ldvAYc9N8pvbaPkGrxMo/Qd
K9ncb2zPaSyBU1zvHT2SbcuYZ+/6qke1UG+6/2/WWMq4QGoPXDF2sCFZJodxwB/VfAp/vhLt
K0KCHrfnrAmN3q1NwlD18isYcdHf9FJ+DI/3</vt:lpwstr>
  </property>
  <property fmtid="{D5CDD505-2E9C-101B-9397-08002B2CF9AE}" pid="11" name="_2015_ms_pID_7253432">
    <vt:lpwstr>aw==</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1724751295</vt:lpwstr>
  </property>
</Properties>
</file>