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3"/>
  </p:notesMasterIdLst>
  <p:handoutMasterIdLst>
    <p:handoutMasterId r:id="rId154"/>
  </p:handoutMasterIdLst>
  <p:sldIdLst>
    <p:sldId id="256" r:id="rId2"/>
    <p:sldId id="257" r:id="rId3"/>
    <p:sldId id="564" r:id="rId4"/>
    <p:sldId id="568" r:id="rId5"/>
    <p:sldId id="567" r:id="rId6"/>
    <p:sldId id="569" r:id="rId7"/>
    <p:sldId id="258" r:id="rId8"/>
    <p:sldId id="283" r:id="rId9"/>
    <p:sldId id="262" r:id="rId10"/>
    <p:sldId id="265" r:id="rId11"/>
    <p:sldId id="273" r:id="rId12"/>
    <p:sldId id="2373" r:id="rId13"/>
    <p:sldId id="2390" r:id="rId14"/>
    <p:sldId id="2392" r:id="rId15"/>
    <p:sldId id="270" r:id="rId16"/>
    <p:sldId id="2391" r:id="rId17"/>
    <p:sldId id="2380" r:id="rId18"/>
    <p:sldId id="2383" r:id="rId19"/>
    <p:sldId id="278" r:id="rId20"/>
    <p:sldId id="276" r:id="rId21"/>
    <p:sldId id="2371" r:id="rId22"/>
    <p:sldId id="2375" r:id="rId23"/>
    <p:sldId id="2386" r:id="rId24"/>
    <p:sldId id="2387" r:id="rId25"/>
    <p:sldId id="2389" r:id="rId26"/>
    <p:sldId id="290" r:id="rId27"/>
    <p:sldId id="524" r:id="rId28"/>
    <p:sldId id="288" r:id="rId29"/>
    <p:sldId id="269" r:id="rId30"/>
    <p:sldId id="293" r:id="rId31"/>
    <p:sldId id="309" r:id="rId32"/>
    <p:sldId id="306" r:id="rId33"/>
    <p:sldId id="296" r:id="rId34"/>
    <p:sldId id="2394" r:id="rId35"/>
    <p:sldId id="2396" r:id="rId36"/>
    <p:sldId id="275" r:id="rId37"/>
    <p:sldId id="267" r:id="rId38"/>
    <p:sldId id="284" r:id="rId39"/>
    <p:sldId id="280" r:id="rId40"/>
    <p:sldId id="282" r:id="rId41"/>
    <p:sldId id="285" r:id="rId42"/>
    <p:sldId id="286" r:id="rId43"/>
    <p:sldId id="281" r:id="rId44"/>
    <p:sldId id="2397" r:id="rId45"/>
    <p:sldId id="279" r:id="rId46"/>
    <p:sldId id="264" r:id="rId47"/>
    <p:sldId id="2398" r:id="rId48"/>
    <p:sldId id="331" r:id="rId49"/>
    <p:sldId id="2399" r:id="rId50"/>
    <p:sldId id="386" r:id="rId51"/>
    <p:sldId id="2401" r:id="rId52"/>
    <p:sldId id="2402" r:id="rId53"/>
    <p:sldId id="2403" r:id="rId54"/>
    <p:sldId id="2404" r:id="rId55"/>
    <p:sldId id="523" r:id="rId56"/>
    <p:sldId id="862" r:id="rId57"/>
    <p:sldId id="863" r:id="rId58"/>
    <p:sldId id="2405" r:id="rId59"/>
    <p:sldId id="261" r:id="rId60"/>
    <p:sldId id="2438" r:id="rId61"/>
    <p:sldId id="2439" r:id="rId62"/>
    <p:sldId id="2440" r:id="rId63"/>
    <p:sldId id="2407" r:id="rId64"/>
    <p:sldId id="2409" r:id="rId65"/>
    <p:sldId id="1426" r:id="rId66"/>
    <p:sldId id="1427" r:id="rId67"/>
    <p:sldId id="2441" r:id="rId68"/>
    <p:sldId id="299" r:id="rId69"/>
    <p:sldId id="297" r:id="rId70"/>
    <p:sldId id="2442" r:id="rId71"/>
    <p:sldId id="2411" r:id="rId72"/>
    <p:sldId id="2412" r:id="rId73"/>
    <p:sldId id="2374" r:id="rId74"/>
    <p:sldId id="2413" r:id="rId75"/>
    <p:sldId id="2443" r:id="rId76"/>
    <p:sldId id="2550" r:id="rId77"/>
    <p:sldId id="2696" r:id="rId78"/>
    <p:sldId id="2697" r:id="rId79"/>
    <p:sldId id="2585" r:id="rId80"/>
    <p:sldId id="2698" r:id="rId81"/>
    <p:sldId id="2699" r:id="rId82"/>
    <p:sldId id="2700" r:id="rId83"/>
    <p:sldId id="2701" r:id="rId84"/>
    <p:sldId id="1578" r:id="rId85"/>
    <p:sldId id="1573" r:id="rId86"/>
    <p:sldId id="1579" r:id="rId87"/>
    <p:sldId id="1580" r:id="rId88"/>
    <p:sldId id="2416" r:id="rId89"/>
    <p:sldId id="2417" r:id="rId90"/>
    <p:sldId id="2418" r:id="rId91"/>
    <p:sldId id="2702" r:id="rId92"/>
    <p:sldId id="387" r:id="rId93"/>
    <p:sldId id="2703" r:id="rId94"/>
    <p:sldId id="2568" r:id="rId95"/>
    <p:sldId id="2572" r:id="rId96"/>
    <p:sldId id="2564" r:id="rId97"/>
    <p:sldId id="2552" r:id="rId98"/>
    <p:sldId id="2566" r:id="rId99"/>
    <p:sldId id="2561" r:id="rId100"/>
    <p:sldId id="868" r:id="rId101"/>
    <p:sldId id="2557" r:id="rId102"/>
    <p:sldId id="2569" r:id="rId103"/>
    <p:sldId id="2571" r:id="rId104"/>
    <p:sldId id="2570" r:id="rId105"/>
    <p:sldId id="2421" r:id="rId106"/>
    <p:sldId id="910" r:id="rId107"/>
    <p:sldId id="911" r:id="rId108"/>
    <p:sldId id="912" r:id="rId109"/>
    <p:sldId id="913" r:id="rId110"/>
    <p:sldId id="2422" r:id="rId111"/>
    <p:sldId id="2423" r:id="rId112"/>
    <p:sldId id="396" r:id="rId113"/>
    <p:sldId id="397" r:id="rId114"/>
    <p:sldId id="2424" r:id="rId115"/>
    <p:sldId id="2425" r:id="rId116"/>
    <p:sldId id="2426" r:id="rId117"/>
    <p:sldId id="2427" r:id="rId118"/>
    <p:sldId id="2428" r:id="rId119"/>
    <p:sldId id="287" r:id="rId120"/>
    <p:sldId id="2429" r:id="rId121"/>
    <p:sldId id="2430" r:id="rId122"/>
    <p:sldId id="2431" r:id="rId123"/>
    <p:sldId id="2432" r:id="rId124"/>
    <p:sldId id="266" r:id="rId125"/>
    <p:sldId id="2433" r:id="rId126"/>
    <p:sldId id="268" r:id="rId127"/>
    <p:sldId id="2434" r:id="rId128"/>
    <p:sldId id="2435" r:id="rId129"/>
    <p:sldId id="446" r:id="rId130"/>
    <p:sldId id="447" r:id="rId131"/>
    <p:sldId id="448" r:id="rId132"/>
    <p:sldId id="449" r:id="rId133"/>
    <p:sldId id="442" r:id="rId134"/>
    <p:sldId id="2436" r:id="rId135"/>
    <p:sldId id="2437" r:id="rId136"/>
    <p:sldId id="326" r:id="rId137"/>
    <p:sldId id="339" r:id="rId138"/>
    <p:sldId id="373" r:id="rId139"/>
    <p:sldId id="371" r:id="rId140"/>
    <p:sldId id="372" r:id="rId141"/>
    <p:sldId id="353" r:id="rId142"/>
    <p:sldId id="364" r:id="rId143"/>
    <p:sldId id="376" r:id="rId144"/>
    <p:sldId id="374" r:id="rId145"/>
    <p:sldId id="378" r:id="rId146"/>
    <p:sldId id="343" r:id="rId147"/>
    <p:sldId id="379" r:id="rId148"/>
    <p:sldId id="348" r:id="rId149"/>
    <p:sldId id="357" r:id="rId150"/>
    <p:sldId id="375" r:id="rId151"/>
    <p:sldId id="366" r:id="rId15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20" autoAdjust="0"/>
    <p:restoredTop sz="94660"/>
  </p:normalViewPr>
  <p:slideViewPr>
    <p:cSldViewPr>
      <p:cViewPr varScale="1">
        <p:scale>
          <a:sx n="100" d="100"/>
          <a:sy n="100" d="100"/>
        </p:scale>
        <p:origin x="78" y="39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D4.0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134</c:v>
                </c:pt>
                <c:pt idx="1">
                  <c:v>5</c:v>
                </c:pt>
                <c:pt idx="2">
                  <c:v>68</c:v>
                </c:pt>
              </c:numCache>
            </c:numRef>
          </c:val>
          <c:extLst>
            <c:ext xmlns:c16="http://schemas.microsoft.com/office/drawing/2014/chart" uri="{C3380CC4-5D6E-409C-BE32-E72D297353CC}">
              <c16:uniqueId val="{00000000-2D8D-4E53-9A33-DB453013739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64</c:v>
                </c:pt>
                <c:pt idx="1">
                  <c:v>5</c:v>
                </c:pt>
                <c:pt idx="2">
                  <c:v>66</c:v>
                </c:pt>
              </c:numCache>
            </c:numRef>
          </c:val>
          <c:extLst>
            <c:ext xmlns:c16="http://schemas.microsoft.com/office/drawing/2014/chart" uri="{C3380CC4-5D6E-409C-BE32-E72D297353CC}">
              <c16:uniqueId val="{00000001-2D8D-4E53-9A33-DB4530137398}"/>
            </c:ext>
          </c:extLst>
        </c:ser>
        <c:dLbls>
          <c:dLblPos val="inEnd"/>
          <c:showLegendKey val="0"/>
          <c:showVal val="1"/>
          <c:showCatName val="0"/>
          <c:showSerName val="0"/>
          <c:showPercent val="0"/>
          <c:showBubbleSize val="0"/>
        </c:dLbls>
        <c:gapWidth val="65"/>
        <c:axId val="-1522994144"/>
        <c:axId val="-1522989792"/>
      </c:barChart>
      <c:catAx>
        <c:axId val="-1522994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22989792"/>
        <c:crosses val="autoZero"/>
        <c:auto val="1"/>
        <c:lblAlgn val="ctr"/>
        <c:lblOffset val="100"/>
        <c:noMultiLvlLbl val="0"/>
      </c:catAx>
      <c:valAx>
        <c:axId val="-1522989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229941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FD47-438F-8548-607474C05865}"/>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1-FD47-438F-8548-607474C05865}"/>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802.11-24/1270r1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802.11-24/1270r1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5561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10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26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82454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27</a:t>
            </a:fld>
            <a:endParaRPr lang="en-US" dirty="0">
              <a:latin typeface="Times New Roman" charset="0"/>
            </a:endParaRPr>
          </a:p>
        </p:txBody>
      </p:sp>
    </p:spTree>
    <p:extLst>
      <p:ext uri="{BB962C8B-B14F-4D97-AF65-F5344CB8AC3E}">
        <p14:creationId xmlns:p14="http://schemas.microsoft.com/office/powerpoint/2010/main" val="328568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28</a:t>
            </a:fld>
            <a:endParaRPr lang="en-US" dirty="0">
              <a:latin typeface="Times New Roman" charset="0"/>
            </a:endParaRPr>
          </a:p>
        </p:txBody>
      </p:sp>
    </p:spTree>
    <p:extLst>
      <p:ext uri="{BB962C8B-B14F-4D97-AF65-F5344CB8AC3E}">
        <p14:creationId xmlns:p14="http://schemas.microsoft.com/office/powerpoint/2010/main" val="411821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802.11-24/1270r1</a:t>
            </a:r>
          </a:p>
        </p:txBody>
      </p:sp>
      <p:sp>
        <p:nvSpPr>
          <p:cNvPr id="19459" name="Rectangle 3"/>
          <p:cNvSpPr>
            <a:spLocks noGrp="1" noChangeArrowheads="1"/>
          </p:cNvSpPr>
          <p:nvPr>
            <p:ph type="dt" sz="quarter" idx="1"/>
          </p:nvPr>
        </p:nvSpPr>
        <p:spPr>
          <a:noFill/>
        </p:spPr>
        <p:txBody>
          <a:bodyPr/>
          <a:lstStyle/>
          <a:p>
            <a:r>
              <a:rPr lang="en-US"/>
              <a:t>July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204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802.11-24/1270r1</a:t>
            </a:r>
          </a:p>
        </p:txBody>
      </p:sp>
      <p:sp>
        <p:nvSpPr>
          <p:cNvPr id="21509" name="Date Placeholder 4"/>
          <p:cNvSpPr>
            <a:spLocks noGrp="1"/>
          </p:cNvSpPr>
          <p:nvPr>
            <p:ph type="dt" sz="quarter" idx="1"/>
          </p:nvPr>
        </p:nvSpPr>
        <p:spPr>
          <a:noFill/>
        </p:spPr>
        <p:txBody>
          <a:bodyPr/>
          <a:lstStyle/>
          <a:p>
            <a:r>
              <a:rPr lang="en-US"/>
              <a:t>July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30</a:t>
            </a:fld>
            <a:endParaRPr lang="en-US"/>
          </a:p>
        </p:txBody>
      </p:sp>
    </p:spTree>
    <p:extLst>
      <p:ext uri="{BB962C8B-B14F-4D97-AF65-F5344CB8AC3E}">
        <p14:creationId xmlns:p14="http://schemas.microsoft.com/office/powerpoint/2010/main" val="184104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802.11-24/1270r1</a:t>
            </a:r>
          </a:p>
        </p:txBody>
      </p:sp>
      <p:sp>
        <p:nvSpPr>
          <p:cNvPr id="21509" name="Date Placeholder 4"/>
          <p:cNvSpPr>
            <a:spLocks noGrp="1"/>
          </p:cNvSpPr>
          <p:nvPr>
            <p:ph type="dt" sz="quarter" idx="1"/>
          </p:nvPr>
        </p:nvSpPr>
        <p:spPr>
          <a:noFill/>
        </p:spPr>
        <p:txBody>
          <a:bodyPr/>
          <a:lstStyle/>
          <a:p>
            <a:r>
              <a:rPr lang="en-US"/>
              <a:t>July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31</a:t>
            </a:fld>
            <a:endParaRPr lang="en-US"/>
          </a:p>
        </p:txBody>
      </p:sp>
    </p:spTree>
    <p:extLst>
      <p:ext uri="{BB962C8B-B14F-4D97-AF65-F5344CB8AC3E}">
        <p14:creationId xmlns:p14="http://schemas.microsoft.com/office/powerpoint/2010/main" val="123150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802.11-24/1270r1</a:t>
            </a:r>
          </a:p>
        </p:txBody>
      </p:sp>
      <p:sp>
        <p:nvSpPr>
          <p:cNvPr id="21509" name="Date Placeholder 4"/>
          <p:cNvSpPr>
            <a:spLocks noGrp="1"/>
          </p:cNvSpPr>
          <p:nvPr>
            <p:ph type="dt" sz="quarter" idx="1"/>
          </p:nvPr>
        </p:nvSpPr>
        <p:spPr>
          <a:noFill/>
        </p:spPr>
        <p:txBody>
          <a:bodyPr/>
          <a:lstStyle/>
          <a:p>
            <a:r>
              <a:rPr lang="en-US"/>
              <a:t>July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32</a:t>
            </a:fld>
            <a:endParaRPr lang="en-US"/>
          </a:p>
        </p:txBody>
      </p:sp>
    </p:spTree>
    <p:extLst>
      <p:ext uri="{BB962C8B-B14F-4D97-AF65-F5344CB8AC3E}">
        <p14:creationId xmlns:p14="http://schemas.microsoft.com/office/powerpoint/2010/main" val="416542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802.11-24/1270r1</a:t>
            </a:r>
          </a:p>
        </p:txBody>
      </p:sp>
      <p:sp>
        <p:nvSpPr>
          <p:cNvPr id="23557" name="Date Placeholder 4"/>
          <p:cNvSpPr>
            <a:spLocks noGrp="1"/>
          </p:cNvSpPr>
          <p:nvPr>
            <p:ph type="dt" sz="quarter" idx="1"/>
          </p:nvPr>
        </p:nvSpPr>
        <p:spPr>
          <a:noFill/>
        </p:spPr>
        <p:txBody>
          <a:bodyPr/>
          <a:lstStyle/>
          <a:p>
            <a:r>
              <a:rPr lang="en-US"/>
              <a:t>July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33</a:t>
            </a:fld>
            <a:endParaRPr lang="en-US"/>
          </a:p>
        </p:txBody>
      </p:sp>
    </p:spTree>
    <p:extLst>
      <p:ext uri="{BB962C8B-B14F-4D97-AF65-F5344CB8AC3E}">
        <p14:creationId xmlns:p14="http://schemas.microsoft.com/office/powerpoint/2010/main" val="243023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802.11-24/1270r1</a:t>
            </a:r>
            <a:endParaRPr lang="en-US"/>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68563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802.11-24/1270r1</a:t>
            </a:r>
            <a:endParaRPr lang="en-US"/>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48997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802.11-24/1270r1</a:t>
            </a:r>
            <a:endParaRPr lang="en-US"/>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2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802.11-24/1270r1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4403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802.11-24/1270r1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74064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257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802.11-24/1270r1</a:t>
            </a:r>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52</a:t>
            </a:fld>
            <a:endParaRPr lang="en-US"/>
          </a:p>
        </p:txBody>
      </p:sp>
    </p:spTree>
    <p:extLst>
      <p:ext uri="{BB962C8B-B14F-4D97-AF65-F5344CB8AC3E}">
        <p14:creationId xmlns:p14="http://schemas.microsoft.com/office/powerpoint/2010/main" val="165158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802.11-24/1270r1</a:t>
            </a: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2024</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7165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p>
        </p:txBody>
      </p:sp>
      <p:sp>
        <p:nvSpPr>
          <p:cNvPr id="11269" name="Date Placeholder 4"/>
          <p:cNvSpPr>
            <a:spLocks noGrp="1"/>
          </p:cNvSpPr>
          <p:nvPr>
            <p:ph type="dt" sz="quarter" idx="1"/>
          </p:nvPr>
        </p:nvSpPr>
        <p:spPr>
          <a:noFill/>
        </p:spPr>
        <p:txBody>
          <a:bodyPr/>
          <a:lstStyle/>
          <a:p>
            <a:r>
              <a:rPr lang="en-US">
                <a:latin typeface="Times New Roman" charset="0"/>
              </a:rPr>
              <a:t>July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55</a:t>
            </a:fld>
            <a:endParaRPr lang="en-US">
              <a:latin typeface="Times New Roman" charset="0"/>
            </a:endParaRPr>
          </a:p>
        </p:txBody>
      </p:sp>
    </p:spTree>
    <p:extLst>
      <p:ext uri="{BB962C8B-B14F-4D97-AF65-F5344CB8AC3E}">
        <p14:creationId xmlns:p14="http://schemas.microsoft.com/office/powerpoint/2010/main" val="203144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p>
        </p:txBody>
      </p:sp>
      <p:sp>
        <p:nvSpPr>
          <p:cNvPr id="11269" name="Date Placeholder 4"/>
          <p:cNvSpPr>
            <a:spLocks noGrp="1"/>
          </p:cNvSpPr>
          <p:nvPr>
            <p:ph type="dt" sz="quarter" idx="1"/>
          </p:nvPr>
        </p:nvSpPr>
        <p:spPr>
          <a:noFill/>
        </p:spPr>
        <p:txBody>
          <a:bodyPr/>
          <a:lstStyle/>
          <a:p>
            <a:r>
              <a:rPr lang="en-US">
                <a:latin typeface="Times New Roman" charset="0"/>
              </a:rPr>
              <a:t>July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56</a:t>
            </a:fld>
            <a:endParaRPr lang="en-US">
              <a:latin typeface="Times New Roman" charset="0"/>
            </a:endParaRPr>
          </a:p>
        </p:txBody>
      </p:sp>
    </p:spTree>
    <p:extLst>
      <p:ext uri="{BB962C8B-B14F-4D97-AF65-F5344CB8AC3E}">
        <p14:creationId xmlns:p14="http://schemas.microsoft.com/office/powerpoint/2010/main" val="49401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2164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802.11-24/1270r1</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60</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00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220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15623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112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802.11-24/1270r1</a:t>
            </a:r>
          </a:p>
        </p:txBody>
      </p:sp>
      <p:sp>
        <p:nvSpPr>
          <p:cNvPr id="19459" name="Rectangle 3"/>
          <p:cNvSpPr>
            <a:spLocks noGrp="1" noChangeArrowheads="1"/>
          </p:cNvSpPr>
          <p:nvPr>
            <p:ph type="dt" sz="quarter" idx="1"/>
          </p:nvPr>
        </p:nvSpPr>
        <p:spPr>
          <a:noFill/>
        </p:spPr>
        <p:txBody>
          <a:bodyPr/>
          <a:lstStyle/>
          <a:p>
            <a:r>
              <a:rPr lang="en-US"/>
              <a:t>July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802.11-24/1270r1</a:t>
            </a:r>
          </a:p>
        </p:txBody>
      </p:sp>
      <p:sp>
        <p:nvSpPr>
          <p:cNvPr id="21509" name="Date Placeholder 4"/>
          <p:cNvSpPr>
            <a:spLocks noGrp="1"/>
          </p:cNvSpPr>
          <p:nvPr>
            <p:ph type="dt" sz="quarter" idx="1"/>
          </p:nvPr>
        </p:nvSpPr>
        <p:spPr>
          <a:noFill/>
        </p:spPr>
        <p:txBody>
          <a:bodyPr/>
          <a:lstStyle/>
          <a:p>
            <a:r>
              <a:rPr lang="en-US"/>
              <a:t>July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68</a:t>
            </a:fld>
            <a:endParaRPr lang="en-US"/>
          </a:p>
        </p:txBody>
      </p:sp>
    </p:spTree>
    <p:extLst>
      <p:ext uri="{BB962C8B-B14F-4D97-AF65-F5344CB8AC3E}">
        <p14:creationId xmlns:p14="http://schemas.microsoft.com/office/powerpoint/2010/main" val="110006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802.11-24/1270r1</a:t>
            </a:r>
          </a:p>
        </p:txBody>
      </p:sp>
      <p:sp>
        <p:nvSpPr>
          <p:cNvPr id="21509" name="Date Placeholder 4"/>
          <p:cNvSpPr>
            <a:spLocks noGrp="1"/>
          </p:cNvSpPr>
          <p:nvPr>
            <p:ph type="dt" sz="quarter" idx="1"/>
          </p:nvPr>
        </p:nvSpPr>
        <p:spPr>
          <a:noFill/>
        </p:spPr>
        <p:txBody>
          <a:bodyPr/>
          <a:lstStyle/>
          <a:p>
            <a:r>
              <a:rPr lang="en-US"/>
              <a:t>July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802.11-24/1270r1</a:t>
            </a:r>
          </a:p>
        </p:txBody>
      </p:sp>
      <p:sp>
        <p:nvSpPr>
          <p:cNvPr id="23557" name="Date Placeholder 4"/>
          <p:cNvSpPr>
            <a:spLocks noGrp="1"/>
          </p:cNvSpPr>
          <p:nvPr>
            <p:ph type="dt" sz="quarter" idx="1"/>
          </p:nvPr>
        </p:nvSpPr>
        <p:spPr>
          <a:noFill/>
        </p:spPr>
        <p:txBody>
          <a:bodyPr/>
          <a:lstStyle/>
          <a:p>
            <a:r>
              <a:rPr lang="en-US"/>
              <a:t>July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70</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234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175284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802.11-24/1270r1</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81</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4937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3510108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802.11-24/1270r1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476437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802.11-24/1270r1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2024</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59081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802.11-24/1270r1</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106</a:t>
            </a:fld>
            <a:endParaRPr lang="en-US" dirty="0"/>
          </a:p>
        </p:txBody>
      </p:sp>
    </p:spTree>
    <p:extLst>
      <p:ext uri="{BB962C8B-B14F-4D97-AF65-F5344CB8AC3E}">
        <p14:creationId xmlns:p14="http://schemas.microsoft.com/office/powerpoint/2010/main" val="3857415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802.11-24/1270r1</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107</a:t>
            </a:fld>
            <a:endParaRPr lang="en-US" dirty="0"/>
          </a:p>
        </p:txBody>
      </p:sp>
    </p:spTree>
    <p:extLst>
      <p:ext uri="{BB962C8B-B14F-4D97-AF65-F5344CB8AC3E}">
        <p14:creationId xmlns:p14="http://schemas.microsoft.com/office/powerpoint/2010/main" val="14182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3023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802.11-24/1270r1</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108</a:t>
            </a:fld>
            <a:endParaRPr lang="en-US" dirty="0"/>
          </a:p>
        </p:txBody>
      </p:sp>
    </p:spTree>
    <p:extLst>
      <p:ext uri="{BB962C8B-B14F-4D97-AF65-F5344CB8AC3E}">
        <p14:creationId xmlns:p14="http://schemas.microsoft.com/office/powerpoint/2010/main" val="4292098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802.11-24/1270r1</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109</a:t>
            </a:fld>
            <a:endParaRPr lang="en-US" dirty="0"/>
          </a:p>
        </p:txBody>
      </p:sp>
    </p:spTree>
    <p:extLst>
      <p:ext uri="{BB962C8B-B14F-4D97-AF65-F5344CB8AC3E}">
        <p14:creationId xmlns:p14="http://schemas.microsoft.com/office/powerpoint/2010/main" val="1698156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47336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6615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17291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115</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20689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endParaRPr lang="en-US" dirty="0"/>
          </a:p>
        </p:txBody>
      </p:sp>
      <p:sp>
        <p:nvSpPr>
          <p:cNvPr id="5" name="Rectangle 3"/>
          <p:cNvSpPr>
            <a:spLocks noGrp="1" noChangeArrowheads="1"/>
          </p:cNvSpPr>
          <p:nvPr>
            <p:ph type="dt"/>
          </p:nvPr>
        </p:nvSpPr>
        <p:spPr>
          <a:ln/>
        </p:spPr>
        <p:txBody>
          <a:bodyPr/>
          <a:lstStyle/>
          <a:p>
            <a:r>
              <a:rPr lang="en-US"/>
              <a:t>July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120</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846695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121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83537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4725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923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6601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99125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802.11-24/1270r1</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2024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128</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00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802.11-24/1270r1</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2024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133</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5410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134</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57166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135</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3576584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934454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930433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76561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045685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715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198936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07480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756702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3857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416572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211538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37435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288119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04612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691116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4638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263910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802.11-24/1270r1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0097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802.11-24/1270r1</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5622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July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8751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802.11-24/1270r1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5/dcn/24/15-24-0404-01-006a-tg15-6ma-closing-report-july-2024.ppt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5/dcn/24/15-24-0417-00-007a-15-7a-higher-rate-longer-range-occ-tg-closing-report-july-2024.pptx" TargetMode="Externa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5/dcn/24/15-24-0373-02-cryp-july-opening-and-closing.ppt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5/dcn/24/15-24-0375-00-wng0-etsi-tr-103-970-feasibility-study-on-the-use-of-uwb.pptx" TargetMode="External"/><Relationship Id="rId2" Type="http://schemas.openxmlformats.org/officeDocument/2006/relationships/hyperlink" Target="https://mentor.ieee.org/802.15/dcn/24/15-24-0402-00-wng0-diversified-range-communication-for-disaster-response-operations.pptx" TargetMode="Externa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65-04-0000-proposed-response-to-acma-consultation-on-planning-options-in-the-upper-6ghz-band.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4/18-24-0056-06-0000-proposed-response-to-qatar-cra-s-consultation-on-short-range-devices.pdf" TargetMode="External"/><Relationship Id="rId5" Type="http://schemas.openxmlformats.org/officeDocument/2006/relationships/hyperlink" Target="https://mentor.ieee.org/802.18/dcn/24/18-24-0055-08-0000-proposed-response-to-cayman-islands-ofreg-s-consultation-on-proposed-short-range-device-regulation.pdf" TargetMode="External"/><Relationship Id="rId4" Type="http://schemas.openxmlformats.org/officeDocument/2006/relationships/hyperlink" Target="https://mentor.ieee.org/802.18/dcn/24/18-24-0054-04-0000-proposed-response-to-south-africa-icasa-s-consultation-on-draft-radio-frequency-migration-plan.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cept.org/files/9522/Draft-revision-of-ERC-Report-25-ECA-Table-.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radio-spectrum-policy-group.ec.europa.eu/document/download/c87dc40a-3221-4842-98af-eb625d3557d2_en?filename=Questionnaire_U6GHz-2024.pdf" TargetMode="External"/><Relationship Id="rId4" Type="http://schemas.openxmlformats.org/officeDocument/2006/relationships/hyperlink" Target="https://www.rabc-cccr.ca/ised-radio-standards-specification-rss-248-issue-3-june-2024-radio-local-area-network-rlan-devices-operating-in-the-5925-7125-mhz-band/"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dcn/24/1-24-0037-00-Mntg-p802-revc-d2-0-preliminary-comments.xlsx" TargetMode="External"/><Relationship Id="rId2" Type="http://schemas.openxmlformats.org/officeDocument/2006/relationships/hyperlink" Target="https://www.ieee802.org/1/files/private/802-REVc-drafts/d2/P802-REVc-d2.pdf" TargetMode="External"/><Relationship Id="rId1" Type="http://schemas.openxmlformats.org/officeDocument/2006/relationships/slideLayout" Target="../slideLayouts/slideLayout2.xml"/><Relationship Id="rId4" Type="http://schemas.openxmlformats.org/officeDocument/2006/relationships/hyperlink" Target="https://mentor.ieee.org/802.1/dcn/24/1-24-0042-01-Mntg-p802-revc-d2-0-ballot-comments.xlsx"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groups.wi-fi.org/wg/Members/document/folder/3847"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www.wi-fi.org/news-events/newsroom/wi-fi-alliance-afc-specifications-and-tools-streamline-standard-power-device" TargetMode="External"/><Relationship Id="rId2" Type="http://schemas.openxmlformats.org/officeDocument/2006/relationships/hyperlink" Target="https://www.wi-fi.org/news-events/newsroom/new-study-lack-of-wi-fi-spectrum-jeopardizes-europes-gigabit-connectivity" TargetMode="External"/><Relationship Id="rId1" Type="http://schemas.openxmlformats.org/officeDocument/2006/relationships/slideLayout" Target="../slideLayouts/slideLayout2.xml"/><Relationship Id="rId4" Type="http://schemas.openxmlformats.org/officeDocument/2006/relationships/hyperlink" Target="https://www.wi-fi.org/news-events/newsroom/wi-fi-alliance-congratulates-ntia-spectrum-team-on-the-national-spectrum"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3.xml.rels><?xml version="1.0" encoding="UTF-8" standalone="yes"?>
<Relationships xmlns="http://schemas.openxmlformats.org/package/2006/relationships"><Relationship Id="rId3" Type="http://schemas.openxmlformats.org/officeDocument/2006/relationships/hyperlink" Target="https://wballiance.com/wba-program-overview-2024/" TargetMode="External"/><Relationship Id="rId7" Type="http://schemas.openxmlformats.org/officeDocument/2006/relationships/hyperlink" Target="https://wballiance.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balliance.com/membership/" TargetMode="External"/><Relationship Id="rId5" Type="http://schemas.openxmlformats.org/officeDocument/2006/relationships/hyperlink" Target="https://wballiance.com/events-awards/" TargetMode="External"/><Relationship Id="rId4" Type="http://schemas.openxmlformats.org/officeDocument/2006/relationships/hyperlink" Target="https://wballiance.com/resource/" TargetMode="Externa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www.rfc-editor.org/info/rfc9575"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hyperlink" Target="https://datatracker.ietf.org/wg/green/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nasr/about/" TargetMode="External"/><Relationship Id="rId4" Type="http://schemas.openxmlformats.org/officeDocument/2006/relationships/hyperlink" Target="https://datatracker.ietf.org/wg/diem/abou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879-04-0000-ieee-p802-11bk-d2-0-mandatory-draft-review-mdr-report.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multi/"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ulti/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l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mls/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opsawg/abou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schc-15dot4/"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eap-fido/" TargetMode="External"/><Relationship Id="rId4" Type="http://schemas.openxmlformats.org/officeDocument/2006/relationships/hyperlink" Target="https://datatracker.ietf.org/doc/draft-ietf-emu-eap-edhoc/"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discardmodel/"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doc/draft-ietf-tls-deprecate-obsolete-kex/" TargetMode="External"/><Relationship Id="rId4" Type="http://schemas.openxmlformats.org/officeDocument/2006/relationships/hyperlink" Target="https://datatracker.ietf.org/doc/draft-ietf-tls-8773bi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raw-industrial-req/"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09/11-09-1034-21-0000-802-11-editorial-style-guid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ntor.ieee.org/myproject/Public/mytools/draft/styleman.pdf"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brski-discovery/"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voucher/"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09/11-09-1034-21-0000-802-11-editorial-style-guide.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4/11-24-0988-02-0arc-arc-sc-agenda-july-2024.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tu.int/md/R19-WP5B.AR-C-0556/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24/11-24-0983-01-0wng-agenda-for-wng-sc-2024-july.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entor.ieee.org/802.11/dcn/24/11-24-1300-00-0wng-wng-meeting-minutes-2024-july-montreal-meeting.docx"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ec/dcn/24/ec-24-0149-02-JTC1-agenda-for-july-2024-mixed-mode.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1141-01-000m-p802-11revme-report-to-ec-on-conditional-approval-to-forward-draft-to-revcom.pptx" TargetMode="Externa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4/11-24-1283-01-00be-p802-11be-report-to-ec-on-conditional-approval-to-forward-draft-to-revcom.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hyperlink" Target="https://mentor.ieee.org/802.11/dcn/23/11-23-0442-60-00be-tgbe-motions-list-part-4.pptx" TargetMode="External"/><Relationship Id="rId4" Type="http://schemas.openxmlformats.org/officeDocument/2006/relationships/hyperlink" Target="https://mentor.ieee.org/802.11/dcn/24/11-24-0974-06-00be-tgbe-july-2024-meeting-agenda.ppt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4/11-24-0987-10-00bh-agenda-tgbh-2024-july-session.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mentor.ieee.org/802.11/dcn/24/11-24-1262-06-00bh-p802-11bh-sa-recirc1-comments.xlsx" TargetMode="External"/><Relationship Id="rId4" Type="http://schemas.openxmlformats.org/officeDocument/2006/relationships/hyperlink" Target="https://mentor.ieee.org/802.11/dcn/22/11-22-0651-51-00bh-tgbh-motions-list.ppt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7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24/11-24-0976-13-00bn-tgbn-july-2024-meeting-agenda.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entor.ieee.org/802.11/dcn/24/11-24-0171-13-00bn-tgbn-motions-list-part-1.ppt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24/11-24-1066-06-00bp-tg-bp-meeting-agenda-for-jul-plenary-2024.ppt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9.xml.rels><?xml version="1.0" encoding="UTF-8" standalone="yes"?>
<Relationships xmlns="http://schemas.openxmlformats.org/package/2006/relationships"><Relationship Id="rId3" Type="http://schemas.openxmlformats.org/officeDocument/2006/relationships/hyperlink" Target="https://mentor.ieee.org/802.11/dcn/24/11-24-1273-01-immw-immw-meeting-minutes-for-july.docx"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2.xml.rels><?xml version="1.0" encoding="UTF-8" standalone="yes"?>
<Relationships xmlns="http://schemas.openxmlformats.org/package/2006/relationships"><Relationship Id="rId3" Type="http://schemas.openxmlformats.org/officeDocument/2006/relationships/hyperlink" Target="https://www.itu.int/md/R23-WP5A-C-0093/en" TargetMode="External"/><Relationship Id="rId2" Type="http://schemas.openxmlformats.org/officeDocument/2006/relationships/hyperlink" Target="https://www.itu.int/events/eventdetails.asp?eventid=21239"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1241" TargetMode="Externa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5/dcn/24/15-24-0297-06-04me-july-2024-ieee-802-15-4me-opening-agenda-and-closing.pptx"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5/dcn/24/15-24-0365-01-04ad-tg4ad-agenda-opening-and-closing-report-july-2024.ppt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5/dcn/24/15-24-0424-00-04ab-july-closing-report.pptx"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5/dcn/24/15-24-0372-01-04ac-july-opening-and-closing.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July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2024-07-22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CBE76E9-4F10-42AC-8235-B185928CAF5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AB7F423F-ABF2-4F51-99BD-349BE09FF2E7}"/>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127133FB-64FC-4434-8F2B-0FD97BC0A273}"/>
              </a:ext>
            </a:extLst>
          </p:cNvPr>
          <p:cNvSpPr>
            <a:spLocks noGrp="1"/>
          </p:cNvSpPr>
          <p:nvPr>
            <p:ph type="dt" idx="10"/>
          </p:nvPr>
        </p:nvSpPr>
        <p:spPr/>
        <p:txBody>
          <a:bodyPr/>
          <a:lstStyle/>
          <a:p>
            <a:r>
              <a:rPr lang="en-US"/>
              <a:t>July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D5.0. Received 115 comments and work on comment resolution and plan to recirc D6.0 out of the July meeting. </a:t>
            </a:r>
          </a:p>
          <a:p>
            <a:r>
              <a:rPr lang="en-GB" sz="1600" dirty="0"/>
              <a:t>11be – </a:t>
            </a:r>
            <a:r>
              <a:rPr lang="en-US" sz="1600" b="0" dirty="0"/>
              <a:t>D6.0.  Received 160 comments and </a:t>
            </a:r>
            <a:r>
              <a:rPr lang="en-GB" sz="1600" b="0" dirty="0"/>
              <a:t>work on comment resolution and plan to recirc D7.0 out of the July meeting, which will be based on </a:t>
            </a:r>
            <a:r>
              <a:rPr lang="en-GB" sz="1600" b="0" dirty="0" err="1"/>
              <a:t>REVme</a:t>
            </a:r>
            <a:r>
              <a:rPr lang="en-GB" sz="1600" b="0" dirty="0"/>
              <a:t> D6.0 and 11bh 5.0. </a:t>
            </a:r>
          </a:p>
          <a:p>
            <a:r>
              <a:rPr lang="en-GB" sz="1600" dirty="0"/>
              <a:t>11bk</a:t>
            </a:r>
            <a:r>
              <a:rPr lang="en-GB" sz="1600" b="0" dirty="0"/>
              <a:t> –D2.0.  Completed MDR/MEC  and expect to complete and go to WG recirc on D3.0 out of the July meeting. </a:t>
            </a:r>
          </a:p>
          <a:p>
            <a:r>
              <a:rPr lang="en-US" sz="1600" dirty="0"/>
              <a:t>11bf </a:t>
            </a:r>
            <a:r>
              <a:rPr lang="en-GB" sz="1600" dirty="0"/>
              <a:t>– </a:t>
            </a:r>
            <a:r>
              <a:rPr lang="en-GB" sz="1600" b="0" dirty="0"/>
              <a:t>D4.0. received 207 comments on the initial SA ballot </a:t>
            </a:r>
            <a:r>
              <a:rPr lang="en-US" sz="1600" b="0" dirty="0"/>
              <a:t>and plan to recirc SA ballot out of Sept meeting</a:t>
            </a:r>
            <a:r>
              <a:rPr lang="en-GB" sz="1600" b="0" dirty="0"/>
              <a:t>. </a:t>
            </a:r>
            <a:endParaRPr lang="en-US" sz="1600" b="0" dirty="0"/>
          </a:p>
          <a:p>
            <a:r>
              <a:rPr lang="en-GB" sz="1600" dirty="0"/>
              <a:t>11bi – </a:t>
            </a:r>
            <a:r>
              <a:rPr lang="en-GB" sz="1600" b="0" dirty="0"/>
              <a:t>D0.4 is available, received 507 comments on CC and plan to have D0.5 by the end of the week. </a:t>
            </a:r>
          </a:p>
          <a:p>
            <a:r>
              <a:rPr lang="en-GB" sz="1600" dirty="0" err="1"/>
              <a:t>REVme</a:t>
            </a:r>
            <a:r>
              <a:rPr lang="en-GB" sz="1600" dirty="0"/>
              <a:t> – D6.0, </a:t>
            </a:r>
            <a:r>
              <a:rPr lang="en-GB" sz="1600" b="0" dirty="0"/>
              <a:t>257 comments received on the second recirc SA Ballot on D6.0. Plan </a:t>
            </a:r>
            <a:r>
              <a:rPr lang="en-GB" sz="1400" b="0" dirty="0"/>
              <a:t>to go SA recirc D7.0 out of the July meeting. </a:t>
            </a:r>
            <a:endParaRPr lang="en-US" sz="1400" dirty="0"/>
          </a:p>
          <a:p>
            <a:r>
              <a:rPr lang="en-GB" sz="2000" dirty="0"/>
              <a:t>  </a:t>
            </a:r>
          </a:p>
        </p:txBody>
      </p:sp>
      <p:sp>
        <p:nvSpPr>
          <p:cNvPr id="3" name="Footer Placeholder 2">
            <a:extLst>
              <a:ext uri="{FF2B5EF4-FFF2-40B4-BE49-F238E27FC236}">
                <a16:creationId xmlns:a16="http://schemas.microsoft.com/office/drawing/2014/main" id="{E82ED583-41EF-4FA9-B860-2B5533B6A494}"/>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F979C21E-2422-4FAC-91F7-719729CF86E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B0E9F379-F643-4005-841F-C8D651CD045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53361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WG LB completed</a:t>
            </a:r>
          </a:p>
          <a:p>
            <a:pPr lvl="1">
              <a:buFont typeface="Arial" panose="020B0604020202020204" pitchFamily="34" charset="0"/>
              <a:buChar char="•"/>
            </a:pPr>
            <a:r>
              <a:rPr lang="en-US" sz="2400" dirty="0"/>
              <a:t>Advancing to initial SA ballot (pending)</a:t>
            </a:r>
          </a:p>
          <a:p>
            <a:pPr lvl="1">
              <a:buFont typeface="Arial" panose="020B0604020202020204" pitchFamily="34" charset="0"/>
              <a:buChar char="•"/>
            </a:pPr>
            <a:endParaRPr lang="en-US" sz="2400" dirty="0"/>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439910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normAutofit fontScale="92500" lnSpcReduction="10000"/>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marL="457200" lvl="1" indent="0"/>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Resolving pre-ballot comments(D0.2.3)</a:t>
            </a:r>
          </a:p>
          <a:p>
            <a:pPr lvl="1">
              <a:buFont typeface="Arial" panose="020B0604020202020204" pitchFamily="34" charset="0"/>
              <a:buChar char="•"/>
            </a:pPr>
            <a:r>
              <a:rPr lang="en-US" b="0" dirty="0"/>
              <a:t>Preparing for initial WG LB</a:t>
            </a:r>
            <a:endParaRPr lang="en-US" dirty="0"/>
          </a:p>
          <a:p>
            <a:pPr lvl="1">
              <a:buFont typeface="Arial" panose="020B0604020202020204" pitchFamily="34" charset="0"/>
              <a:buChar char="•"/>
            </a:pPr>
            <a:r>
              <a:rPr lang="en-US" b="0" dirty="0"/>
              <a:t>Continuing refinement of technical content</a:t>
            </a:r>
          </a:p>
          <a:p>
            <a:pPr lvl="1">
              <a:buFont typeface="Arial" panose="020B0604020202020204" pitchFamily="34" charset="0"/>
              <a:buChar char="•"/>
            </a:pPr>
            <a:r>
              <a:rPr lang="en-US" dirty="0"/>
              <a:t>Reviewed analysis and contributions for the Coexistence Assessment Document</a:t>
            </a:r>
          </a:p>
          <a:p>
            <a:pPr lvl="1">
              <a:buFont typeface="Arial" panose="020B0604020202020204" pitchFamily="34" charset="0"/>
              <a:buChar char="•"/>
            </a:pPr>
            <a:endParaRPr lang="en-US" dirty="0"/>
          </a:p>
          <a:p>
            <a:pPr marL="57150" indent="0"/>
            <a:r>
              <a:rPr lang="en-US" b="0" dirty="0"/>
              <a:t>Closing report: </a:t>
            </a:r>
            <a:r>
              <a:rPr lang="en-US" b="0" dirty="0">
                <a:hlinkClick r:id="rId2"/>
              </a:rPr>
              <a:t>https://mentor.ieee.org/802.15/dcn/24/15-24-0404-01-006a-tg15-6ma-closing-report-july-2024.pptx</a:t>
            </a:r>
            <a:endParaRPr lang="en-US" b="0" dirty="0"/>
          </a:p>
          <a:p>
            <a:pPr marL="57150" indent="0"/>
            <a:endParaRPr lang="en-US" b="0" dirty="0"/>
          </a:p>
          <a:p>
            <a:pPr marL="457200" lvl="1" indent="0"/>
            <a:endParaRPr lang="en-US" b="0" dirty="0"/>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8340040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D5-7313-D961-C2F6-8AAFB5774C28}"/>
              </a:ext>
            </a:extLst>
          </p:cNvPr>
          <p:cNvSpPr>
            <a:spLocks noGrp="1"/>
          </p:cNvSpPr>
          <p:nvPr>
            <p:ph type="title"/>
          </p:nvPr>
        </p:nvSpPr>
        <p:spPr>
          <a:xfrm>
            <a:off x="914401" y="685801"/>
            <a:ext cx="10361084" cy="1065213"/>
          </a:xfrm>
        </p:spPr>
        <p:txBody>
          <a:bodyPr wrap="square" anchor="ctr">
            <a:normAutofit/>
          </a:bodyPr>
          <a:lstStyle/>
          <a:p>
            <a:r>
              <a:rPr lang="en-US" dirty="0"/>
              <a:t>Next Generation Optical Camera Communication (OCC)</a:t>
            </a:r>
          </a:p>
        </p:txBody>
      </p:sp>
      <p:sp>
        <p:nvSpPr>
          <p:cNvPr id="3" name="Content Placeholder 2">
            <a:extLst>
              <a:ext uri="{FF2B5EF4-FFF2-40B4-BE49-F238E27FC236}">
                <a16:creationId xmlns:a16="http://schemas.microsoft.com/office/drawing/2014/main" id="{57C5A671-E3EE-3EE5-31BB-FCD4600A5011}"/>
              </a:ext>
            </a:extLst>
          </p:cNvPr>
          <p:cNvSpPr>
            <a:spLocks noGrp="1"/>
          </p:cNvSpPr>
          <p:nvPr>
            <p:ph sz="half" idx="1"/>
          </p:nvPr>
        </p:nvSpPr>
        <p:spPr>
          <a:xfrm>
            <a:off x="914401" y="1981201"/>
            <a:ext cx="7836740" cy="4113213"/>
          </a:xfrm>
        </p:spPr>
        <p:txBody>
          <a:bodyPr wrap="square" anchor="t">
            <a:normAutofit fontScale="92500" lnSpcReduction="20000"/>
          </a:bodyPr>
          <a:lstStyle/>
          <a:p>
            <a:pPr>
              <a:lnSpc>
                <a:spcPct val="90000"/>
              </a:lnSpc>
              <a:buFont typeface="Arial" panose="020B0604020202020204" pitchFamily="34" charset="0"/>
              <a:buChar char="•"/>
            </a:pPr>
            <a:r>
              <a:rPr lang="en-US" sz="2000" dirty="0"/>
              <a:t>What is it:</a:t>
            </a:r>
          </a:p>
          <a:p>
            <a:pPr lvl="1">
              <a:lnSpc>
                <a:spcPct val="90000"/>
              </a:lnSpc>
              <a:buFont typeface="Arial" panose="020B0604020202020204" pitchFamily="34" charset="0"/>
              <a:buChar char="•"/>
            </a:pPr>
            <a:r>
              <a:rPr lang="en-US" sz="2000" b="0" dirty="0"/>
              <a:t>Interest group to evaluate the value </a:t>
            </a:r>
            <a:r>
              <a:rPr lang="en-US" sz="2000" dirty="0"/>
              <a:t>of a new OCC standard with focus on 190-10K nm</a:t>
            </a:r>
          </a:p>
          <a:p>
            <a:pPr lvl="1">
              <a:lnSpc>
                <a:spcPct val="90000"/>
              </a:lnSpc>
              <a:buFont typeface="Arial" panose="020B0604020202020204" pitchFamily="34" charset="0"/>
              <a:buChar char="•"/>
            </a:pPr>
            <a:r>
              <a:rPr lang="en-US" sz="2000" dirty="0"/>
              <a:t>Future applications include indoor/outdoor and submerged applications with data rates of 100Mbps and mobility of up to 350Km/h and 200m range.</a:t>
            </a:r>
          </a:p>
          <a:p>
            <a:pPr>
              <a:lnSpc>
                <a:spcPct val="90000"/>
              </a:lnSpc>
              <a:buFont typeface="Arial" panose="020B0604020202020204" pitchFamily="34" charset="0"/>
              <a:buChar char="•"/>
            </a:pPr>
            <a:r>
              <a:rPr lang="en-US" sz="2000" dirty="0"/>
              <a:t>Technology and techniques considered:</a:t>
            </a:r>
          </a:p>
          <a:p>
            <a:pPr lvl="1">
              <a:lnSpc>
                <a:spcPct val="90000"/>
              </a:lnSpc>
              <a:buFont typeface="Arial" panose="020B0604020202020204" pitchFamily="34" charset="0"/>
              <a:buChar char="•"/>
            </a:pPr>
            <a:r>
              <a:rPr lang="en-US" sz="2000" dirty="0"/>
              <a:t>Introduction of MIMO OFDM, relaying and heterogenous operation (RF based networks).</a:t>
            </a:r>
          </a:p>
          <a:p>
            <a:pPr>
              <a:lnSpc>
                <a:spcPct val="90000"/>
              </a:lnSpc>
              <a:buFont typeface="Arial" panose="020B0604020202020204" pitchFamily="34" charset="0"/>
              <a:buChar char="•"/>
            </a:pPr>
            <a:r>
              <a:rPr lang="en-US" sz="2000" dirty="0"/>
              <a:t>Status:</a:t>
            </a:r>
          </a:p>
          <a:p>
            <a:pPr lvl="1">
              <a:lnSpc>
                <a:spcPct val="90000"/>
              </a:lnSpc>
              <a:buFont typeface="Arial" panose="020B0604020202020204" pitchFamily="34" charset="0"/>
              <a:buChar char="•"/>
            </a:pPr>
            <a:r>
              <a:rPr lang="en-US" sz="2000" dirty="0"/>
              <a:t>Completed initial SA ballot</a:t>
            </a:r>
          </a:p>
          <a:p>
            <a:pPr lvl="1">
              <a:lnSpc>
                <a:spcPct val="90000"/>
              </a:lnSpc>
              <a:buFont typeface="Arial" panose="020B0604020202020204" pitchFamily="34" charset="0"/>
              <a:buChar char="•"/>
            </a:pPr>
            <a:r>
              <a:rPr lang="en-US" sz="2000" dirty="0"/>
              <a:t>Comment resolution underway</a:t>
            </a:r>
          </a:p>
          <a:p>
            <a:pPr lvl="1">
              <a:lnSpc>
                <a:spcPct val="90000"/>
              </a:lnSpc>
              <a:buFont typeface="Arial" panose="020B0604020202020204" pitchFamily="34" charset="0"/>
              <a:buChar char="•"/>
            </a:pPr>
            <a:r>
              <a:rPr lang="en-US" sz="2000" dirty="0"/>
              <a:t>PAR extension in progress</a:t>
            </a:r>
          </a:p>
          <a:p>
            <a:pPr lvl="1">
              <a:lnSpc>
                <a:spcPct val="90000"/>
              </a:lnSpc>
              <a:buFont typeface="Arial" panose="020B0604020202020204" pitchFamily="34" charset="0"/>
              <a:buChar char="•"/>
            </a:pPr>
            <a:endParaRPr lang="en-US" sz="2000" dirty="0"/>
          </a:p>
          <a:p>
            <a:pPr>
              <a:lnSpc>
                <a:spcPct val="90000"/>
              </a:lnSpc>
            </a:pPr>
            <a:r>
              <a:rPr lang="en-US" sz="2000" dirty="0"/>
              <a:t>Closing report: </a:t>
            </a:r>
            <a:r>
              <a:rPr lang="en-US" sz="2000" dirty="0">
                <a:hlinkClick r:id="rId2"/>
              </a:rPr>
              <a:t>https://mentor.ieee.org/802.15/dcn/24/15-24-0417-00-007a-15-7a-higher-rate-longer-range-occ-tg-closing-report-july-2024.pptx</a:t>
            </a:r>
            <a:endParaRPr lang="en-US" sz="2000" dirty="0"/>
          </a:p>
          <a:p>
            <a:pPr>
              <a:lnSpc>
                <a:spcPct val="90000"/>
              </a:lnSpc>
            </a:pPr>
            <a:endParaRPr lang="en-US" sz="2000" dirty="0"/>
          </a:p>
        </p:txBody>
      </p:sp>
      <p:sp>
        <p:nvSpPr>
          <p:cNvPr id="6" name="Date Placeholder 5">
            <a:extLst>
              <a:ext uri="{FF2B5EF4-FFF2-40B4-BE49-F238E27FC236}">
                <a16:creationId xmlns:a16="http://schemas.microsoft.com/office/drawing/2014/main" id="{6728C4B4-C338-AA69-17B4-E866B77A646C}"/>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a:t>March 2024</a:t>
            </a:r>
            <a:endParaRPr lang="en-GB"/>
          </a:p>
        </p:txBody>
      </p:sp>
      <p:sp>
        <p:nvSpPr>
          <p:cNvPr id="5" name="Footer Placeholder 4">
            <a:extLst>
              <a:ext uri="{FF2B5EF4-FFF2-40B4-BE49-F238E27FC236}">
                <a16:creationId xmlns:a16="http://schemas.microsoft.com/office/drawing/2014/main" id="{07ABE8BB-2D9A-EBCD-6BFA-39423D7EAC3A}"/>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Jonathan Segev, Intel corporation</a:t>
            </a:r>
          </a:p>
        </p:txBody>
      </p:sp>
      <p:sp>
        <p:nvSpPr>
          <p:cNvPr id="4" name="Slide Number Placeholder 3">
            <a:extLst>
              <a:ext uri="{FF2B5EF4-FFF2-40B4-BE49-F238E27FC236}">
                <a16:creationId xmlns:a16="http://schemas.microsoft.com/office/drawing/2014/main" id="{05097785-A3B9-BE8A-05C5-178B2124B038}"/>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102</a:t>
            </a:fld>
            <a:endParaRPr lang="en-GB"/>
          </a:p>
        </p:txBody>
      </p:sp>
    </p:spTree>
    <p:extLst>
      <p:ext uri="{BB962C8B-B14F-4D97-AF65-F5344CB8AC3E}">
        <p14:creationId xmlns:p14="http://schemas.microsoft.com/office/powerpoint/2010/main" val="3967695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E6DF7-27CB-3975-D312-4F16C9D00824}"/>
              </a:ext>
            </a:extLst>
          </p:cNvPr>
          <p:cNvSpPr>
            <a:spLocks noGrp="1"/>
          </p:cNvSpPr>
          <p:nvPr>
            <p:ph type="title"/>
          </p:nvPr>
        </p:nvSpPr>
        <p:spPr/>
        <p:txBody>
          <a:bodyPr/>
          <a:lstStyle/>
          <a:p>
            <a:r>
              <a:rPr lang="en-US" dirty="0"/>
              <a:t>IG-Crypt</a:t>
            </a:r>
          </a:p>
        </p:txBody>
      </p:sp>
      <p:sp>
        <p:nvSpPr>
          <p:cNvPr id="9" name="Content Placeholder 8">
            <a:extLst>
              <a:ext uri="{FF2B5EF4-FFF2-40B4-BE49-F238E27FC236}">
                <a16:creationId xmlns:a16="http://schemas.microsoft.com/office/drawing/2014/main" id="{950968F7-2321-AB85-6AFF-E94017581591}"/>
              </a:ext>
            </a:extLst>
          </p:cNvPr>
          <p:cNvSpPr>
            <a:spLocks noGrp="1"/>
          </p:cNvSpPr>
          <p:nvPr>
            <p:ph idx="1"/>
          </p:nvPr>
        </p:nvSpPr>
        <p:spPr/>
        <p:txBody>
          <a:bodyPr/>
          <a:lstStyle/>
          <a:p>
            <a:pPr>
              <a:buFont typeface="Arial" panose="020B0604020202020204" pitchFamily="34" charset="0"/>
              <a:buChar char="•"/>
            </a:pPr>
            <a:r>
              <a:rPr lang="en-US" dirty="0"/>
              <a:t>Purpose: explore adoption of a light-weight cryptographic extension for 802.15.4</a:t>
            </a:r>
          </a:p>
          <a:p>
            <a:pPr>
              <a:buFont typeface="Arial" panose="020B0604020202020204" pitchFamily="34" charset="0"/>
              <a:buChar char="•"/>
            </a:pPr>
            <a:r>
              <a:rPr lang="en-US" dirty="0"/>
              <a:t>Recommendation:  2 projects needed, PARs generated in May</a:t>
            </a:r>
          </a:p>
          <a:p>
            <a:pPr lvl="1">
              <a:buFont typeface="Arial" panose="020B0604020202020204" pitchFamily="34" charset="0"/>
              <a:buChar char="•"/>
            </a:pPr>
            <a:r>
              <a:rPr lang="en-US" dirty="0"/>
              <a:t>Ascon cipher algorithms for 802.15.4 (</a:t>
            </a:r>
            <a:r>
              <a:rPr lang="en-US" dirty="0" err="1"/>
              <a:t>Projet</a:t>
            </a:r>
            <a:r>
              <a:rPr lang="en-US" dirty="0"/>
              <a:t> 15.4ae)</a:t>
            </a:r>
          </a:p>
          <a:p>
            <a:pPr lvl="1">
              <a:buFont typeface="Arial" panose="020B0604020202020204" pitchFamily="34" charset="0"/>
              <a:buChar char="•"/>
            </a:pPr>
            <a:r>
              <a:rPr lang="en-US" dirty="0"/>
              <a:t>EDHOC KMP for 802.15.9 (Project 15.9a)</a:t>
            </a:r>
          </a:p>
          <a:p>
            <a:pPr>
              <a:buFont typeface="Arial" panose="020B0604020202020204" pitchFamily="34" charset="0"/>
              <a:buChar char="•"/>
            </a:pPr>
            <a:r>
              <a:rPr lang="en-US" dirty="0"/>
              <a:t>Resolved comments received on the PARs</a:t>
            </a:r>
          </a:p>
          <a:p>
            <a:endParaRPr lang="en-US" dirty="0"/>
          </a:p>
          <a:p>
            <a:r>
              <a:rPr lang="en-US" dirty="0"/>
              <a:t>Closing report: </a:t>
            </a:r>
            <a:r>
              <a:rPr lang="en-US" dirty="0">
                <a:hlinkClick r:id="rId2"/>
              </a:rPr>
              <a:t>https://mentor.ieee.org/802.15/dcn/24/15-24-0373-02-cryp-july-opening-and-closing.pptx</a:t>
            </a:r>
            <a:endParaRPr lang="en-US" dirty="0"/>
          </a:p>
          <a:p>
            <a:endParaRPr lang="en-US" dirty="0"/>
          </a:p>
        </p:txBody>
      </p:sp>
      <p:sp>
        <p:nvSpPr>
          <p:cNvPr id="7" name="Slide Number Placeholder 6">
            <a:extLst>
              <a:ext uri="{FF2B5EF4-FFF2-40B4-BE49-F238E27FC236}">
                <a16:creationId xmlns:a16="http://schemas.microsoft.com/office/drawing/2014/main" id="{3F0BED6E-BBFE-82BB-AD36-0819D141E67F}"/>
              </a:ext>
            </a:extLst>
          </p:cNvPr>
          <p:cNvSpPr>
            <a:spLocks noGrp="1"/>
          </p:cNvSpPr>
          <p:nvPr>
            <p:ph type="sldNum" idx="12"/>
          </p:nvPr>
        </p:nvSpPr>
        <p:spPr/>
        <p:txBody>
          <a:bodyPr/>
          <a:lstStyle/>
          <a:p>
            <a:r>
              <a:rPr lang="en-GB"/>
              <a:t>Slide </a:t>
            </a:r>
            <a:fld id="{1CD163DD-D5E7-41DA-95F2-71530C24F8C3}" type="slidenum">
              <a:rPr lang="en-GB" smtClean="0"/>
              <a:pPr/>
              <a:t>103</a:t>
            </a:fld>
            <a:endParaRPr lang="en-GB"/>
          </a:p>
        </p:txBody>
      </p:sp>
      <p:sp>
        <p:nvSpPr>
          <p:cNvPr id="6" name="Footer Placeholder 5">
            <a:extLst>
              <a:ext uri="{FF2B5EF4-FFF2-40B4-BE49-F238E27FC236}">
                <a16:creationId xmlns:a16="http://schemas.microsoft.com/office/drawing/2014/main" id="{3445ED68-FD5C-56BE-14CC-BCADA45BE038}"/>
              </a:ext>
            </a:extLst>
          </p:cNvPr>
          <p:cNvSpPr>
            <a:spLocks noGrp="1"/>
          </p:cNvSpPr>
          <p:nvPr>
            <p:ph type="ftr" idx="14"/>
          </p:nvPr>
        </p:nvSpPr>
        <p:spPr/>
        <p:txBody>
          <a:bodyPr/>
          <a:lstStyle/>
          <a:p>
            <a:r>
              <a:rPr lang="en-GB"/>
              <a:t>Jonathan Segev, Intel corporation</a:t>
            </a:r>
          </a:p>
        </p:txBody>
      </p:sp>
      <p:sp>
        <p:nvSpPr>
          <p:cNvPr id="5" name="Date Placeholder 4">
            <a:extLst>
              <a:ext uri="{FF2B5EF4-FFF2-40B4-BE49-F238E27FC236}">
                <a16:creationId xmlns:a16="http://schemas.microsoft.com/office/drawing/2014/main" id="{B56E6043-B8FC-169F-FC84-F6CD86AC1631}"/>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883570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CE6A-33F7-7245-7BB1-B37F17B53E7F}"/>
              </a:ext>
            </a:extLst>
          </p:cNvPr>
          <p:cNvSpPr>
            <a:spLocks noGrp="1"/>
          </p:cNvSpPr>
          <p:nvPr>
            <p:ph type="title"/>
          </p:nvPr>
        </p:nvSpPr>
        <p:spPr/>
        <p:txBody>
          <a:bodyPr/>
          <a:lstStyle/>
          <a:p>
            <a:r>
              <a:rPr lang="en-US" dirty="0"/>
              <a:t>WNG and IG-Access</a:t>
            </a:r>
          </a:p>
        </p:txBody>
      </p:sp>
      <p:sp>
        <p:nvSpPr>
          <p:cNvPr id="3" name="Content Placeholder 2">
            <a:extLst>
              <a:ext uri="{FF2B5EF4-FFF2-40B4-BE49-F238E27FC236}">
                <a16:creationId xmlns:a16="http://schemas.microsoft.com/office/drawing/2014/main" id="{6BC6EE46-1057-1865-3886-35264764199D}"/>
              </a:ext>
            </a:extLst>
          </p:cNvPr>
          <p:cNvSpPr>
            <a:spLocks noGrp="1"/>
          </p:cNvSpPr>
          <p:nvPr>
            <p:ph sz="half" idx="1"/>
          </p:nvPr>
        </p:nvSpPr>
        <p:spPr>
          <a:xfrm>
            <a:off x="914400" y="1981201"/>
            <a:ext cx="10654207" cy="4190998"/>
          </a:xfrm>
        </p:spPr>
        <p:txBody>
          <a:bodyPr>
            <a:normAutofit fontScale="70000" lnSpcReduction="20000"/>
          </a:bodyPr>
          <a:lstStyle/>
          <a:p>
            <a:r>
              <a:rPr lang="en-US" dirty="0"/>
              <a:t>Wireless Next Generation (WNG)</a:t>
            </a:r>
          </a:p>
          <a:p>
            <a:pPr marL="457200" indent="-457200">
              <a:buFont typeface="Arial" panose="020B0604020202020204" pitchFamily="34" charset="0"/>
              <a:buChar char="•"/>
            </a:pPr>
            <a:r>
              <a:rPr lang="en-US" dirty="0"/>
              <a:t>Presentation: Diversified Range Communication for Disaster Response Operations [</a:t>
            </a:r>
            <a:r>
              <a:rPr lang="en-US" dirty="0">
                <a:hlinkClick r:id="rId2"/>
              </a:rPr>
              <a:t>https://mentor.ieee.org/802.15/dcn/24/15-24-0402-00-wng0-diversified-range-communication-for-disaster-response-operations.pptx</a:t>
            </a:r>
            <a:r>
              <a:rPr lang="en-US" dirty="0"/>
              <a:t>]</a:t>
            </a:r>
          </a:p>
          <a:p>
            <a:pPr marL="457200" indent="-457200">
              <a:buFont typeface="Arial" panose="020B0604020202020204" pitchFamily="34" charset="0"/>
              <a:buChar char="•"/>
            </a:pPr>
            <a:r>
              <a:rPr lang="en-US" dirty="0"/>
              <a:t>Report on ETSI TR 103 970: Feasibility study on the use of UWB in ITS [</a:t>
            </a:r>
            <a:r>
              <a:rPr lang="en-US" dirty="0">
                <a:hlinkClick r:id="rId3"/>
              </a:rPr>
              <a:t>https://mentor.ieee.org/802.15/dcn/24/15-24-0375-00-wng0-etsi-tr-103-970-feasibility-study-on-the-use-of-uwb.pptx</a:t>
            </a:r>
            <a:r>
              <a:rPr lang="en-US" dirty="0"/>
              <a:t>]</a:t>
            </a:r>
          </a:p>
          <a:p>
            <a:pPr marL="457200" indent="-457200">
              <a:buFont typeface="Arial" panose="020B0604020202020204" pitchFamily="34" charset="0"/>
              <a:buChar char="•"/>
            </a:pPr>
            <a:r>
              <a:rPr lang="en-US" dirty="0"/>
              <a:t>A good time was had by all – consider joining us in September!</a:t>
            </a:r>
          </a:p>
          <a:p>
            <a:pPr marL="0" indent="0"/>
            <a:r>
              <a:rPr lang="en-US" dirty="0"/>
              <a:t>IG-Access</a:t>
            </a:r>
          </a:p>
          <a:p>
            <a:pPr marL="457200" indent="-457200">
              <a:buFont typeface="Arial" panose="020B0604020202020204" pitchFamily="34" charset="0"/>
              <a:buChar char="•"/>
            </a:pPr>
            <a:r>
              <a:rPr lang="en-US" dirty="0"/>
              <a:t>Formed to explore the larger picture of improving effective shared access to the RF channel through coexistence of multiple 802 wireless technologies</a:t>
            </a:r>
          </a:p>
          <a:p>
            <a:pPr marL="457200" indent="-457200">
              <a:buFont typeface="Arial" panose="020B0604020202020204" pitchFamily="34" charset="0"/>
              <a:buChar char="•"/>
            </a:pPr>
            <a:r>
              <a:rPr lang="en-US" dirty="0"/>
              <a:t>Discussion on spectrum sharing concepts, traditional and future trends</a:t>
            </a:r>
          </a:p>
          <a:p>
            <a:pPr marL="457200" indent="-457200">
              <a:buFont typeface="Arial" panose="020B0604020202020204" pitchFamily="34" charset="0"/>
              <a:buChar char="•"/>
            </a:pPr>
            <a:r>
              <a:rPr lang="en-US" dirty="0"/>
              <a:t>Discussion on scope of IG and possible outputs</a:t>
            </a:r>
          </a:p>
          <a:p>
            <a:pPr marL="457200" indent="-457200">
              <a:buFont typeface="Arial" panose="020B0604020202020204" pitchFamily="34" charset="0"/>
              <a:buChar char="•"/>
            </a:pPr>
            <a:r>
              <a:rPr lang="en-US" dirty="0"/>
              <a:t>Will meet again in September</a:t>
            </a:r>
          </a:p>
          <a:p>
            <a:pPr marL="457200" indent="-45720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3A683C07-AF54-8FD8-DC3C-7CDD2865B6A1}"/>
              </a:ext>
            </a:extLst>
          </p:cNvPr>
          <p:cNvSpPr>
            <a:spLocks noGrp="1"/>
          </p:cNvSpPr>
          <p:nvPr>
            <p:ph type="dt" idx="10"/>
          </p:nvPr>
        </p:nvSpPr>
        <p:spPr/>
        <p:txBody>
          <a:bodyPr/>
          <a:lstStyle/>
          <a:p>
            <a:r>
              <a:rPr lang="en-US"/>
              <a:t>March 2024</a:t>
            </a:r>
            <a:endParaRPr lang="en-GB"/>
          </a:p>
        </p:txBody>
      </p:sp>
      <p:sp>
        <p:nvSpPr>
          <p:cNvPr id="6" name="Footer Placeholder 5">
            <a:extLst>
              <a:ext uri="{FF2B5EF4-FFF2-40B4-BE49-F238E27FC236}">
                <a16:creationId xmlns:a16="http://schemas.microsoft.com/office/drawing/2014/main" id="{22C8DEDC-28EE-D007-1562-8E59977113D1}"/>
              </a:ext>
            </a:extLst>
          </p:cNvPr>
          <p:cNvSpPr>
            <a:spLocks noGrp="1"/>
          </p:cNvSpPr>
          <p:nvPr>
            <p:ph type="ftr" idx="11"/>
          </p:nvPr>
        </p:nvSpPr>
        <p:spPr/>
        <p:txBody>
          <a:bodyPr/>
          <a:lstStyle/>
          <a:p>
            <a:r>
              <a:rPr lang="en-GB"/>
              <a:t>Jonathan Segev, Intel corporation</a:t>
            </a:r>
          </a:p>
        </p:txBody>
      </p:sp>
      <p:sp>
        <p:nvSpPr>
          <p:cNvPr id="7" name="Slide Number Placeholder 6">
            <a:extLst>
              <a:ext uri="{FF2B5EF4-FFF2-40B4-BE49-F238E27FC236}">
                <a16:creationId xmlns:a16="http://schemas.microsoft.com/office/drawing/2014/main" id="{29B8AF63-CA64-EA30-283E-28BC42B3DC94}"/>
              </a:ext>
            </a:extLst>
          </p:cNvPr>
          <p:cNvSpPr>
            <a:spLocks noGrp="1"/>
          </p:cNvSpPr>
          <p:nvPr>
            <p:ph type="sldNum" idx="12"/>
          </p:nvPr>
        </p:nvSpPr>
        <p:spPr/>
        <p:txBody>
          <a:bodyPr/>
          <a:lstStyle/>
          <a:p>
            <a:r>
              <a:rPr lang="en-GB"/>
              <a:t>Slide </a:t>
            </a:r>
            <a:fld id="{1CD163DD-D5E7-41DA-95F2-71530C24F8C3}" type="slidenum">
              <a:rPr lang="en-GB" smtClean="0"/>
              <a:pPr/>
              <a:t>104</a:t>
            </a:fld>
            <a:endParaRPr lang="en-GB"/>
          </a:p>
        </p:txBody>
      </p:sp>
    </p:spTree>
    <p:extLst>
      <p:ext uri="{BB962C8B-B14F-4D97-AF65-F5344CB8AC3E}">
        <p14:creationId xmlns:p14="http://schemas.microsoft.com/office/powerpoint/2010/main" val="22103913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 </a:t>
            </a:r>
            <a:r>
              <a:rPr lang="en-GB" sz="2000" b="0"/>
              <a:t>17 </a:t>
            </a:r>
            <a:r>
              <a:rPr lang="en-GB" sz="2000" b="0" dirty="0"/>
              <a:t>July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8BA4F5D9-C569-45EF-A5EC-DE5F7FA7BC3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94F1B3F-BA50-4791-A87C-ECA4158DD8C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CC13276-4B27-46CE-BA19-7AA7D3C902C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59116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27 May 2024</a:t>
            </a:r>
          </a:p>
          <a:p>
            <a:pPr lvl="1" algn="just">
              <a:spcBef>
                <a:spcPts val="300"/>
              </a:spcBef>
              <a:buFont typeface="Arial" panose="020B0604020202020204" pitchFamily="34" charset="0"/>
              <a:buChar char="•"/>
            </a:pPr>
            <a:r>
              <a:rPr lang="en-US" altLang="en-US" sz="1800" dirty="0"/>
              <a:t>57 voters (including 10 on LMSC)</a:t>
            </a:r>
          </a:p>
          <a:p>
            <a:pPr lvl="1" algn="just">
              <a:spcBef>
                <a:spcPts val="300"/>
              </a:spcBef>
              <a:buFont typeface="Arial" panose="020B0604020202020204" pitchFamily="34" charset="0"/>
              <a:buChar char="•"/>
            </a:pPr>
            <a:r>
              <a:rPr lang="en-US" altLang="en-US" sz="1800" dirty="0"/>
              <a:t>10 nearly voters</a:t>
            </a:r>
          </a:p>
          <a:p>
            <a:pPr lvl="1" algn="just">
              <a:spcBef>
                <a:spcPts val="300"/>
              </a:spcBef>
              <a:buFont typeface="Arial" panose="020B0604020202020204" pitchFamily="34" charset="0"/>
              <a:buChar char="•"/>
            </a:pPr>
            <a:r>
              <a:rPr lang="en-US" altLang="en-US" sz="1800" dirty="0"/>
              <a:t>12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289DAE1-F1D8-4D87-99BF-1EB3A51C9B0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6E865BC-0835-466C-AADD-F79586CDE1BF}"/>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AA836CAA-C76E-44CD-B406-768500C5F59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53841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May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South Africa ICASA:  </a:t>
            </a:r>
            <a:r>
              <a:rPr lang="en-US" sz="1800" dirty="0">
                <a:hlinkClick r:id="rId4"/>
              </a:rPr>
              <a:t>Draft Radio Frequency Migration Plan</a:t>
            </a:r>
            <a:endParaRPr lang="en-US" sz="1800" dirty="0"/>
          </a:p>
          <a:p>
            <a:pPr lvl="1" algn="just">
              <a:buFont typeface="Arial" panose="020B0604020202020204" pitchFamily="34" charset="0"/>
              <a:buChar char="•"/>
            </a:pPr>
            <a:r>
              <a:rPr lang="en-US" sz="1800" dirty="0"/>
              <a:t>Cayman Islands </a:t>
            </a:r>
            <a:r>
              <a:rPr lang="en-US" sz="1800" dirty="0" err="1"/>
              <a:t>OfReg</a:t>
            </a:r>
            <a:r>
              <a:rPr lang="en-US" sz="1800" dirty="0"/>
              <a:t>:  </a:t>
            </a:r>
            <a:r>
              <a:rPr lang="en-US" sz="1800" dirty="0">
                <a:hlinkClick r:id="rId5"/>
              </a:rPr>
              <a:t>ICT 2024 – 1 – Consultation Short Range </a:t>
            </a:r>
            <a:r>
              <a:rPr lang="en-US" sz="1800" dirty="0" err="1">
                <a:hlinkClick r:id="rId5"/>
              </a:rPr>
              <a:t>Licence</a:t>
            </a:r>
            <a:r>
              <a:rPr lang="en-US" sz="1800" dirty="0">
                <a:hlinkClick r:id="rId5"/>
              </a:rPr>
              <a:t> Exempt Devices</a:t>
            </a:r>
            <a:endParaRPr lang="en-US" sz="1800" dirty="0"/>
          </a:p>
          <a:p>
            <a:pPr lvl="1" algn="just">
              <a:buFont typeface="Arial" panose="020B0604020202020204" pitchFamily="34" charset="0"/>
              <a:buChar char="•"/>
            </a:pPr>
            <a:r>
              <a:rPr lang="en-US" sz="1800" dirty="0"/>
              <a:t>Qatar CRA:  </a:t>
            </a:r>
            <a:r>
              <a:rPr lang="en-US" sz="1800" dirty="0">
                <a:hlinkClick r:id="rId6"/>
              </a:rPr>
              <a:t>Public Consultation on the updated Version of the Class License for Short Range Devices</a:t>
            </a:r>
            <a:endParaRPr lang="en-US" sz="1800" dirty="0"/>
          </a:p>
          <a:p>
            <a:pPr lvl="1" algn="just">
              <a:buFont typeface="Arial" panose="020B0604020202020204" pitchFamily="34" charset="0"/>
              <a:buChar char="•"/>
            </a:pPr>
            <a:r>
              <a:rPr lang="en-US" sz="1800" dirty="0"/>
              <a:t>Australia ACMA:  </a:t>
            </a:r>
            <a:r>
              <a:rPr lang="en-US" sz="1800" dirty="0">
                <a:hlinkClick r:id="rId7"/>
              </a:rPr>
              <a:t>Planning options in the upper 6 GHz band</a:t>
            </a:r>
            <a:endParaRPr lang="en-US" sz="18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29B20C1-6D45-4663-B9B2-27F76861772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FE6126B-E4BB-48EE-93FA-EA7CCB095CFF}"/>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08D4F1D1-8404-42E4-8E5A-5FB4D19EE0F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28613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the following consultation, petition for rulemaking, and liaison statement:</a:t>
            </a:r>
          </a:p>
          <a:p>
            <a:pPr lvl="1" algn="just">
              <a:spcBef>
                <a:spcPts val="600"/>
              </a:spcBef>
              <a:buFont typeface="Arial" panose="020B0604020202020204" pitchFamily="34" charset="0"/>
              <a:buChar char="•"/>
            </a:pPr>
            <a:r>
              <a:rPr lang="en-US" sz="1800" spc="-5" dirty="0">
                <a:solidFill>
                  <a:schemeClr val="tx1"/>
                </a:solidFill>
                <a:cs typeface="Arial"/>
              </a:rPr>
              <a:t>CEPT ECC:  </a:t>
            </a:r>
            <a:r>
              <a:rPr lang="en-GB" sz="1800" u="sng" dirty="0">
                <a:hlinkClick r:id="rId3"/>
              </a:rPr>
              <a:t>Draft revision of ERC Report 25 ECA Table (European Table of Frequency Allocations and Applications in the frequency range 8.3 kHz to 3000 GHz)</a:t>
            </a:r>
            <a:endParaRPr lang="en-GB" sz="1800" u="sng" dirty="0"/>
          </a:p>
          <a:p>
            <a:pPr lvl="1" algn="just">
              <a:spcBef>
                <a:spcPts val="600"/>
              </a:spcBef>
              <a:buFont typeface="Arial" panose="020B0604020202020204" pitchFamily="34" charset="0"/>
              <a:buChar char="•"/>
            </a:pPr>
            <a:r>
              <a:rPr lang="en-US" sz="1800" spc="-5" dirty="0">
                <a:solidFill>
                  <a:schemeClr val="tx1"/>
                </a:solidFill>
                <a:cs typeface="Arial"/>
              </a:rPr>
              <a:t>Canada RABC:  </a:t>
            </a:r>
            <a:r>
              <a:rPr lang="en-US" sz="1800" dirty="0">
                <a:hlinkClick r:id="rId4"/>
              </a:rPr>
              <a:t>RSS-248, issue 3, “Radio Local Area Network (RLAN) Devices Operating in the 5925-7125 MHz Band”</a:t>
            </a:r>
            <a:endParaRPr lang="en-US" sz="1800" dirty="0"/>
          </a:p>
          <a:p>
            <a:pPr lvl="1" algn="just">
              <a:spcBef>
                <a:spcPts val="600"/>
              </a:spcBef>
              <a:buFont typeface="Arial" panose="020B0604020202020204" pitchFamily="34" charset="0"/>
              <a:buChar char="•"/>
            </a:pPr>
            <a:r>
              <a:rPr lang="en-US" sz="1800" spc="-5" dirty="0">
                <a:solidFill>
                  <a:schemeClr val="tx1"/>
                </a:solidFill>
                <a:cs typeface="Arial"/>
              </a:rPr>
              <a:t>EU RSPG:  </a:t>
            </a:r>
            <a:r>
              <a:rPr lang="en-US" sz="1800" dirty="0">
                <a:hlinkClick r:id="rId5"/>
              </a:rPr>
              <a:t>Questionnaire on long-term vision for the upper 6 GHz band</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5609E0F-B361-48DC-8744-85DEB9DC70D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1450924-1995-4EF4-9511-F96AAEDE04CB}"/>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Date Placeholder 4">
            <a:extLst>
              <a:ext uri="{FF2B5EF4-FFF2-40B4-BE49-F238E27FC236}">
                <a16:creationId xmlns:a16="http://schemas.microsoft.com/office/drawing/2014/main" id="{0F9B4694-D52F-4051-BC47-E8F75F76B17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417496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(bimonthly member enrichment activities)</a:t>
            </a:r>
          </a:p>
          <a:p>
            <a:pPr marL="630238" marR="117475" lvl="1" indent="-230188" algn="just">
              <a:buFont typeface="Times New Roman" pitchFamily="16" charset="0"/>
              <a:buChar char="•"/>
              <a:tabLst>
                <a:tab pos="230188" algn="l"/>
              </a:tabLst>
            </a:pPr>
            <a:r>
              <a:rPr lang="en-US" sz="1600" b="0" dirty="0"/>
              <a:t>Topic:  Hybrid sharing on the upper 6 GHz band</a:t>
            </a:r>
          </a:p>
          <a:p>
            <a:pPr marL="630238" marR="117475" lvl="1" indent="-230188" algn="just">
              <a:buFont typeface="Times New Roman" pitchFamily="16" charset="0"/>
              <a:buChar char="•"/>
              <a:tabLst>
                <a:tab pos="230188" algn="l"/>
              </a:tabLst>
            </a:pPr>
            <a:r>
              <a:rPr lang="en-US" sz="1600" b="0" dirty="0"/>
              <a:t>Author:  Dr. </a:t>
            </a:r>
            <a:r>
              <a:rPr lang="en-US" sz="1600" dirty="0"/>
              <a:t>Steve Leach (Principal, </a:t>
            </a:r>
            <a:r>
              <a:rPr lang="en-GB" sz="1600" dirty="0"/>
              <a:t>Spectrum Engineering team, </a:t>
            </a:r>
            <a:r>
              <a:rPr lang="en-US" sz="1600" dirty="0" err="1"/>
              <a:t>Ofcom</a:t>
            </a:r>
            <a:r>
              <a:rPr lang="en-US" sz="1600" dirty="0"/>
              <a:t>)</a:t>
            </a: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12" name="Picture 11" descr="A person smiling for the camera&#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514600" cy="2815907"/>
          </a:xfrm>
          <a:prstGeom prst="rect">
            <a:avLst/>
          </a:prstGeom>
        </p:spPr>
      </p:pic>
      <p:sp>
        <p:nvSpPr>
          <p:cNvPr id="13" name="Rectangle 12"/>
          <p:cNvSpPr/>
          <p:nvPr/>
        </p:nvSpPr>
        <p:spPr>
          <a:xfrm>
            <a:off x="9746412" y="4416107"/>
            <a:ext cx="1531188" cy="276999"/>
          </a:xfrm>
          <a:prstGeom prst="rect">
            <a:avLst/>
          </a:prstGeom>
        </p:spPr>
        <p:txBody>
          <a:bodyPr wrap="none">
            <a:spAutoFit/>
          </a:bodyPr>
          <a:lstStyle/>
          <a:p>
            <a:r>
              <a:rPr lang="en-US" sz="1200" dirty="0">
                <a:solidFill>
                  <a:schemeClr val="tx1"/>
                </a:solidFill>
              </a:rPr>
              <a:t>  Source: Steve Leach</a:t>
            </a:r>
          </a:p>
        </p:txBody>
      </p:sp>
      <p:sp>
        <p:nvSpPr>
          <p:cNvPr id="3" name="Footer Placeholder 2">
            <a:extLst>
              <a:ext uri="{FF2B5EF4-FFF2-40B4-BE49-F238E27FC236}">
                <a16:creationId xmlns:a16="http://schemas.microsoft.com/office/drawing/2014/main" id="{DE647C7B-2CF4-4C27-BE37-123B9BE17D6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8799DDE-5428-42AC-B2AF-D0DDC2A8598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5" name="Date Placeholder 4">
            <a:extLst>
              <a:ext uri="{FF2B5EF4-FFF2-40B4-BE49-F238E27FC236}">
                <a16:creationId xmlns:a16="http://schemas.microsoft.com/office/drawing/2014/main" id="{5A962EDE-3307-4930-8E75-DF2C315309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70425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1542380904"/>
              </p:ext>
            </p:extLst>
          </p:nvPr>
        </p:nvGraphicFramePr>
        <p:xfrm>
          <a:off x="914401" y="2909272"/>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9939E035-2C48-4167-92ED-B8D0AD774B41}"/>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900E7B89-F7BC-42DB-A21D-F94C5B644FD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2676DFFB-7F86-41F5-A125-697ADF08005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69393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July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2024-7-14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0560C0CB-B0CF-452B-B42A-E8A2119662E0}"/>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79740A78-4616-40C7-BEC3-2EBD2A87B832}"/>
              </a:ext>
            </a:extLst>
          </p:cNvPr>
          <p:cNvSpPr>
            <a:spLocks noGrp="1"/>
          </p:cNvSpPr>
          <p:nvPr>
            <p:ph type="sldNum" idx="12"/>
          </p:nvPr>
        </p:nvSpPr>
        <p:spPr/>
        <p:txBody>
          <a:bodyPr/>
          <a:lstStyle/>
          <a:p>
            <a:r>
              <a:rPr lang="en-GB"/>
              <a:t>Slide </a:t>
            </a:r>
            <a:fld id="{DE40C9FC-4879-4F20-9ECA-A574A90476B7}" type="slidenum">
              <a:rPr lang="en-GB" smtClean="0"/>
              <a:pPr/>
              <a:t>110</a:t>
            </a:fld>
            <a:endParaRPr lang="en-GB"/>
          </a:p>
        </p:txBody>
      </p:sp>
      <p:sp>
        <p:nvSpPr>
          <p:cNvPr id="5" name="Date Placeholder 4">
            <a:extLst>
              <a:ext uri="{FF2B5EF4-FFF2-40B4-BE49-F238E27FC236}">
                <a16:creationId xmlns:a16="http://schemas.microsoft.com/office/drawing/2014/main" id="{643DE980-51EA-4909-8823-9DEB19960BB7}"/>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69082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had one meeting on Monday PM2.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523853893"/>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7" name="Footer Placeholder 6">
            <a:extLst>
              <a:ext uri="{FF2B5EF4-FFF2-40B4-BE49-F238E27FC236}">
                <a16:creationId xmlns:a16="http://schemas.microsoft.com/office/drawing/2014/main" id="{5C10A704-555E-4C80-B9A8-BCAD4648C3D4}"/>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C739D747-0879-41F6-9B3C-23A3597E99D0}"/>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9" name="Date Placeholder 8">
            <a:extLst>
              <a:ext uri="{FF2B5EF4-FFF2-40B4-BE49-F238E27FC236}">
                <a16:creationId xmlns:a16="http://schemas.microsoft.com/office/drawing/2014/main" id="{B0193A7A-6988-4674-A51F-87F397AEEB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36401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The 802.19 ballot on the approval of  802.15.4ab Coexistence Assessment (CA) document  closed on June 30. The results are:</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Yes                        11</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No                         10</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Abstain                 0</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a:spcAft>
                <a:spcPts val="0"/>
              </a:spcAft>
            </a:pPr>
            <a:r>
              <a:rPr lang="en-US" sz="2000" kern="0" dirty="0">
                <a:solidFill>
                  <a:srgbClr val="222222"/>
                </a:solidFill>
                <a:highlight>
                  <a:srgbClr val="FFFFFF"/>
                </a:highlight>
                <a:latin typeface="Arial" panose="020B0604020202020204" pitchFamily="34" charset="0"/>
              </a:rPr>
              <a:t>The CA document was not approved.</a:t>
            </a:r>
            <a:endParaRPr lang="en-US" sz="2000" b="0" kern="0" dirty="0">
              <a:solidFill>
                <a:srgbClr val="222222"/>
              </a:solidFill>
              <a:highlight>
                <a:srgbClr val="FFFFFF"/>
              </a:highlight>
              <a:latin typeface="Arial" panose="020B0604020202020204" pitchFamily="34" charset="0"/>
            </a:endParaRPr>
          </a:p>
          <a:p>
            <a:pPr>
              <a:spcAft>
                <a:spcPts val="0"/>
              </a:spcAft>
            </a:pPr>
            <a:r>
              <a:rPr lang="en-US" sz="2000" b="0" kern="0" dirty="0">
                <a:solidFill>
                  <a:srgbClr val="222222"/>
                </a:solidFill>
                <a:highlight>
                  <a:srgbClr val="FFFFFF"/>
                </a:highlight>
                <a:latin typeface="Arial" panose="020B0604020202020204" pitchFamily="34" charset="0"/>
              </a:rPr>
              <a:t>39 comments were received during the ballot.</a:t>
            </a:r>
          </a:p>
          <a:p>
            <a:endParaRPr lang="en-US" kern="0" dirty="0"/>
          </a:p>
        </p:txBody>
      </p:sp>
      <p:sp>
        <p:nvSpPr>
          <p:cNvPr id="2" name="Footer Placeholder 1">
            <a:extLst>
              <a:ext uri="{FF2B5EF4-FFF2-40B4-BE49-F238E27FC236}">
                <a16:creationId xmlns:a16="http://schemas.microsoft.com/office/drawing/2014/main" id="{B67728D2-703C-499C-BEF8-07069AA34DC3}"/>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18695298-4DFB-437A-A0A7-A204431E9723}"/>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851441F6-6D4F-418C-B424-EE45A9B8B71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605539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19-24/0024, </a:t>
            </a:r>
            <a:r>
              <a:rPr lang="en-US" sz="2000" kern="0" dirty="0"/>
              <a:t>“Latest measured radio use over 920 MHz band in Kansai area of Japan ” </a:t>
            </a:r>
          </a:p>
          <a:p>
            <a:pPr marL="0">
              <a:spcAft>
                <a:spcPts val="0"/>
              </a:spcAft>
            </a:pP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https://mentor.ieee.org/802.19/dcn/24/19-24-0024-00-003a-latest-measured-radio-use-over-920-mhz-band-in-kansai-area-of-japan.pptx</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2" name="Picture 1">
            <a:extLst>
              <a:ext uri="{FF2B5EF4-FFF2-40B4-BE49-F238E27FC236}">
                <a16:creationId xmlns:a16="http://schemas.microsoft.com/office/drawing/2014/main" id="{1FAE830C-C407-1B49-E895-A338AB403343}"/>
              </a:ext>
            </a:extLst>
          </p:cNvPr>
          <p:cNvPicPr>
            <a:picLocks noChangeAspect="1"/>
          </p:cNvPicPr>
          <p:nvPr/>
        </p:nvPicPr>
        <p:blipFill>
          <a:blip r:embed="rId2"/>
          <a:stretch>
            <a:fillRect/>
          </a:stretch>
        </p:blipFill>
        <p:spPr>
          <a:xfrm>
            <a:off x="6094943" y="1299635"/>
            <a:ext cx="5974598" cy="5188146"/>
          </a:xfrm>
          <a:prstGeom prst="rect">
            <a:avLst/>
          </a:prstGeom>
        </p:spPr>
      </p:pic>
      <p:sp>
        <p:nvSpPr>
          <p:cNvPr id="8" name="Footer Placeholder 7">
            <a:extLst>
              <a:ext uri="{FF2B5EF4-FFF2-40B4-BE49-F238E27FC236}">
                <a16:creationId xmlns:a16="http://schemas.microsoft.com/office/drawing/2014/main" id="{4BF39E9A-F2C1-4741-93BF-679300FCB1D1}"/>
              </a:ext>
            </a:extLst>
          </p:cNvPr>
          <p:cNvSpPr>
            <a:spLocks noGrp="1"/>
          </p:cNvSpPr>
          <p:nvPr>
            <p:ph type="ftr" idx="14"/>
          </p:nvPr>
        </p:nvSpPr>
        <p:spPr/>
        <p:txBody>
          <a:bodyPr/>
          <a:lstStyle/>
          <a:p>
            <a:r>
              <a:rPr lang="en-GB"/>
              <a:t>Tuncer Baykas, Vestel</a:t>
            </a:r>
            <a:endParaRPr lang="en-GB" dirty="0"/>
          </a:p>
        </p:txBody>
      </p:sp>
      <p:sp>
        <p:nvSpPr>
          <p:cNvPr id="9" name="Slide Number Placeholder 8">
            <a:extLst>
              <a:ext uri="{FF2B5EF4-FFF2-40B4-BE49-F238E27FC236}">
                <a16:creationId xmlns:a16="http://schemas.microsoft.com/office/drawing/2014/main" id="{B8F9FCAF-4044-44B3-845B-D0CE652947B1}"/>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10" name="Date Placeholder 9">
            <a:extLst>
              <a:ext uri="{FF2B5EF4-FFF2-40B4-BE49-F238E27FC236}">
                <a16:creationId xmlns:a16="http://schemas.microsoft.com/office/drawing/2014/main" id="{141B91B5-B52E-4078-8A01-ADCAC588E5C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002421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July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2024-07-17</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CBABDA0-AE48-4E02-BF06-0E33FE5BD8A5}"/>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36A24B82-1479-4ED8-A8D4-4B78B2EE8834}"/>
              </a:ext>
            </a:extLst>
          </p:cNvPr>
          <p:cNvSpPr>
            <a:spLocks noGrp="1"/>
          </p:cNvSpPr>
          <p:nvPr>
            <p:ph type="sldNum" idx="12"/>
          </p:nvPr>
        </p:nvSpPr>
        <p:spPr/>
        <p:txBody>
          <a:bodyPr/>
          <a:lstStyle/>
          <a:p>
            <a:r>
              <a:rPr lang="en-GB"/>
              <a:t>Slide </a:t>
            </a:r>
            <a:fld id="{DE40C9FC-4879-4F20-9ECA-A574A90476B7}" type="slidenum">
              <a:rPr lang="en-GB" smtClean="0"/>
              <a:pPr/>
              <a:t>114</a:t>
            </a:fld>
            <a:endParaRPr lang="en-GB"/>
          </a:p>
        </p:txBody>
      </p:sp>
      <p:sp>
        <p:nvSpPr>
          <p:cNvPr id="4" name="Date Placeholder 3">
            <a:extLst>
              <a:ext uri="{FF2B5EF4-FFF2-40B4-BE49-F238E27FC236}">
                <a16:creationId xmlns:a16="http://schemas.microsoft.com/office/drawing/2014/main" id="{99F89381-ECB1-40F6-8B27-D806C16FC829}"/>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4148063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discussions and decision during the 802.11 ARC meetings and the 802.1 802REVc meetings related to comment resolution and technical discussions related to P802REVc.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35486FBB-7627-46D1-A78D-4B45507EF7F4}"/>
              </a:ext>
            </a:extLst>
          </p:cNvPr>
          <p:cNvSpPr>
            <a:spLocks noGrp="1"/>
          </p:cNvSpPr>
          <p:nvPr>
            <p:ph type="ftr" idx="14"/>
          </p:nvPr>
        </p:nvSpPr>
        <p:spPr/>
        <p:txBody>
          <a:bodyPr/>
          <a:lstStyle/>
          <a:p>
            <a:r>
              <a:rPr lang="en-GB"/>
              <a:t>Joseph Levy, InterDigital</a:t>
            </a:r>
            <a:endParaRPr lang="en-GB" dirty="0"/>
          </a:p>
        </p:txBody>
      </p:sp>
      <p:sp>
        <p:nvSpPr>
          <p:cNvPr id="3" name="Slide Number Placeholder 2">
            <a:extLst>
              <a:ext uri="{FF2B5EF4-FFF2-40B4-BE49-F238E27FC236}">
                <a16:creationId xmlns:a16="http://schemas.microsoft.com/office/drawing/2014/main" id="{38168ABD-6872-421F-8299-7E23E9B00EA3}"/>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7" name="Date Placeholder 6">
            <a:extLst>
              <a:ext uri="{FF2B5EF4-FFF2-40B4-BE49-F238E27FC236}">
                <a16:creationId xmlns:a16="http://schemas.microsoft.com/office/drawing/2014/main" id="{EC0521BF-5D03-40A0-BB03-4B2024B686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830386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143000"/>
            <a:ext cx="11161713" cy="544036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400" b="0" i="0" dirty="0">
                <a:solidFill>
                  <a:srgbClr val="333333"/>
                </a:solidFill>
                <a:effectLst/>
                <a:highlight>
                  <a:srgbClr val="FFFFFF"/>
                </a:highlight>
                <a:latin typeface="Arial" panose="020B0604020202020204" pitchFamily="34" charset="0"/>
                <a:hlinkClick r:id="rId3"/>
              </a:rPr>
              <a:t>Mark Hantel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extLst>
                    <a:ext uri="{A12FA001-AC4F-418D-AE19-62706E023703}">
                      <ahyp:hlinkClr xmlns:ahyp="http://schemas.microsoft.com/office/drawing/2018/hyperlinkcolor" val="tx"/>
                    </a:ext>
                  </a:extLst>
                </a:hlinkClick>
              </a:rPr>
              <a:t>https://1.ieee802.org/maintenance/802-revc/</a:t>
            </a:r>
            <a:r>
              <a:rPr lang="en-GB" altLang="tr-TR" sz="18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a:t>
            </a:r>
            <a:r>
              <a:rPr lang="en-GB" altLang="tr-TR" sz="1600" dirty="0">
                <a:solidFill>
                  <a:srgbClr val="23527C"/>
                </a:solidFill>
              </a:rPr>
              <a:t>: </a:t>
            </a:r>
            <a:r>
              <a:rPr lang="en-GB" altLang="tr-TR" sz="18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800" dirty="0">
                <a:hlinkClick r:id="rId7"/>
              </a:rPr>
              <a:t>/</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8"/>
              </a:rPr>
              <a:t>James Gilb</a:t>
            </a:r>
            <a:r>
              <a:rPr lang="en-US" sz="1800" dirty="0">
                <a:solidFill>
                  <a:srgbClr val="0000E5"/>
                </a:solidFill>
              </a:rPr>
              <a:t> </a:t>
            </a:r>
            <a:endParaRPr lang="en-US"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SA ballot phase has started: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P802-REVc D2.0 – SA ballot closed 15 Jul 2024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t>Goal: To RevCom – Sep 2024 – Publish Dec 2024</a:t>
            </a:r>
            <a:endParaRPr lang="en-GB" altLang="tr-TR" sz="2800"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0DDB1EFB-B079-4B12-8902-96EA0AAA2871}"/>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06513403-D719-4323-9DDD-2B100756BEFE}"/>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5" name="Date Placeholder 4">
            <a:extLst>
              <a:ext uri="{FF2B5EF4-FFF2-40B4-BE49-F238E27FC236}">
                <a16:creationId xmlns:a16="http://schemas.microsoft.com/office/drawing/2014/main" id="{10BA5877-D524-4195-BC7F-408084DC6D7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204202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met on 16 Jul AM1 and Discussed:</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0" i="0" u="none" strike="noStrike" dirty="0">
                <a:solidFill>
                  <a:srgbClr val="23527C"/>
                </a:solidFill>
                <a:effectLst/>
                <a:highlight>
                  <a:srgbClr val="FFFFFF"/>
                </a:highlight>
                <a:latin typeface="Arial" panose="020B0604020202020204" pitchFamily="34" charset="0"/>
                <a:hlinkClick r:id="rId2"/>
              </a:rPr>
              <a:t>802-REVc, Draft 2.0</a:t>
            </a:r>
            <a:r>
              <a:rPr lang="en-US" sz="2400" dirty="0">
                <a:effectLst/>
                <a:latin typeface="Calibri" panose="020F0502020204030204" pitchFamily="34" charset="0"/>
                <a:ea typeface="Times New Roman" panose="02020603050405020304" pitchFamily="18" charset="0"/>
              </a:rPr>
              <a:t> (members only)</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met 15 Jul PM1 and 17 JUL AM1</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The SA ballot did not close until after the 15 JUL meeting.</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At the 15 Jul meeting a preliminary comments document was discussed </a:t>
            </a:r>
            <a:r>
              <a:rPr lang="en-US" sz="2400" dirty="0">
                <a:latin typeface="Calibri" panose="020F0502020204030204" pitchFamily="34" charset="0"/>
                <a:hlinkClick r:id="rId3"/>
              </a:rPr>
              <a:t>1-24/0037r0</a:t>
            </a:r>
            <a:r>
              <a:rPr lang="en-US" sz="2400" dirty="0">
                <a:latin typeface="Calibri" panose="020F0502020204030204" pitchFamily="34" charset="0"/>
              </a:rPr>
              <a:t>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At the 17 Jul AM1 meeting the comment document was discussed </a:t>
            </a:r>
            <a:r>
              <a:rPr lang="en-US" sz="2400" dirty="0">
                <a:latin typeface="Calibri" panose="020F0502020204030204" pitchFamily="34" charset="0"/>
                <a:hlinkClick r:id="rId4"/>
              </a:rPr>
              <a:t>1-24/0042r1</a:t>
            </a:r>
            <a:br>
              <a:rPr lang="en-US" sz="2400" dirty="0">
                <a:latin typeface="Calibri" panose="020F0502020204030204" pitchFamily="34" charset="0"/>
              </a:rPr>
            </a:br>
            <a:r>
              <a:rPr lang="en-US" sz="2400" dirty="0">
                <a:latin typeface="Calibri" panose="020F0502020204030204" pitchFamily="34" charset="0"/>
              </a:rPr>
              <a:t>(this document has all comment resolutions agreed to date)</a:t>
            </a:r>
          </a:p>
        </p:txBody>
      </p:sp>
      <p:sp>
        <p:nvSpPr>
          <p:cNvPr id="2" name="Footer Placeholder 1">
            <a:extLst>
              <a:ext uri="{FF2B5EF4-FFF2-40B4-BE49-F238E27FC236}">
                <a16:creationId xmlns:a16="http://schemas.microsoft.com/office/drawing/2014/main" id="{5281EE5F-34D1-4C89-BF5A-00BF5350F098}"/>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EE23DB89-748F-482A-9873-C936446F8EFA}"/>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20809D03-7BDB-4672-B332-EC7512F7D19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450814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7504-6413-9B37-2762-A4768E70F3A3}"/>
              </a:ext>
            </a:extLst>
          </p:cNvPr>
          <p:cNvSpPr>
            <a:spLocks noGrp="1"/>
          </p:cNvSpPr>
          <p:nvPr>
            <p:ph type="title"/>
          </p:nvPr>
        </p:nvSpPr>
        <p:spPr/>
        <p:txBody>
          <a:bodyPr/>
          <a:lstStyle/>
          <a:p>
            <a:r>
              <a:rPr lang="en-US" dirty="0"/>
              <a:t>Comment Status</a:t>
            </a:r>
          </a:p>
        </p:txBody>
      </p:sp>
      <p:graphicFrame>
        <p:nvGraphicFramePr>
          <p:cNvPr id="7" name="Table 6">
            <a:extLst>
              <a:ext uri="{FF2B5EF4-FFF2-40B4-BE49-F238E27FC236}">
                <a16:creationId xmlns:a16="http://schemas.microsoft.com/office/drawing/2014/main" id="{FA3D46DB-6AF7-3F25-C3F1-0AE13214587E}"/>
              </a:ext>
            </a:extLst>
          </p:cNvPr>
          <p:cNvGraphicFramePr>
            <a:graphicFrameLocks noGrp="1"/>
          </p:cNvGraphicFramePr>
          <p:nvPr>
            <p:extLst>
              <p:ext uri="{D42A27DB-BD31-4B8C-83A1-F6EECF244321}">
                <p14:modId xmlns:p14="http://schemas.microsoft.com/office/powerpoint/2010/main" val="994256763"/>
              </p:ext>
            </p:extLst>
          </p:nvPr>
        </p:nvGraphicFramePr>
        <p:xfrm>
          <a:off x="1799170" y="1600200"/>
          <a:ext cx="7116231" cy="4343400"/>
        </p:xfrm>
        <a:graphic>
          <a:graphicData uri="http://schemas.openxmlformats.org/drawingml/2006/table">
            <a:tbl>
              <a:tblPr>
                <a:tableStyleId>{5C22544A-7EE6-4342-B048-85BDC9FD1C3A}</a:tableStyleId>
              </a:tblPr>
              <a:tblGrid>
                <a:gridCol w="1595887">
                  <a:extLst>
                    <a:ext uri="{9D8B030D-6E8A-4147-A177-3AD203B41FA5}">
                      <a16:colId xmlns:a16="http://schemas.microsoft.com/office/drawing/2014/main" val="2124766878"/>
                    </a:ext>
                  </a:extLst>
                </a:gridCol>
                <a:gridCol w="1167785">
                  <a:extLst>
                    <a:ext uri="{9D8B030D-6E8A-4147-A177-3AD203B41FA5}">
                      <a16:colId xmlns:a16="http://schemas.microsoft.com/office/drawing/2014/main" val="1912039340"/>
                    </a:ext>
                  </a:extLst>
                </a:gridCol>
                <a:gridCol w="390158">
                  <a:extLst>
                    <a:ext uri="{9D8B030D-6E8A-4147-A177-3AD203B41FA5}">
                      <a16:colId xmlns:a16="http://schemas.microsoft.com/office/drawing/2014/main" val="189994874"/>
                    </a:ext>
                  </a:extLst>
                </a:gridCol>
                <a:gridCol w="2879577">
                  <a:extLst>
                    <a:ext uri="{9D8B030D-6E8A-4147-A177-3AD203B41FA5}">
                      <a16:colId xmlns:a16="http://schemas.microsoft.com/office/drawing/2014/main" val="17378315"/>
                    </a:ext>
                  </a:extLst>
                </a:gridCol>
                <a:gridCol w="1082824">
                  <a:extLst>
                    <a:ext uri="{9D8B030D-6E8A-4147-A177-3AD203B41FA5}">
                      <a16:colId xmlns:a16="http://schemas.microsoft.com/office/drawing/2014/main" val="3085318367"/>
                    </a:ext>
                  </a:extLst>
                </a:gridCol>
              </a:tblGrid>
              <a:tr h="723900">
                <a:tc>
                  <a:txBody>
                    <a:bodyPr/>
                    <a:lstStyle/>
                    <a:p>
                      <a:pPr algn="l" fontAlgn="b"/>
                      <a:r>
                        <a:rPr lang="en-US" sz="3200" b="1" u="none" strike="noStrike" dirty="0">
                          <a:effectLst/>
                        </a:rPr>
                        <a:t>Types</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 </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b="1" u="none" strike="noStrike" dirty="0">
                          <a:effectLst/>
                        </a:rPr>
                        <a:t>Status</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 </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77015"/>
                  </a:ext>
                </a:extLst>
              </a:tr>
              <a:tr h="723900">
                <a:tc>
                  <a:txBody>
                    <a:bodyPr/>
                    <a:lstStyle/>
                    <a:p>
                      <a:pPr algn="l" fontAlgn="b"/>
                      <a:r>
                        <a:rPr lang="en-US" sz="3200" u="none" strike="noStrike" dirty="0">
                          <a:effectLst/>
                        </a:rPr>
                        <a:t>Editorial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11</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ACCEPTED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30</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656766"/>
                  </a:ext>
                </a:extLst>
              </a:tr>
              <a:tr h="723900">
                <a:tc>
                  <a:txBody>
                    <a:bodyPr/>
                    <a:lstStyle/>
                    <a:p>
                      <a:pPr algn="l" fontAlgn="b"/>
                      <a:r>
                        <a:rPr lang="en-US" sz="3200" u="none" strike="noStrike" dirty="0">
                          <a:effectLst/>
                        </a:rPr>
                        <a:t>Technical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59</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REVISED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12</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937013"/>
                  </a:ext>
                </a:extLst>
              </a:tr>
              <a:tr h="723900">
                <a:tc>
                  <a:txBody>
                    <a:bodyPr/>
                    <a:lstStyle/>
                    <a:p>
                      <a:pPr algn="l" fontAlgn="b"/>
                      <a:r>
                        <a:rPr lang="en-US" sz="3200" u="none" strike="noStrike" dirty="0">
                          <a:effectLst/>
                        </a:rPr>
                        <a:t>General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REJECTED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888192"/>
                  </a:ext>
                </a:extLst>
              </a:tr>
              <a:tr h="723900">
                <a:tc>
                  <a:txBody>
                    <a:bodyPr/>
                    <a:lstStyle/>
                    <a:p>
                      <a:pPr algn="l" fontAlgn="b"/>
                      <a:r>
                        <a:rPr lang="en-US" sz="3200" b="1" u="none" strike="noStrike" dirty="0">
                          <a:effectLst/>
                        </a:rPr>
                        <a:t>Total</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Closed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49</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734907"/>
                  </a:ext>
                </a:extLst>
              </a:tr>
              <a:tr h="723900">
                <a:tc>
                  <a:txBody>
                    <a:bodyPr/>
                    <a:lstStyle/>
                    <a:p>
                      <a:pPr algn="l" fontAlgn="b"/>
                      <a:r>
                        <a:rPr lang="en-US" sz="3200" u="none" strike="noStrike" dirty="0">
                          <a:effectLst/>
                        </a:rPr>
                        <a:t>MBS</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45</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Open</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28</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13532"/>
                  </a:ext>
                </a:extLst>
              </a:tr>
            </a:tbl>
          </a:graphicData>
        </a:graphic>
      </p:graphicFrame>
      <p:sp>
        <p:nvSpPr>
          <p:cNvPr id="3" name="Footer Placeholder 2">
            <a:extLst>
              <a:ext uri="{FF2B5EF4-FFF2-40B4-BE49-F238E27FC236}">
                <a16:creationId xmlns:a16="http://schemas.microsoft.com/office/drawing/2014/main" id="{A722D959-E4ED-44EC-BB86-CBB042E9154D}"/>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629A458E-094C-4DB8-B242-E250D2540A9C}"/>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9" name="Date Placeholder 8">
            <a:extLst>
              <a:ext uri="{FF2B5EF4-FFF2-40B4-BE49-F238E27FC236}">
                <a16:creationId xmlns:a16="http://schemas.microsoft.com/office/drawing/2014/main" id="{41791FF6-1BB7-4EBF-85F1-01798AA246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715283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Three 1.5 hours electronic meeting to be scheduled for comment resolution</a:t>
            </a:r>
          </a:p>
          <a:p>
            <a:pPr lvl="1">
              <a:buFont typeface="Arial" panose="020B0604020202020204" pitchFamily="34" charset="0"/>
              <a:buChar char="•"/>
            </a:pPr>
            <a:r>
              <a:rPr lang="en-US" dirty="0"/>
              <a:t>Tuesdays 10:00-11:30 h EDT on 20 July, 13 Aug, 20 Aug </a:t>
            </a:r>
          </a:p>
          <a:p>
            <a:pPr>
              <a:buFont typeface="Arial" panose="020B0604020202020204" pitchFamily="34" charset="0"/>
              <a:buChar char="•"/>
            </a:pPr>
            <a:r>
              <a:rPr lang="en-US" dirty="0"/>
              <a:t>802.11 ARC has no plans to meeting prior to the 802.11 September Interim, but will schedule a electronic meeting, if necessary, with 10 days notice.</a:t>
            </a:r>
          </a:p>
          <a:p>
            <a:pPr>
              <a:buFont typeface="Arial" panose="020B0604020202020204" pitchFamily="34" charset="0"/>
              <a:buChar char="•"/>
            </a:pPr>
            <a:r>
              <a:rPr lang="en-US" dirty="0"/>
              <a:t>Status of comment resolution will be provided via the 802.11 WG reflector</a:t>
            </a:r>
          </a:p>
          <a:p>
            <a:pPr>
              <a:buFont typeface="Arial" panose="020B0604020202020204" pitchFamily="34" charset="0"/>
              <a:buChar char="•"/>
            </a:pPr>
            <a:r>
              <a:rPr lang="en-US" dirty="0"/>
              <a:t>When the SA ballot recirculation is started a notice will be sent to the 802.11 WG reflector</a:t>
            </a:r>
          </a:p>
          <a:p>
            <a:pPr>
              <a:buFont typeface="Arial" panose="020B0604020202020204" pitchFamily="34" charset="0"/>
              <a:buChar char="•"/>
            </a:pPr>
            <a:r>
              <a:rPr lang="en-US" altLang="tr-TR" dirty="0">
                <a:solidFill>
                  <a:srgbClr val="333333"/>
                </a:solidFill>
                <a:latin typeface="+mj-lt"/>
              </a:rPr>
              <a:t>If you would like to submit a comment on the upcoming and are not a member of the SA Ballot Pool, please contact Joseph Levy (jslevy@ieee.org).</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0CD146BB-75D1-489D-BB33-E65EECF95931}"/>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35D8DBBC-029F-4BC1-8451-E35C9756240F}"/>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9" name="Date Placeholder 8">
            <a:extLst>
              <a:ext uri="{FF2B5EF4-FFF2-40B4-BE49-F238E27FC236}">
                <a16:creationId xmlns:a16="http://schemas.microsoft.com/office/drawing/2014/main" id="{E4FD395D-A330-434E-A29C-79B2F4D55F4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3686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2628663"/>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D94667D5-5F64-4383-A8A4-73BB9EE8120C}"/>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D6E968CE-9089-4322-870F-19113E1CC070}"/>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B6944DB2-E856-4154-B2C6-7ECC32BE988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033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3" name="Footer Placeholder 2">
            <a:extLst>
              <a:ext uri="{FF2B5EF4-FFF2-40B4-BE49-F238E27FC236}">
                <a16:creationId xmlns:a16="http://schemas.microsoft.com/office/drawing/2014/main" id="{81689776-7CC6-42C0-B5FC-115694FA9580}"/>
              </a:ext>
            </a:extLst>
          </p:cNvPr>
          <p:cNvSpPr>
            <a:spLocks noGrp="1"/>
          </p:cNvSpPr>
          <p:nvPr>
            <p:ph type="ftr" idx="14"/>
          </p:nvPr>
        </p:nvSpPr>
        <p:spPr/>
        <p:txBody>
          <a:bodyPr/>
          <a:lstStyle/>
          <a:p>
            <a:r>
              <a:rPr lang="en-GB"/>
              <a:t>Joseph Levy, InterDigital</a:t>
            </a:r>
            <a:endParaRPr lang="en-GB" dirty="0"/>
          </a:p>
        </p:txBody>
      </p:sp>
      <p:sp>
        <p:nvSpPr>
          <p:cNvPr id="7" name="Slide Number Placeholder 6">
            <a:extLst>
              <a:ext uri="{FF2B5EF4-FFF2-40B4-BE49-F238E27FC236}">
                <a16:creationId xmlns:a16="http://schemas.microsoft.com/office/drawing/2014/main" id="{F3DEF9E9-1B74-4660-863B-9F967689C771}"/>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8" name="Date Placeholder 7">
            <a:extLst>
              <a:ext uri="{FF2B5EF4-FFF2-40B4-BE49-F238E27FC236}">
                <a16:creationId xmlns:a16="http://schemas.microsoft.com/office/drawing/2014/main" id="{D8E38ADF-3DFA-4808-AE64-7E2D536AA32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634862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Wi-Fi Alliance (WFA) Liaison July 2024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2024-07-17</a:t>
            </a:r>
          </a:p>
        </p:txBody>
      </p:sp>
      <p:graphicFrame>
        <p:nvGraphicFramePr>
          <p:cNvPr id="3075" name="Object 3"/>
          <p:cNvGraphicFramePr>
            <a:graphicFrameLocks noChangeAspect="1"/>
          </p:cNvGraphicFramePr>
          <p:nvPr>
            <p:extLst>
              <p:ext uri="{D42A27DB-BD31-4B8C-83A1-F6EECF244321}">
                <p14:modId xmlns:p14="http://schemas.microsoft.com/office/powerpoint/2010/main" val="513607979"/>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48057" imgH="2539535" progId="Word.Document.8">
                  <p:embed/>
                </p:oleObj>
              </mc:Choice>
              <mc:Fallback>
                <p:oleObj name="Document" r:id="rId3" imgW="10448057" imgH="2539535"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8D3EB2C-24EB-4D4D-AB32-81B9EFCD8D59}"/>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8C77768A-ED9C-41CF-AC81-6E12BFED14F3}"/>
              </a:ext>
            </a:extLst>
          </p:cNvPr>
          <p:cNvSpPr>
            <a:spLocks noGrp="1"/>
          </p:cNvSpPr>
          <p:nvPr>
            <p:ph type="sldNum" idx="12"/>
          </p:nvPr>
        </p:nvSpPr>
        <p:spPr/>
        <p:txBody>
          <a:bodyPr/>
          <a:lstStyle/>
          <a:p>
            <a:r>
              <a:rPr lang="en-GB"/>
              <a:t>Slide </a:t>
            </a:r>
            <a:fld id="{DE40C9FC-4879-4F20-9ECA-A574A90476B7}" type="slidenum">
              <a:rPr lang="en-GB" smtClean="0"/>
              <a:pPr/>
              <a:t>121</a:t>
            </a:fld>
            <a:endParaRPr lang="en-GB"/>
          </a:p>
        </p:txBody>
      </p:sp>
      <p:sp>
        <p:nvSpPr>
          <p:cNvPr id="4" name="Date Placeholder 3">
            <a:extLst>
              <a:ext uri="{FF2B5EF4-FFF2-40B4-BE49-F238E27FC236}">
                <a16:creationId xmlns:a16="http://schemas.microsoft.com/office/drawing/2014/main" id="{0135849E-479B-4823-8731-1DB25EAA89BA}"/>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418569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July 2024 IEEE 802.11 meeting</a:t>
            </a:r>
            <a:endParaRPr lang="en-GB" dirty="0"/>
          </a:p>
        </p:txBody>
      </p:sp>
      <p:sp>
        <p:nvSpPr>
          <p:cNvPr id="2" name="Footer Placeholder 1">
            <a:extLst>
              <a:ext uri="{FF2B5EF4-FFF2-40B4-BE49-F238E27FC236}">
                <a16:creationId xmlns:a16="http://schemas.microsoft.com/office/drawing/2014/main" id="{BA4C52BC-EC47-48FC-8891-692A9E3BF924}"/>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AFE29817-F3FD-4068-A175-9D67721D2416}"/>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7" name="Date Placeholder 6">
            <a:extLst>
              <a:ext uri="{FF2B5EF4-FFF2-40B4-BE49-F238E27FC236}">
                <a16:creationId xmlns:a16="http://schemas.microsoft.com/office/drawing/2014/main" id="{2F1DB3A9-A85F-4016-A686-B132588737F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8311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Wi-Fi past at Austin, TX in the Americas member meeting, May 21-23</a:t>
            </a:r>
          </a:p>
          <a:p>
            <a:pPr lvl="1">
              <a:buFont typeface="Arial" panose="020B0604020202020204" pitchFamily="34" charset="0"/>
              <a:buChar char="•"/>
            </a:pPr>
            <a:r>
              <a:rPr lang="en-US" sz="1600" dirty="0"/>
              <a:t>Keynote speeches by many industry pioneers and experts</a:t>
            </a:r>
          </a:p>
          <a:p>
            <a:pPr lvl="1">
              <a:buFont typeface="Arial" panose="020B0604020202020204" pitchFamily="34" charset="0"/>
              <a:buChar char="•"/>
            </a:pPr>
            <a:r>
              <a:rPr lang="en-US" sz="1600" dirty="0"/>
              <a:t>Panel discussions on inception, evolution and impact of Wi-Fi technology and the technology’s unforeseen influence</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(Europe) member meeting will </a:t>
            </a:r>
          </a:p>
          <a:p>
            <a:pPr marL="400050" lvl="1" indent="0"/>
            <a:r>
              <a:rPr lang="en-US" sz="2400" b="1" dirty="0"/>
              <a:t>take place on Oct 15</a:t>
            </a:r>
            <a:r>
              <a:rPr lang="en-US" sz="2400" b="1" baseline="30000" dirty="0"/>
              <a:t>th</a:t>
            </a:r>
            <a:r>
              <a:rPr lang="en-US" sz="2400" b="1" dirty="0"/>
              <a:t>-17</a:t>
            </a:r>
            <a:r>
              <a:rPr lang="en-US" sz="2400" b="1" baseline="30000" dirty="0"/>
              <a:t>th</a:t>
            </a:r>
            <a:r>
              <a:rPr lang="en-US" sz="2400" b="1" dirty="0"/>
              <a:t>, 2024, in Malaga, Spain</a:t>
            </a:r>
          </a:p>
          <a:p>
            <a:pPr lvl="1">
              <a:buFont typeface="Times New Roman" pitchFamily="16" charset="0"/>
              <a:buChar char="•"/>
            </a:pPr>
            <a:r>
              <a:rPr lang="en-US" sz="1600" dirty="0"/>
              <a:t>Meeting’s focus on what’s next for Wi-Fi as it continues to contribute </a:t>
            </a:r>
          </a:p>
          <a:p>
            <a:pPr marL="857250" lvl="2" indent="0"/>
            <a:r>
              <a:rPr lang="en-US" sz="1400" dirty="0"/>
              <a:t>and opens up new horizons</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717" y="38862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69EED8A-20A1-469E-8BDD-B0895E757D99}"/>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D28B5711-6138-4B3F-B80C-264198AFACB8}"/>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8" name="Date Placeholder 7">
            <a:extLst>
              <a:ext uri="{FF2B5EF4-FFF2-40B4-BE49-F238E27FC236}">
                <a16:creationId xmlns:a16="http://schemas.microsoft.com/office/drawing/2014/main" id="{A7A6B1B1-28BC-4628-A650-35C43BA6D05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16040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 releases leading to certification in 2025</a:t>
            </a:r>
          </a:p>
        </p:txBody>
      </p:sp>
      <p:sp>
        <p:nvSpPr>
          <p:cNvPr id="7" name="Footer Placeholder 6">
            <a:extLst>
              <a:ext uri="{FF2B5EF4-FFF2-40B4-BE49-F238E27FC236}">
                <a16:creationId xmlns:a16="http://schemas.microsoft.com/office/drawing/2014/main" id="{0BDADDDB-D850-48B2-98D6-9092DD1C7158}"/>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B935DDE-B640-460D-9D03-CC53DAA28C61}"/>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FD308B92-5C8B-4257-98D3-B411144B21F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232608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400" dirty="0"/>
              <a:t>Examples of additional WFA technical work</a:t>
            </a:r>
          </a:p>
          <a:p>
            <a:pPr marL="800100" lvl="1" indent="-342900">
              <a:buFont typeface="Arial" panose="020B0604020202020204" pitchFamily="34" charset="0"/>
              <a:buChar char="•"/>
            </a:pPr>
            <a:r>
              <a:rPr lang="en-US" sz="1200" dirty="0"/>
              <a:t>Security</a:t>
            </a:r>
          </a:p>
          <a:p>
            <a:pPr marL="800100" lvl="1" indent="-342900">
              <a:buFont typeface="Arial" panose="020B0604020202020204" pitchFamily="34" charset="0"/>
              <a:buChar char="•"/>
            </a:pPr>
            <a:r>
              <a:rPr lang="en-US" sz="1200" dirty="0"/>
              <a:t>Automated Frequency Coordination</a:t>
            </a:r>
          </a:p>
          <a:p>
            <a:pPr marL="800100" lvl="1" indent="-342900">
              <a:buFont typeface="Arial" panose="020B0604020202020204" pitchFamily="34" charset="0"/>
              <a:buChar char="•"/>
            </a:pPr>
            <a:r>
              <a:rPr lang="en-US" sz="1200" dirty="0"/>
              <a:t>Customer Experience</a:t>
            </a:r>
          </a:p>
          <a:p>
            <a:pPr marL="800100" lvl="1" indent="-342900">
              <a:buFont typeface="Arial" panose="020B0604020202020204" pitchFamily="34" charset="0"/>
              <a:buChar char="•"/>
            </a:pPr>
            <a:r>
              <a:rPr lang="en-US" sz="1200" dirty="0" err="1"/>
              <a:t>EasyConnect</a:t>
            </a:r>
            <a:endParaRPr lang="en-US" sz="1200" dirty="0"/>
          </a:p>
          <a:p>
            <a:pPr marL="800100" lvl="1" indent="-342900">
              <a:buFont typeface="Arial" panose="020B0604020202020204" pitchFamily="34" charset="0"/>
              <a:buChar char="•"/>
            </a:pPr>
            <a:r>
              <a:rPr lang="en-US" sz="1200" dirty="0" err="1"/>
              <a:t>EasyMesh</a:t>
            </a:r>
            <a:endParaRPr lang="en-US" sz="1200" dirty="0"/>
          </a:p>
          <a:p>
            <a:pPr marL="800100" lvl="1" indent="-342900">
              <a:buFont typeface="Arial" panose="020B0604020202020204" pitchFamily="34" charset="0"/>
              <a:buChar char="•"/>
            </a:pPr>
            <a:r>
              <a:rPr lang="en-US" sz="1200" dirty="0">
                <a:solidFill>
                  <a:schemeClr val="tx1"/>
                </a:solidFill>
              </a:rPr>
              <a:t>QoS Management</a:t>
            </a:r>
            <a:endParaRPr lang="en-US" sz="1200" dirty="0"/>
          </a:p>
          <a:p>
            <a:pPr marL="800100" lvl="1" indent="-342900">
              <a:buFont typeface="Arial" panose="020B0604020202020204" pitchFamily="34" charset="0"/>
              <a:buChar char="•"/>
            </a:pPr>
            <a:r>
              <a:rPr lang="en-US" sz="1200" dirty="0"/>
              <a:t>Wi-Fi </a:t>
            </a:r>
            <a:r>
              <a:rPr lang="en-US" sz="1200" dirty="0" err="1"/>
              <a:t>HaLow</a:t>
            </a:r>
            <a:endParaRPr lang="en-US" sz="1200" dirty="0"/>
          </a:p>
          <a:p>
            <a:pPr marL="800100" lvl="1" indent="-342900">
              <a:buFont typeface="Arial" panose="020B0604020202020204" pitchFamily="34" charset="0"/>
              <a:buChar char="•"/>
            </a:pPr>
            <a:r>
              <a:rPr lang="en-US" sz="1200" dirty="0"/>
              <a:t>Wi-Fi Data Elements</a:t>
            </a:r>
          </a:p>
          <a:p>
            <a:pPr marL="800100" lvl="1" indent="-342900">
              <a:buFont typeface="Arial" panose="020B0604020202020204" pitchFamily="34" charset="0"/>
              <a:buChar char="•"/>
            </a:pPr>
            <a:r>
              <a:rPr lang="en-US" sz="1200" dirty="0"/>
              <a:t>Wi-Fi Aware</a:t>
            </a:r>
          </a:p>
          <a:p>
            <a:pPr marL="400050">
              <a:buFont typeface="Arial" panose="020B0604020202020204" pitchFamily="34" charset="0"/>
              <a:buChar char="•"/>
            </a:pPr>
            <a:r>
              <a:rPr lang="en-US" sz="1400" dirty="0">
                <a:solidFill>
                  <a:schemeClr val="tx1"/>
                </a:solidFill>
              </a:rPr>
              <a:t>Examples of additional</a:t>
            </a:r>
            <a:r>
              <a:rPr lang="en-US" sz="1400" dirty="0"/>
              <a:t> WFA activity that may lead to technical work </a:t>
            </a:r>
            <a:endParaRPr lang="en-US" sz="1200" dirty="0"/>
          </a:p>
          <a:p>
            <a:pPr marL="800100" lvl="1">
              <a:buFont typeface="Arial" panose="020B0604020202020204" pitchFamily="34" charset="0"/>
              <a:buChar char="•"/>
            </a:pPr>
            <a:r>
              <a:rPr lang="en-US" sz="1200" dirty="0"/>
              <a:t>Automotive</a:t>
            </a:r>
          </a:p>
          <a:p>
            <a:pPr marL="800100" lvl="1">
              <a:buFont typeface="Arial" panose="020B0604020202020204" pitchFamily="34" charset="0"/>
              <a:buChar char="•"/>
            </a:pPr>
            <a:r>
              <a:rPr lang="en-US" sz="1200" dirty="0"/>
              <a:t>Healthcare</a:t>
            </a:r>
          </a:p>
          <a:p>
            <a:pPr marL="800100" lvl="1">
              <a:buFont typeface="Arial" panose="020B0604020202020204" pitchFamily="34" charset="0"/>
              <a:buChar char="•"/>
            </a:pPr>
            <a:r>
              <a:rPr lang="en-US" sz="1200" dirty="0"/>
              <a:t>Internet of things</a:t>
            </a:r>
          </a:p>
          <a:p>
            <a:pPr marL="800100" lvl="1">
              <a:buFont typeface="Arial" panose="020B0604020202020204" pitchFamily="34" charset="0"/>
              <a:buChar char="•"/>
            </a:pPr>
            <a:r>
              <a:rPr lang="en-US" sz="1200" dirty="0"/>
              <a:t>Operators</a:t>
            </a:r>
          </a:p>
          <a:p>
            <a:pPr marL="800100" lvl="1">
              <a:buFont typeface="Arial" panose="020B0604020202020204" pitchFamily="34" charset="0"/>
              <a:buChar char="•"/>
            </a:pPr>
            <a:r>
              <a:rPr lang="en-US" sz="1200" dirty="0"/>
              <a:t>XR (Augmented / Virtual / Mixed Reality)</a:t>
            </a:r>
          </a:p>
          <a:p>
            <a:pPr marL="400050">
              <a:buFont typeface="Arial" panose="020B0604020202020204" pitchFamily="34" charset="0"/>
              <a:buChar char="•"/>
            </a:pPr>
            <a:r>
              <a:rPr lang="en-US" sz="1400" dirty="0"/>
              <a:t>Spectrum regulatory</a:t>
            </a:r>
          </a:p>
          <a:p>
            <a:pPr marL="400050">
              <a:buFont typeface="Arial" panose="020B0604020202020204" pitchFamily="34" charset="0"/>
              <a:buChar char="•"/>
            </a:pPr>
            <a:endParaRPr lang="en-US" sz="1400" dirty="0"/>
          </a:p>
          <a:p>
            <a:endParaRPr lang="en-US" sz="1400" dirty="0"/>
          </a:p>
        </p:txBody>
      </p:sp>
      <p:sp>
        <p:nvSpPr>
          <p:cNvPr id="7" name="Footer Placeholder 6">
            <a:extLst>
              <a:ext uri="{FF2B5EF4-FFF2-40B4-BE49-F238E27FC236}">
                <a16:creationId xmlns:a16="http://schemas.microsoft.com/office/drawing/2014/main" id="{1D41543E-63C2-4198-9C5E-BA573B6BAAF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C0740B03-60A1-4086-A289-7E6277CFCB09}"/>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9" name="Date Placeholder 8">
            <a:extLst>
              <a:ext uri="{FF2B5EF4-FFF2-40B4-BE49-F238E27FC236}">
                <a16:creationId xmlns:a16="http://schemas.microsoft.com/office/drawing/2014/main" id="{1F5BB23E-AF98-41F7-9974-6D4A72BAB3D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56061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New study: Lack of Wi-Fi® spectrum jeopardizes Europe’s gigabit connectivity goals</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p:txBody>
      </p:sp>
      <p:sp>
        <p:nvSpPr>
          <p:cNvPr id="7" name="Footer Placeholder 6">
            <a:extLst>
              <a:ext uri="{FF2B5EF4-FFF2-40B4-BE49-F238E27FC236}">
                <a16:creationId xmlns:a16="http://schemas.microsoft.com/office/drawing/2014/main" id="{FD45196D-4F05-4060-A2FB-89AEC7B6F281}"/>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7BB443D-D952-40F1-9E8F-F7716DC03686}"/>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9" name="Date Placeholder 8">
            <a:extLst>
              <a:ext uri="{FF2B5EF4-FFF2-40B4-BE49-F238E27FC236}">
                <a16:creationId xmlns:a16="http://schemas.microsoft.com/office/drawing/2014/main" id="{8A5157D4-F3D3-4CD9-B4A9-1F05D865500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270815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F181CA35-102E-44A3-B0CC-70DCC6327C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A4AAA9F2-8F04-4CBE-8886-CF041983572B}"/>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8" name="Date Placeholder 7">
            <a:extLst>
              <a:ext uri="{FF2B5EF4-FFF2-40B4-BE49-F238E27FC236}">
                <a16:creationId xmlns:a16="http://schemas.microsoft.com/office/drawing/2014/main" id="{0944340C-BF21-456D-A252-3EECF8862FF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83309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dirty="0"/>
              <a:t>Wireless Broadband Alliance (WBA) Liaison Report</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2024-07-17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0C6E2ABF-53D0-4184-9BC0-A90D139FF04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2A24C8FD-C886-49FA-9609-87CBB44E2E15}"/>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0709163A-B21C-4690-962B-FC43E01BE30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17424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1991544" y="685800"/>
            <a:ext cx="7990656"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dirty="0">
                <a:solidFill>
                  <a:schemeClr val="accent2">
                    <a:lumMod val="75000"/>
                  </a:schemeClr>
                </a:solidFill>
              </a:rPr>
              <a:t>Drives seamless &amp; interoperable services via Wi-Fi</a:t>
            </a:r>
          </a:p>
          <a:p>
            <a:endParaRPr lang="en-US" dirty="0">
              <a:solidFill>
                <a:schemeClr val="accent2">
                  <a:lumMod val="75000"/>
                </a:schemeClr>
              </a:solidFill>
            </a:endParaRPr>
          </a:p>
          <a:p>
            <a:r>
              <a:rPr lang="en-US" dirty="0"/>
              <a:t>Undertakes programs and activities to address business and technical issues, as well as opportunities, for member companies in order to enable collaboration among service providers, technology companies, cities, venue partners and organizations</a:t>
            </a:r>
          </a:p>
          <a:p>
            <a:endParaRPr lang="en-US" dirty="0"/>
          </a:p>
        </p:txBody>
      </p:sp>
      <p:sp>
        <p:nvSpPr>
          <p:cNvPr id="7" name="Footer Placeholder 6">
            <a:extLst>
              <a:ext uri="{FF2B5EF4-FFF2-40B4-BE49-F238E27FC236}">
                <a16:creationId xmlns:a16="http://schemas.microsoft.com/office/drawing/2014/main" id="{0F52BB69-5CEB-48AA-9D53-2531852674A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904175FD-AC93-48B0-8959-18ED79C4FC3B}"/>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9" name="Date Placeholder 8">
            <a:extLst>
              <a:ext uri="{FF2B5EF4-FFF2-40B4-BE49-F238E27FC236}">
                <a16:creationId xmlns:a16="http://schemas.microsoft.com/office/drawing/2014/main" id="{8D3355CC-0886-43A6-B39E-2EA2FE49180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5948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a:xfrm>
            <a:off x="914400" y="685801"/>
            <a:ext cx="10820399" cy="1065213"/>
          </a:xfrm>
        </p:spPr>
        <p:txBody>
          <a:bodyPr/>
          <a:lstStyle/>
          <a:p>
            <a:r>
              <a:rPr lang="en-US"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Process of reviewing drafts when their baseline changes</a:t>
            </a:r>
            <a:endParaRPr lang="en-US" sz="4800" dirty="0"/>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897466" y="1751014"/>
            <a:ext cx="10361084" cy="4264024"/>
          </a:xfrm>
        </p:spPr>
        <p:txBody>
          <a:bodyPr/>
          <a:lstStyle/>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When the baseline for a draft changes, the editor or a volunteer should review all tables and figures in the draft with change instructions against the baseline to ensure that there are no conflicts.</a:t>
            </a:r>
          </a:p>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editor or a </a:t>
            </a:r>
            <a:r>
              <a:rPr lang="en-US" sz="1800" dirty="0">
                <a:effectLst/>
                <a:latin typeface="Calibri" panose="020F0502020204030204" pitchFamily="34" charset="0"/>
                <a:ea typeface="DengXian" panose="02010600030101010101" pitchFamily="2" charset="-122"/>
              </a:rPr>
              <a:t>dedicated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volunteer should </a:t>
            </a:r>
            <a:r>
              <a:rPr lang="en-US" sz="1800" dirty="0">
                <a:effectLst/>
                <a:latin typeface="Calibri" panose="020F0502020204030204" pitchFamily="34" charset="0"/>
                <a:ea typeface="DengXian" panose="02010600030101010101" pitchFamily="2" charset="-122"/>
              </a:rPr>
              <a:t>review the bit assignment in fields and tables (especially those that are not covered by ANA) immediately after the agreement.</a:t>
            </a:r>
          </a:p>
          <a:p>
            <a:pPr marL="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If the order of the draft changes (e.g.,</a:t>
            </a:r>
            <a:r>
              <a:rPr lang="en-US" sz="1800" dirty="0">
                <a:effectLst/>
                <a:latin typeface="Calibri" panose="020F0502020204030204" pitchFamily="34" charset="0"/>
                <a:ea typeface="DengXian" panose="02010600030101010101" pitchFamily="2" charset="-122"/>
              </a:rPr>
              <a:t> two amendments were agreed to swap their publication orders or their baseline changes),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task group needs to identify a </a:t>
            </a:r>
            <a:r>
              <a:rPr lang="en-US" sz="1800" dirty="0">
                <a:effectLst/>
                <a:latin typeface="Calibri" panose="020F0502020204030204" pitchFamily="34" charset="0"/>
                <a:ea typeface="DengXian" panose="02010600030101010101" pitchFamily="2" charset="-122"/>
              </a:rPr>
              <a:t>dedicated volunteers (or just the editor themselves, if the draft is small) whose job is to identify changes in baseline that are not present in the draft. Basically, responsible for identifying technical content changes and merging changes to quoted text, figures, etc.  And, along the way, the numbering would be updated.  Each review would end up with the draft’s title sheet accurately reflecting a new baseline.</a:t>
            </a: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p:txBody>
      </p:sp>
      <p:sp>
        <p:nvSpPr>
          <p:cNvPr id="7" name="Footer Placeholder 6">
            <a:extLst>
              <a:ext uri="{FF2B5EF4-FFF2-40B4-BE49-F238E27FC236}">
                <a16:creationId xmlns:a16="http://schemas.microsoft.com/office/drawing/2014/main" id="{EFA0BB13-4E4A-45FA-9928-E373815226E5}"/>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1C93D80-11B7-469C-82AE-7C1ED932696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70A310EE-5946-4CEB-AF1E-0B7B4958589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887352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ABA19716-1ED6-4D0F-8741-2F6EFC120DF1}"/>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8A342B20-EECC-4DF7-A1E4-A38C64C89AEC}"/>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1" name="Date Placeholder 40">
            <a:extLst>
              <a:ext uri="{FF2B5EF4-FFF2-40B4-BE49-F238E27FC236}">
                <a16:creationId xmlns:a16="http://schemas.microsoft.com/office/drawing/2014/main" id="{16172DD1-A821-42F3-8715-1AB37D0E6AC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655297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1712103" y="2796162"/>
            <a:ext cx="8767794" cy="3180967"/>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6147627" cy="415446"/>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351584" y="2978657"/>
            <a:ext cx="8653926" cy="2902188"/>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12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12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3" name="Footer Placeholder 2">
            <a:extLst>
              <a:ext uri="{FF2B5EF4-FFF2-40B4-BE49-F238E27FC236}">
                <a16:creationId xmlns:a16="http://schemas.microsoft.com/office/drawing/2014/main" id="{40B7A38E-E86C-4BA9-9B7F-EE2A69CF37E6}"/>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CD3EE037-DBCF-405A-922C-BDC949E1F786}"/>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14" name="Date Placeholder 13">
            <a:extLst>
              <a:ext uri="{FF2B5EF4-FFF2-40B4-BE49-F238E27FC236}">
                <a16:creationId xmlns:a16="http://schemas.microsoft.com/office/drawing/2014/main" id="{B3BB799A-9084-4BB9-B281-7B3945F1332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7796665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696-6047-3C61-299E-8C7746A1AE65}"/>
              </a:ext>
            </a:extLst>
          </p:cNvPr>
          <p:cNvSpPr>
            <a:spLocks noGrp="1"/>
          </p:cNvSpPr>
          <p:nvPr>
            <p:ph type="title"/>
          </p:nvPr>
        </p:nvSpPr>
        <p:spPr>
          <a:xfrm>
            <a:off x="1875830" y="685800"/>
            <a:ext cx="8106370" cy="1066800"/>
          </a:xfrm>
        </p:spPr>
        <p:txBody>
          <a:bodyPr/>
          <a:lstStyle/>
          <a:p>
            <a:pPr algn="l"/>
            <a:r>
              <a:rPr lang="en-US" sz="2400" dirty="0"/>
              <a:t>TECHNICAL ACTIVITIES ROADMAP FOR 2024</a:t>
            </a:r>
            <a:br>
              <a:rPr lang="en-US" sz="2400" dirty="0"/>
            </a:br>
            <a:r>
              <a:rPr lang="en-US" sz="1600" dirty="0"/>
              <a:t>WBA WORK GROUPS &amp; PROJECTS</a:t>
            </a:r>
            <a:endParaRPr lang="en-US" sz="2400" dirty="0"/>
          </a:p>
        </p:txBody>
      </p:sp>
      <p:sp>
        <p:nvSpPr>
          <p:cNvPr id="7" name="Rectangle: Rounded Corners 6">
            <a:extLst>
              <a:ext uri="{FF2B5EF4-FFF2-40B4-BE49-F238E27FC236}">
                <a16:creationId xmlns:a16="http://schemas.microsoft.com/office/drawing/2014/main" id="{F4509DF0-5362-4142-8B86-25ABCDE6EAB2}"/>
              </a:ext>
            </a:extLst>
          </p:cNvPr>
          <p:cNvSpPr/>
          <p:nvPr/>
        </p:nvSpPr>
        <p:spPr>
          <a:xfrm>
            <a:off x="1875831"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5G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8" name="Picture 7">
            <a:extLst>
              <a:ext uri="{FF2B5EF4-FFF2-40B4-BE49-F238E27FC236}">
                <a16:creationId xmlns:a16="http://schemas.microsoft.com/office/drawing/2014/main" id="{4FD32565-9126-CA25-D21F-61B6578F031F}"/>
              </a:ext>
            </a:extLst>
          </p:cNvPr>
          <p:cNvPicPr>
            <a:picLocks noChangeAspect="1"/>
          </p:cNvPicPr>
          <p:nvPr/>
        </p:nvPicPr>
        <p:blipFill>
          <a:blip r:embed="rId2"/>
          <a:srcRect/>
          <a:stretch/>
        </p:blipFill>
        <p:spPr>
          <a:xfrm>
            <a:off x="2443374" y="2028408"/>
            <a:ext cx="205713" cy="205713"/>
          </a:xfrm>
          <a:prstGeom prst="rect">
            <a:avLst/>
          </a:prstGeom>
        </p:spPr>
      </p:pic>
      <p:sp>
        <p:nvSpPr>
          <p:cNvPr id="9" name="Rectangle: Rounded Corners 8">
            <a:extLst>
              <a:ext uri="{FF2B5EF4-FFF2-40B4-BE49-F238E27FC236}">
                <a16:creationId xmlns:a16="http://schemas.microsoft.com/office/drawing/2014/main" id="{EFEF0BF6-6118-D5A9-09CD-E2419F4C76A9}"/>
              </a:ext>
            </a:extLst>
          </p:cNvPr>
          <p:cNvSpPr/>
          <p:nvPr/>
        </p:nvSpPr>
        <p:spPr>
          <a:xfrm>
            <a:off x="4708863"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NextGen</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0" name="Picture 9">
            <a:extLst>
              <a:ext uri="{FF2B5EF4-FFF2-40B4-BE49-F238E27FC236}">
                <a16:creationId xmlns:a16="http://schemas.microsoft.com/office/drawing/2014/main" id="{21412985-CDAE-0543-0695-FC341FE00CED}"/>
              </a:ext>
            </a:extLst>
          </p:cNvPr>
          <p:cNvPicPr>
            <a:picLocks noChangeAspect="1"/>
          </p:cNvPicPr>
          <p:nvPr/>
        </p:nvPicPr>
        <p:blipFill>
          <a:blip r:embed="rId3"/>
          <a:srcRect/>
          <a:stretch/>
        </p:blipFill>
        <p:spPr>
          <a:xfrm>
            <a:off x="5271262" y="2023263"/>
            <a:ext cx="216000" cy="216000"/>
          </a:xfrm>
          <a:prstGeom prst="rect">
            <a:avLst/>
          </a:prstGeom>
        </p:spPr>
      </p:pic>
      <p:sp>
        <p:nvSpPr>
          <p:cNvPr id="11" name="Rectangle: Rounded Corners 10">
            <a:extLst>
              <a:ext uri="{FF2B5EF4-FFF2-40B4-BE49-F238E27FC236}">
                <a16:creationId xmlns:a16="http://schemas.microsoft.com/office/drawing/2014/main" id="{E3422A0D-6856-52E4-D18F-F34CFF7748B8}"/>
              </a:ext>
            </a:extLst>
          </p:cNvPr>
          <p:cNvSpPr/>
          <p:nvPr/>
        </p:nvSpPr>
        <p:spPr>
          <a:xfrm>
            <a:off x="3292347"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IoT</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2" name="Picture 11">
            <a:extLst>
              <a:ext uri="{FF2B5EF4-FFF2-40B4-BE49-F238E27FC236}">
                <a16:creationId xmlns:a16="http://schemas.microsoft.com/office/drawing/2014/main" id="{7451A1F4-7F88-27C7-14E1-3FF081C968E4}"/>
              </a:ext>
            </a:extLst>
          </p:cNvPr>
          <p:cNvPicPr>
            <a:picLocks noChangeAspect="1"/>
          </p:cNvPicPr>
          <p:nvPr/>
        </p:nvPicPr>
        <p:blipFill>
          <a:blip r:embed="rId4"/>
          <a:srcRect/>
          <a:stretch/>
        </p:blipFill>
        <p:spPr>
          <a:xfrm>
            <a:off x="3854746" y="2023263"/>
            <a:ext cx="216000" cy="216000"/>
          </a:xfrm>
          <a:prstGeom prst="rect">
            <a:avLst/>
          </a:prstGeom>
        </p:spPr>
      </p:pic>
      <p:sp>
        <p:nvSpPr>
          <p:cNvPr id="13" name="Rectangle: Rounded Corners 12">
            <a:extLst>
              <a:ext uri="{FF2B5EF4-FFF2-40B4-BE49-F238E27FC236}">
                <a16:creationId xmlns:a16="http://schemas.microsoft.com/office/drawing/2014/main" id="{94CA0637-B8C4-407D-9C23-09F59D1E4BEB}"/>
              </a:ext>
            </a:extLst>
          </p:cNvPr>
          <p:cNvSpPr/>
          <p:nvPr/>
        </p:nvSpPr>
        <p:spPr>
          <a:xfrm>
            <a:off x="6125379"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4" name="Picture 13">
            <a:extLst>
              <a:ext uri="{FF2B5EF4-FFF2-40B4-BE49-F238E27FC236}">
                <a16:creationId xmlns:a16="http://schemas.microsoft.com/office/drawing/2014/main" id="{8212F63B-5674-E780-E023-065371F70632}"/>
              </a:ext>
            </a:extLst>
          </p:cNvPr>
          <p:cNvPicPr>
            <a:picLocks noChangeAspect="1"/>
          </p:cNvPicPr>
          <p:nvPr/>
        </p:nvPicPr>
        <p:blipFill>
          <a:blip r:embed="rId5"/>
          <a:srcRect/>
          <a:stretch/>
        </p:blipFill>
        <p:spPr>
          <a:xfrm>
            <a:off x="6687778" y="2023263"/>
            <a:ext cx="216000" cy="216000"/>
          </a:xfrm>
          <a:prstGeom prst="rect">
            <a:avLst/>
          </a:prstGeom>
        </p:spPr>
      </p:pic>
      <p:sp>
        <p:nvSpPr>
          <p:cNvPr id="15" name="Rectangle: Rounded Corners 14">
            <a:extLst>
              <a:ext uri="{FF2B5EF4-FFF2-40B4-BE49-F238E27FC236}">
                <a16:creationId xmlns:a16="http://schemas.microsoft.com/office/drawing/2014/main" id="{6FF02F90-77CD-BA5A-5802-468AE876DDAD}"/>
              </a:ext>
            </a:extLst>
          </p:cNvPr>
          <p:cNvSpPr/>
          <p:nvPr/>
        </p:nvSpPr>
        <p:spPr>
          <a:xfrm>
            <a:off x="7541895"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err="1">
                <a:solidFill>
                  <a:schemeClr val="bg1"/>
                </a:solidFill>
                <a:latin typeface="Segoe UI" panose="020B0502040204020203" pitchFamily="34" charset="0"/>
                <a:cs typeface="Segoe UI" panose="020B0502040204020203" pitchFamily="34" charset="0"/>
              </a:rPr>
              <a:t>OpenRoaming</a:t>
            </a: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dirty="0">
                <a:solidFill>
                  <a:schemeClr val="bg1"/>
                </a:solidFill>
                <a:latin typeface="Segoe UI" panose="020B0502040204020203" pitchFamily="34" charset="0"/>
                <a:cs typeface="Segoe UI" panose="020B0502040204020203" pitchFamily="34" charset="0"/>
              </a:rPr>
              <a:t>Work Group</a:t>
            </a:r>
          </a:p>
        </p:txBody>
      </p:sp>
      <p:sp>
        <p:nvSpPr>
          <p:cNvPr id="16" name="Rectangle: Rounded Corners 15">
            <a:extLst>
              <a:ext uri="{FF2B5EF4-FFF2-40B4-BE49-F238E27FC236}">
                <a16:creationId xmlns:a16="http://schemas.microsoft.com/office/drawing/2014/main" id="{335A0B82-388D-5CEF-3B69-746E5CE5C097}"/>
              </a:ext>
            </a:extLst>
          </p:cNvPr>
          <p:cNvSpPr/>
          <p:nvPr/>
        </p:nvSpPr>
        <p:spPr>
          <a:xfrm>
            <a:off x="8958412"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Testing &amp; Interop</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7" name="Picture 16">
            <a:extLst>
              <a:ext uri="{FF2B5EF4-FFF2-40B4-BE49-F238E27FC236}">
                <a16:creationId xmlns:a16="http://schemas.microsoft.com/office/drawing/2014/main" id="{41296927-B412-9C21-8198-9D4644F758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104293" y="2023263"/>
            <a:ext cx="216000" cy="216000"/>
          </a:xfrm>
          <a:prstGeom prst="rect">
            <a:avLst/>
          </a:prstGeom>
        </p:spPr>
      </p:pic>
      <p:sp>
        <p:nvSpPr>
          <p:cNvPr id="18" name="Rectangle: Rounded Corners 17">
            <a:extLst>
              <a:ext uri="{FF2B5EF4-FFF2-40B4-BE49-F238E27FC236}">
                <a16:creationId xmlns:a16="http://schemas.microsoft.com/office/drawing/2014/main" id="{0A69B8E4-51C2-CB40-B798-505681955550}"/>
              </a:ext>
            </a:extLst>
          </p:cNvPr>
          <p:cNvSpPr/>
          <p:nvPr/>
        </p:nvSpPr>
        <p:spPr>
          <a:xfrm>
            <a:off x="1644283" y="5323029"/>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Policy &amp; Regulatory Affairs</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19" name="Rectangle: Rounded Corners 18">
            <a:extLst>
              <a:ext uri="{FF2B5EF4-FFF2-40B4-BE49-F238E27FC236}">
                <a16:creationId xmlns:a16="http://schemas.microsoft.com/office/drawing/2014/main" id="{8715E27E-DF69-8F6F-D6BA-165BF7C2E3FC}"/>
              </a:ext>
            </a:extLst>
          </p:cNvPr>
          <p:cNvSpPr/>
          <p:nvPr/>
        </p:nvSpPr>
        <p:spPr>
          <a:xfrm>
            <a:off x="3134906" y="5323029"/>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Market </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20" name="Rectangle: Rounded Corners 19">
            <a:extLst>
              <a:ext uri="{FF2B5EF4-FFF2-40B4-BE49-F238E27FC236}">
                <a16:creationId xmlns:a16="http://schemas.microsoft.com/office/drawing/2014/main" id="{A6777638-C983-DC40-1D25-69722A5EC00D}"/>
              </a:ext>
            </a:extLst>
          </p:cNvPr>
          <p:cNvSpPr/>
          <p:nvPr/>
        </p:nvSpPr>
        <p:spPr>
          <a:xfrm>
            <a:off x="4625529" y="5323029"/>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OpenRoaming Certification</a:t>
            </a:r>
          </a:p>
        </p:txBody>
      </p:sp>
      <p:sp>
        <p:nvSpPr>
          <p:cNvPr id="21" name="Rectangle: Rounded Corners 20">
            <a:extLst>
              <a:ext uri="{FF2B5EF4-FFF2-40B4-BE49-F238E27FC236}">
                <a16:creationId xmlns:a16="http://schemas.microsoft.com/office/drawing/2014/main" id="{8B9F4F38-32F2-2123-5334-E94BD54A7043}"/>
              </a:ext>
            </a:extLst>
          </p:cNvPr>
          <p:cNvSpPr/>
          <p:nvPr/>
        </p:nvSpPr>
        <p:spPr>
          <a:xfrm>
            <a:off x="6116152" y="5323029"/>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Innovation Forum</a:t>
            </a:r>
            <a:endParaRPr lang="en-US" sz="1000" b="1" dirty="0">
              <a:solidFill>
                <a:schemeClr val="bg1"/>
              </a:solidFill>
              <a:latin typeface="Segoe UI" panose="020B0502040204020203" pitchFamily="34" charset="0"/>
              <a:cs typeface="Segoe UI" panose="020B0502040204020203" pitchFamily="34" charset="0"/>
              <a:sym typeface="Arial"/>
            </a:endParaRPr>
          </a:p>
          <a:p>
            <a:pPr algn="ctr"/>
            <a:r>
              <a:rPr lang="en-US" sz="1000" b="1" dirty="0">
                <a:solidFill>
                  <a:schemeClr val="bg1"/>
                </a:solidFill>
                <a:latin typeface="Segoe UI" panose="020B0502040204020203" pitchFamily="34" charset="0"/>
                <a:cs typeface="Segoe UI" panose="020B0502040204020203" pitchFamily="34" charset="0"/>
                <a:sym typeface="Asap"/>
              </a:rPr>
              <a:t>- Led by CTO Group</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2" name="Rectangle: Rounded Corners 21">
            <a:extLst>
              <a:ext uri="{FF2B5EF4-FFF2-40B4-BE49-F238E27FC236}">
                <a16:creationId xmlns:a16="http://schemas.microsoft.com/office/drawing/2014/main" id="{D80136B6-D6B4-8055-3DD8-927FE3B216F4}"/>
              </a:ext>
            </a:extLst>
          </p:cNvPr>
          <p:cNvSpPr/>
          <p:nvPr/>
        </p:nvSpPr>
        <p:spPr>
          <a:xfrm>
            <a:off x="7606775" y="5323029"/>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Connected </a:t>
            </a:r>
          </a:p>
          <a:p>
            <a:pPr algn="ctr"/>
            <a:r>
              <a:rPr lang="en-US" sz="1000" b="1" dirty="0">
                <a:solidFill>
                  <a:schemeClr val="bg1"/>
                </a:solidFill>
                <a:latin typeface="Segoe UI" panose="020B0502040204020203" pitchFamily="34" charset="0"/>
                <a:cs typeface="Segoe UI" panose="020B0502040204020203" pitchFamily="34" charset="0"/>
                <a:sym typeface="Asap"/>
              </a:rPr>
              <a:t>Communities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3" name="Rectangle: Rounded Corners 22">
            <a:extLst>
              <a:ext uri="{FF2B5EF4-FFF2-40B4-BE49-F238E27FC236}">
                <a16:creationId xmlns:a16="http://schemas.microsoft.com/office/drawing/2014/main" id="{0E5F8C9E-EC5C-FA9A-F229-64B2E0C99B8B}"/>
              </a:ext>
            </a:extLst>
          </p:cNvPr>
          <p:cNvSpPr/>
          <p:nvPr/>
        </p:nvSpPr>
        <p:spPr>
          <a:xfrm>
            <a:off x="3292346"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IoT &amp; Smart Home</a:t>
            </a:r>
          </a:p>
        </p:txBody>
      </p:sp>
      <p:sp>
        <p:nvSpPr>
          <p:cNvPr id="24" name="Rectangle: Rounded Corners 23">
            <a:extLst>
              <a:ext uri="{FF2B5EF4-FFF2-40B4-BE49-F238E27FC236}">
                <a16:creationId xmlns:a16="http://schemas.microsoft.com/office/drawing/2014/main" id="{7DC44C27-3DF8-A1CE-6B66-A94C7C6F64CF}"/>
              </a:ext>
            </a:extLst>
          </p:cNvPr>
          <p:cNvSpPr/>
          <p:nvPr/>
        </p:nvSpPr>
        <p:spPr>
          <a:xfrm>
            <a:off x="1875830"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Enterprise Security</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Private 5G Networks</a:t>
            </a:r>
          </a:p>
        </p:txBody>
      </p:sp>
      <p:sp>
        <p:nvSpPr>
          <p:cNvPr id="25" name="Rectangle: Rounded Corners 24">
            <a:extLst>
              <a:ext uri="{FF2B5EF4-FFF2-40B4-BE49-F238E27FC236}">
                <a16:creationId xmlns:a16="http://schemas.microsoft.com/office/drawing/2014/main" id="{DAE3FEB4-8E33-E92D-87B5-62704E98D870}"/>
              </a:ext>
            </a:extLst>
          </p:cNvPr>
          <p:cNvSpPr/>
          <p:nvPr/>
        </p:nvSpPr>
        <p:spPr>
          <a:xfrm>
            <a:off x="3292346"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a:t>
            </a:r>
            <a:r>
              <a:rPr lang="en-US" sz="1000" dirty="0" err="1">
                <a:solidFill>
                  <a:srgbClr val="000000"/>
                </a:solidFill>
                <a:latin typeface="Segoe UI" panose="020B0502040204020203" pitchFamily="34" charset="0"/>
                <a:cs typeface="Segoe UI" panose="020B0502040204020203" pitchFamily="34" charset="0"/>
              </a:rPr>
              <a:t>HaLow</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IoT Applications</a:t>
            </a:r>
          </a:p>
        </p:txBody>
      </p:sp>
      <p:sp>
        <p:nvSpPr>
          <p:cNvPr id="26" name="Rectangle: Rounded Corners 25">
            <a:extLst>
              <a:ext uri="{FF2B5EF4-FFF2-40B4-BE49-F238E27FC236}">
                <a16:creationId xmlns:a16="http://schemas.microsoft.com/office/drawing/2014/main" id="{9D699BE8-CA54-F5C7-4A7D-6F2E5FCACE1F}"/>
              </a:ext>
            </a:extLst>
          </p:cNvPr>
          <p:cNvSpPr/>
          <p:nvPr/>
        </p:nvSpPr>
        <p:spPr>
          <a:xfrm>
            <a:off x="4708862"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7</a:t>
            </a:r>
          </a:p>
        </p:txBody>
      </p:sp>
      <p:sp>
        <p:nvSpPr>
          <p:cNvPr id="27" name="Rectangle: Rounded Corners 26">
            <a:extLst>
              <a:ext uri="{FF2B5EF4-FFF2-40B4-BE49-F238E27FC236}">
                <a16:creationId xmlns:a16="http://schemas.microsoft.com/office/drawing/2014/main" id="{6C1C6BFD-B7E4-B2E3-FB79-14AD31943078}"/>
              </a:ext>
            </a:extLst>
          </p:cNvPr>
          <p:cNvSpPr/>
          <p:nvPr/>
        </p:nvSpPr>
        <p:spPr>
          <a:xfrm>
            <a:off x="4708862" y="40039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Operator Managed</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Wi-Fi</a:t>
            </a:r>
          </a:p>
        </p:txBody>
      </p:sp>
      <p:sp>
        <p:nvSpPr>
          <p:cNvPr id="28" name="Rectangle: Rounded Corners 27">
            <a:extLst>
              <a:ext uri="{FF2B5EF4-FFF2-40B4-BE49-F238E27FC236}">
                <a16:creationId xmlns:a16="http://schemas.microsoft.com/office/drawing/2014/main" id="{B739D7A0-0E7C-D9ED-2BED-9E1ADB9DBBA6}"/>
              </a:ext>
            </a:extLst>
          </p:cNvPr>
          <p:cNvSpPr/>
          <p:nvPr/>
        </p:nvSpPr>
        <p:spPr>
          <a:xfrm>
            <a:off x="6125378"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RADIUS Accounting</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Assurance</a:t>
            </a:r>
          </a:p>
        </p:txBody>
      </p:sp>
      <p:sp>
        <p:nvSpPr>
          <p:cNvPr id="29" name="Rectangle: Rounded Corners 28">
            <a:extLst>
              <a:ext uri="{FF2B5EF4-FFF2-40B4-BE49-F238E27FC236}">
                <a16:creationId xmlns:a16="http://schemas.microsoft.com/office/drawing/2014/main" id="{4A4E0868-2551-A874-73F7-320CE11AB9ED}"/>
              </a:ext>
            </a:extLst>
          </p:cNvPr>
          <p:cNvSpPr/>
          <p:nvPr/>
        </p:nvSpPr>
        <p:spPr>
          <a:xfrm>
            <a:off x="7541894"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Federated Onboarding Service for </a:t>
            </a:r>
            <a:r>
              <a:rPr lang="en-US" sz="1000" dirty="0" err="1">
                <a:solidFill>
                  <a:srgbClr val="000000"/>
                </a:solidFill>
                <a:latin typeface="Segoe UI" panose="020B0502040204020203" pitchFamily="34" charset="0"/>
                <a:cs typeface="Segoe UI" panose="020B0502040204020203" pitchFamily="34" charset="0"/>
              </a:rPr>
              <a:t>OpenRoaming</a:t>
            </a:r>
            <a:endParaRPr lang="en-US" sz="1000" dirty="0">
              <a:solidFill>
                <a:srgbClr val="000000"/>
              </a:solidFill>
              <a:latin typeface="Segoe UI" panose="020B0502040204020203" pitchFamily="34" charset="0"/>
              <a:cs typeface="Segoe UI" panose="020B0502040204020203" pitchFamily="34" charset="0"/>
            </a:endParaRPr>
          </a:p>
        </p:txBody>
      </p:sp>
      <p:sp>
        <p:nvSpPr>
          <p:cNvPr id="30" name="Rectangle: Rounded Corners 29">
            <a:extLst>
              <a:ext uri="{FF2B5EF4-FFF2-40B4-BE49-F238E27FC236}">
                <a16:creationId xmlns:a16="http://schemas.microsoft.com/office/drawing/2014/main" id="{67842C0B-7F32-96C0-E8CF-2C335FA78BC0}"/>
              </a:ext>
            </a:extLst>
          </p:cNvPr>
          <p:cNvSpPr/>
          <p:nvPr/>
        </p:nvSpPr>
        <p:spPr>
          <a:xfrm>
            <a:off x="8958411" y="3404357"/>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E2E Wi-Fi QoS &amp; L4S</a:t>
            </a:r>
          </a:p>
        </p:txBody>
      </p:sp>
      <p:sp>
        <p:nvSpPr>
          <p:cNvPr id="31" name="Rectangle: Rounded Corners 30">
            <a:extLst>
              <a:ext uri="{FF2B5EF4-FFF2-40B4-BE49-F238E27FC236}">
                <a16:creationId xmlns:a16="http://schemas.microsoft.com/office/drawing/2014/main" id="{85110215-8B7E-5DB8-5FEC-B2683C3DDA45}"/>
              </a:ext>
            </a:extLst>
          </p:cNvPr>
          <p:cNvSpPr/>
          <p:nvPr/>
        </p:nvSpPr>
        <p:spPr>
          <a:xfrm>
            <a:off x="8958411"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Access Network Metrics</a:t>
            </a:r>
          </a:p>
        </p:txBody>
      </p:sp>
      <p:sp>
        <p:nvSpPr>
          <p:cNvPr id="32" name="Rectangle: Rounded Corners 31">
            <a:extLst>
              <a:ext uri="{FF2B5EF4-FFF2-40B4-BE49-F238E27FC236}">
                <a16:creationId xmlns:a16="http://schemas.microsoft.com/office/drawing/2014/main" id="{2CFC3789-9EDE-5FCC-A3BD-01BC1682D29E}"/>
              </a:ext>
            </a:extLst>
          </p:cNvPr>
          <p:cNvSpPr/>
          <p:nvPr/>
        </p:nvSpPr>
        <p:spPr>
          <a:xfrm>
            <a:off x="4708862" y="3404357"/>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Experience</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Moving Networks</a:t>
            </a:r>
          </a:p>
        </p:txBody>
      </p:sp>
      <p:sp>
        <p:nvSpPr>
          <p:cNvPr id="33" name="Rectangle: Rounded Corners 32">
            <a:extLst>
              <a:ext uri="{FF2B5EF4-FFF2-40B4-BE49-F238E27FC236}">
                <a16:creationId xmlns:a16="http://schemas.microsoft.com/office/drawing/2014/main" id="{C3FB28DD-579E-E7B0-9445-51E5E52B5EDD}"/>
              </a:ext>
            </a:extLst>
          </p:cNvPr>
          <p:cNvSpPr/>
          <p:nvPr/>
        </p:nvSpPr>
        <p:spPr>
          <a:xfrm>
            <a:off x="4708862" y="46035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AIML enablement for Wi-Fi</a:t>
            </a:r>
          </a:p>
        </p:txBody>
      </p:sp>
      <p:sp>
        <p:nvSpPr>
          <p:cNvPr id="34" name="Rectangle: Rounded Corners 33">
            <a:extLst>
              <a:ext uri="{FF2B5EF4-FFF2-40B4-BE49-F238E27FC236}">
                <a16:creationId xmlns:a16="http://schemas.microsoft.com/office/drawing/2014/main" id="{C9826A94-7F6B-AC88-2B9D-2BC2C1B07493}"/>
              </a:ext>
            </a:extLst>
          </p:cNvPr>
          <p:cNvSpPr/>
          <p:nvPr/>
        </p:nvSpPr>
        <p:spPr>
          <a:xfrm>
            <a:off x="1875830"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Mission Critical</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Emergency Services</a:t>
            </a:r>
          </a:p>
        </p:txBody>
      </p:sp>
      <p:sp>
        <p:nvSpPr>
          <p:cNvPr id="35" name="Rectangle: Rounded Corners 34">
            <a:extLst>
              <a:ext uri="{FF2B5EF4-FFF2-40B4-BE49-F238E27FC236}">
                <a16:creationId xmlns:a16="http://schemas.microsoft.com/office/drawing/2014/main" id="{D0FFE9FA-4D15-6ECA-3F2F-3DDC23CAD930}"/>
              </a:ext>
            </a:extLst>
          </p:cNvPr>
          <p:cNvSpPr/>
          <p:nvPr/>
        </p:nvSpPr>
        <p:spPr>
          <a:xfrm>
            <a:off x="7545383"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IoT &amp; FIDO Device Onboarding</a:t>
            </a:r>
          </a:p>
        </p:txBody>
      </p:sp>
      <p:sp>
        <p:nvSpPr>
          <p:cNvPr id="36" name="Rectangle: Rounded Corners 35">
            <a:extLst>
              <a:ext uri="{FF2B5EF4-FFF2-40B4-BE49-F238E27FC236}">
                <a16:creationId xmlns:a16="http://schemas.microsoft.com/office/drawing/2014/main" id="{FE4E7A32-B92E-D536-006D-159555CDE5FD}"/>
              </a:ext>
            </a:extLst>
          </p:cNvPr>
          <p:cNvSpPr/>
          <p:nvPr/>
        </p:nvSpPr>
        <p:spPr>
          <a:xfrm>
            <a:off x="8958410" y="46035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WBA Tools</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Testing Platforms</a:t>
            </a:r>
          </a:p>
        </p:txBody>
      </p:sp>
      <p:sp>
        <p:nvSpPr>
          <p:cNvPr id="37" name="Rectangle: Rounded Corners 36">
            <a:extLst>
              <a:ext uri="{FF2B5EF4-FFF2-40B4-BE49-F238E27FC236}">
                <a16:creationId xmlns:a16="http://schemas.microsoft.com/office/drawing/2014/main" id="{3A08550E-3E8A-3816-1DC8-D4DED4481178}"/>
              </a:ext>
            </a:extLst>
          </p:cNvPr>
          <p:cNvSpPr/>
          <p:nvPr/>
        </p:nvSpPr>
        <p:spPr>
          <a:xfrm>
            <a:off x="3292346"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Sensing</a:t>
            </a:r>
          </a:p>
        </p:txBody>
      </p:sp>
      <p:sp>
        <p:nvSpPr>
          <p:cNvPr id="38" name="Rectangle: Rounded Corners 37">
            <a:extLst>
              <a:ext uri="{FF2B5EF4-FFF2-40B4-BE49-F238E27FC236}">
                <a16:creationId xmlns:a16="http://schemas.microsoft.com/office/drawing/2014/main" id="{BA7CAE76-87D7-A689-0480-1B6C36067187}"/>
              </a:ext>
            </a:extLst>
          </p:cNvPr>
          <p:cNvSpPr/>
          <p:nvPr/>
        </p:nvSpPr>
        <p:spPr>
          <a:xfrm>
            <a:off x="6125378"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Security Guidelines</a:t>
            </a:r>
          </a:p>
        </p:txBody>
      </p:sp>
      <p:sp>
        <p:nvSpPr>
          <p:cNvPr id="39" name="Rectangle: Rounded Corners 38">
            <a:extLst>
              <a:ext uri="{FF2B5EF4-FFF2-40B4-BE49-F238E27FC236}">
                <a16:creationId xmlns:a16="http://schemas.microsoft.com/office/drawing/2014/main" id="{8417857C-B888-1E5A-CFE3-70A6D1B752F2}"/>
              </a:ext>
            </a:extLst>
          </p:cNvPr>
          <p:cNvSpPr/>
          <p:nvPr/>
        </p:nvSpPr>
        <p:spPr>
          <a:xfrm>
            <a:off x="8958411" y="40039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User &amp; Device Identification</a:t>
            </a:r>
          </a:p>
        </p:txBody>
      </p:sp>
      <p:sp>
        <p:nvSpPr>
          <p:cNvPr id="40" name="Rectangle: Rounded Corners 39">
            <a:extLst>
              <a:ext uri="{FF2B5EF4-FFF2-40B4-BE49-F238E27FC236}">
                <a16:creationId xmlns:a16="http://schemas.microsoft.com/office/drawing/2014/main" id="{0D518151-1AB5-EEE1-7ED0-FC470989E2BC}"/>
              </a:ext>
            </a:extLst>
          </p:cNvPr>
          <p:cNvSpPr/>
          <p:nvPr/>
        </p:nvSpPr>
        <p:spPr>
          <a:xfrm>
            <a:off x="7541894"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Private LTE/5G</a:t>
            </a:r>
          </a:p>
        </p:txBody>
      </p:sp>
      <p:sp>
        <p:nvSpPr>
          <p:cNvPr id="41" name="Rectangle: Rounded Corners 40">
            <a:extLst>
              <a:ext uri="{FF2B5EF4-FFF2-40B4-BE49-F238E27FC236}">
                <a16:creationId xmlns:a16="http://schemas.microsoft.com/office/drawing/2014/main" id="{1C03331A-569B-5BFD-9CA4-C630802061DC}"/>
              </a:ext>
            </a:extLst>
          </p:cNvPr>
          <p:cNvSpPr/>
          <p:nvPr/>
        </p:nvSpPr>
        <p:spPr>
          <a:xfrm>
            <a:off x="1875830"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Private &amp; 5G Wi-Fi Convergence</a:t>
            </a:r>
          </a:p>
        </p:txBody>
      </p:sp>
      <p:pic>
        <p:nvPicPr>
          <p:cNvPr id="42" name="Picture 41">
            <a:extLst>
              <a:ext uri="{FF2B5EF4-FFF2-40B4-BE49-F238E27FC236}">
                <a16:creationId xmlns:a16="http://schemas.microsoft.com/office/drawing/2014/main" id="{8F24AAD2-DCE4-5729-99DB-EB87B4FDAE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508781" y="2023263"/>
            <a:ext cx="236571" cy="216000"/>
          </a:xfrm>
          <a:prstGeom prst="rect">
            <a:avLst/>
          </a:prstGeom>
        </p:spPr>
      </p:pic>
      <p:sp>
        <p:nvSpPr>
          <p:cNvPr id="43" name="Rectangle: Rounded Corners 42">
            <a:extLst>
              <a:ext uri="{FF2B5EF4-FFF2-40B4-BE49-F238E27FC236}">
                <a16:creationId xmlns:a16="http://schemas.microsoft.com/office/drawing/2014/main" id="{CC40F41F-A706-B085-5F3B-527AC76B9CD2}"/>
              </a:ext>
            </a:extLst>
          </p:cNvPr>
          <p:cNvSpPr/>
          <p:nvPr/>
        </p:nvSpPr>
        <p:spPr>
          <a:xfrm>
            <a:off x="9097400" y="5323029"/>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Enterprise Connectivity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3" name="Footer Placeholder 2">
            <a:extLst>
              <a:ext uri="{FF2B5EF4-FFF2-40B4-BE49-F238E27FC236}">
                <a16:creationId xmlns:a16="http://schemas.microsoft.com/office/drawing/2014/main" id="{B0D5BCE3-AB01-47C7-B5B8-2ED057FAD4D0}"/>
              </a:ext>
            </a:extLst>
          </p:cNvPr>
          <p:cNvSpPr>
            <a:spLocks noGrp="1"/>
          </p:cNvSpPr>
          <p:nvPr>
            <p:ph type="ftr" idx="14"/>
          </p:nvPr>
        </p:nvSpPr>
        <p:spPr/>
        <p:txBody>
          <a:bodyPr/>
          <a:lstStyle/>
          <a:p>
            <a:r>
              <a:rPr lang="en-GB"/>
              <a:t>Necati Canpolat, Intel</a:t>
            </a:r>
            <a:endParaRPr lang="en-GB" dirty="0"/>
          </a:p>
        </p:txBody>
      </p:sp>
      <p:sp>
        <p:nvSpPr>
          <p:cNvPr id="44" name="Slide Number Placeholder 43">
            <a:extLst>
              <a:ext uri="{FF2B5EF4-FFF2-40B4-BE49-F238E27FC236}">
                <a16:creationId xmlns:a16="http://schemas.microsoft.com/office/drawing/2014/main" id="{B9D5D474-2EAD-444B-A228-1C1CF28E84BE}"/>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5" name="Date Placeholder 44">
            <a:extLst>
              <a:ext uri="{FF2B5EF4-FFF2-40B4-BE49-F238E27FC236}">
                <a16:creationId xmlns:a16="http://schemas.microsoft.com/office/drawing/2014/main" id="{D8EC570F-654C-4CB9-B6C2-06C6CBADA72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131075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US" altLang="en-US" sz="2000" dirty="0"/>
              <a:t>Current work areas </a:t>
            </a:r>
            <a:r>
              <a:rPr lang="en-US" altLang="en-US" sz="2000" dirty="0">
                <a:hlinkClick r:id="rId3"/>
              </a:rPr>
              <a:t>https://wballiance.com/wba-program-overview-2024/</a:t>
            </a:r>
            <a:endParaRPr lang="en-US" altLang="en-US" sz="2000" dirty="0"/>
          </a:p>
          <a:p>
            <a:r>
              <a:rPr lang="en-US" altLang="en-US" sz="2000" dirty="0"/>
              <a:t>WBA resource center </a:t>
            </a:r>
            <a:r>
              <a:rPr lang="en-US" altLang="en-US" sz="2000" dirty="0">
                <a:hlinkClick r:id="rId4"/>
              </a:rPr>
              <a:t>https://wballiance.com/resource/</a:t>
            </a:r>
            <a:r>
              <a:rPr lang="en-US" altLang="en-US" sz="2000" dirty="0"/>
              <a:t> </a:t>
            </a:r>
          </a:p>
          <a:p>
            <a:r>
              <a:rPr lang="en-US" altLang="en-US" sz="2000" dirty="0"/>
              <a:t>WBA events </a:t>
            </a:r>
            <a:r>
              <a:rPr lang="en-US" altLang="en-US" sz="2000" dirty="0">
                <a:hlinkClick r:id="rId5"/>
              </a:rPr>
              <a:t>https://wballiance.com/events-awards/</a:t>
            </a:r>
            <a:r>
              <a:rPr lang="en-US" altLang="en-US" sz="2000" dirty="0"/>
              <a:t> </a:t>
            </a:r>
          </a:p>
          <a:p>
            <a:r>
              <a:rPr lang="en-US" altLang="en-US" sz="2000" dirty="0"/>
              <a:t>WBA memberships: </a:t>
            </a:r>
            <a:r>
              <a:rPr lang="en-US" altLang="en-US" sz="2000" dirty="0">
                <a:hlinkClick r:id="rId6"/>
              </a:rPr>
              <a:t>https://wballiance.com/membership/</a:t>
            </a:r>
            <a:r>
              <a:rPr lang="en-US" altLang="en-US" sz="2000" dirty="0"/>
              <a:t> </a:t>
            </a:r>
          </a:p>
          <a:p>
            <a:endParaRPr lang="en-US" altLang="en-US" sz="2000" dirty="0"/>
          </a:p>
          <a:p>
            <a:r>
              <a:rPr lang="en-GB" altLang="en-US" sz="2000" dirty="0"/>
              <a:t>Further WBA information at </a:t>
            </a:r>
            <a:r>
              <a:rPr lang="en-GB" altLang="en-US" sz="2000" dirty="0">
                <a:hlinkClick r:id="rId7"/>
              </a:rPr>
              <a:t>https://wballiance.com/</a:t>
            </a:r>
            <a:r>
              <a:rPr lang="en-GB" altLang="en-US" sz="2000" dirty="0"/>
              <a:t> </a:t>
            </a:r>
          </a:p>
        </p:txBody>
      </p:sp>
      <p:sp>
        <p:nvSpPr>
          <p:cNvPr id="2" name="Footer Placeholder 1">
            <a:extLst>
              <a:ext uri="{FF2B5EF4-FFF2-40B4-BE49-F238E27FC236}">
                <a16:creationId xmlns:a16="http://schemas.microsoft.com/office/drawing/2014/main" id="{867B5469-8C45-48A2-B246-BB3855987119}"/>
              </a:ext>
            </a:extLst>
          </p:cNvPr>
          <p:cNvSpPr>
            <a:spLocks noGrp="1"/>
          </p:cNvSpPr>
          <p:nvPr>
            <p:ph type="ftr" idx="14"/>
          </p:nvPr>
        </p:nvSpPr>
        <p:spPr/>
        <p:txBody>
          <a:bodyPr/>
          <a:lstStyle/>
          <a:p>
            <a:r>
              <a:rPr lang="en-GB"/>
              <a:t>Necati Canpolat, Intel</a:t>
            </a:r>
            <a:endParaRPr lang="en-GB" dirty="0"/>
          </a:p>
        </p:txBody>
      </p:sp>
      <p:sp>
        <p:nvSpPr>
          <p:cNvPr id="3" name="Slide Number Placeholder 2">
            <a:extLst>
              <a:ext uri="{FF2B5EF4-FFF2-40B4-BE49-F238E27FC236}">
                <a16:creationId xmlns:a16="http://schemas.microsoft.com/office/drawing/2014/main" id="{5023F7BE-E53D-4E36-8DED-82D81DB1C5A3}"/>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204F3F35-9993-40FF-962C-AEF7EE94BC2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540144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2024-07-17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4C2DF3C-EF76-4009-83C3-F79E4C3D45B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EE796E1-5796-4880-BABD-B9D9DA4DC658}"/>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822FB158-0D06-4D66-A2F1-FF2BE834513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7544592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2024.</a:t>
            </a:r>
          </a:p>
        </p:txBody>
      </p:sp>
      <p:sp>
        <p:nvSpPr>
          <p:cNvPr id="2" name="Footer Placeholder 1">
            <a:extLst>
              <a:ext uri="{FF2B5EF4-FFF2-40B4-BE49-F238E27FC236}">
                <a16:creationId xmlns:a16="http://schemas.microsoft.com/office/drawing/2014/main" id="{F0F9CFED-7CD8-477E-8C31-A4929BEFEFF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07E51FC-C2A5-455E-9AB4-58BE8A763805}"/>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80D37B67-68D8-4EEF-AC15-6A6A95625F0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0212303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20-26 – Vancouver, BC, CA</a:t>
            </a:r>
          </a:p>
          <a:p>
            <a:pPr lvl="1"/>
            <a:r>
              <a:rPr lang="en-US" dirty="0"/>
              <a:t>November 2-8 – Dublin, IE</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D7E7C668-39E8-4AC6-96F4-5DB98873A8E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0C3E1B7-A93F-41F1-9A19-94EF6AD89B52}"/>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A9FDC2C7-9B5D-46AD-A6A2-8B3ECCB707C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003473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13, 2024</a:t>
            </a:r>
          </a:p>
          <a:p>
            <a:pPr lvl="2">
              <a:lnSpc>
                <a:spcPct val="80000"/>
              </a:lnSpc>
              <a:defRPr/>
            </a:pPr>
            <a:r>
              <a:rPr lang="en-US" sz="1400" dirty="0"/>
              <a:t>“Transfer” of RFC 8110 (Opportunistic Wireless Encryption) to IEEE 802.11 [this item is currently in the IESG’s hands to advance]</a:t>
            </a:r>
          </a:p>
        </p:txBody>
      </p:sp>
      <p:sp>
        <p:nvSpPr>
          <p:cNvPr id="2" name="Footer Placeholder 1">
            <a:extLst>
              <a:ext uri="{FF2B5EF4-FFF2-40B4-BE49-F238E27FC236}">
                <a16:creationId xmlns:a16="http://schemas.microsoft.com/office/drawing/2014/main" id="{202E3AC5-47AE-4879-9C0B-01DC541C65A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84C16E0-ED70-43BD-B196-7A19F4B57D6F}"/>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CE4EEF8A-778E-41A1-AE59-1E24D82D6CC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838654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9575</a:t>
            </a:r>
            <a:r>
              <a:rPr lang="en-US" b="0" dirty="0">
                <a:solidFill>
                  <a:srgbClr val="000000"/>
                </a:solidFill>
                <a:ea typeface="Arial Unicode MS" pitchFamily="34" charset="-128"/>
                <a:cs typeface="Arial Unicode MS" pitchFamily="34" charset="-128"/>
              </a:rPr>
              <a:t> on “DRIP Entity Tag (DET) Authentication Formats and Protocols for Broadcast Remote Identification (RID)”. Mentions IEEE 802.11 beacons and Wi-Fi Aware (NAN) in the context of UAS.</a:t>
            </a:r>
          </a:p>
        </p:txBody>
      </p:sp>
      <p:sp>
        <p:nvSpPr>
          <p:cNvPr id="2" name="Footer Placeholder 1">
            <a:extLst>
              <a:ext uri="{FF2B5EF4-FFF2-40B4-BE49-F238E27FC236}">
                <a16:creationId xmlns:a16="http://schemas.microsoft.com/office/drawing/2014/main" id="{54F0C63E-0BD6-4B9C-BD5D-9CFF44D4EDC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3E62B10-E5B4-4B0E-8B8D-B9C652C6CE4F}"/>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7948F1C7-D70F-4790-870D-C07EA1F8148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7413469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120 July 20-26,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147816603"/>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5"/>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8"/>
                        </a:rPr>
                        <a:t>green</a:t>
                      </a:r>
                      <a:endParaRPr lang="en-US" dirty="0"/>
                    </a:p>
                  </a:txBody>
                  <a:tcPr anchor="ctr"/>
                </a:tc>
                <a:tc>
                  <a:txBody>
                    <a:bodyPr/>
                    <a:lstStyle/>
                    <a:p>
                      <a:r>
                        <a:rPr lang="en-US" dirty="0"/>
                        <a:t>Getting Ready for Energy-Efficient Networking</a:t>
                      </a:r>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72F4FDA1-D056-495A-9DF3-C5077B47FCB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717893A-EC0A-4550-B6C0-6FAC6D4CA05F}"/>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5" name="Date Placeholder 4">
            <a:extLst>
              <a:ext uri="{FF2B5EF4-FFF2-40B4-BE49-F238E27FC236}">
                <a16:creationId xmlns:a16="http://schemas.microsoft.com/office/drawing/2014/main" id="{7AE375F7-944A-45BD-A462-66AA51B87A3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1551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11bk/D2.0 MDR/MEC Completed  </a:t>
            </a:r>
          </a:p>
        </p:txBody>
      </p:sp>
      <p:sp>
        <p:nvSpPr>
          <p:cNvPr id="9218" name="Rectangle 2"/>
          <p:cNvSpPr>
            <a:spLocks noGrp="1" noChangeArrowheads="1"/>
          </p:cNvSpPr>
          <p:nvPr>
            <p:ph idx="1"/>
          </p:nvPr>
        </p:nvSpPr>
        <p:spPr>
          <a:xfrm>
            <a:off x="876796" y="1751014"/>
            <a:ext cx="10361084" cy="4724400"/>
          </a:xfrm>
          <a:ln/>
        </p:spPr>
        <p:txBody>
          <a:bodyPr/>
          <a:lstStyle/>
          <a:p>
            <a:pPr>
              <a:buFont typeface="Arial" panose="020B0604020202020204" pitchFamily="34" charset="0"/>
              <a:buChar char="•"/>
            </a:pPr>
            <a:r>
              <a:rPr lang="en-US" sz="2000" b="0" dirty="0"/>
              <a:t>11bk/D2.0 MDR started in May 2024 and completed in July 2024</a:t>
            </a:r>
          </a:p>
          <a:p>
            <a:pPr lvl="1">
              <a:buFont typeface="Arial" panose="020B0604020202020204" pitchFamily="34" charset="0"/>
              <a:buChar char="•"/>
            </a:pPr>
            <a:r>
              <a:rPr lang="en-US" sz="1600" b="0" dirty="0">
                <a:hlinkClick r:id="rId3"/>
              </a:rPr>
              <a:t>https://mentor.ieee.org/802.11/dcn/24/11-24-0879-04-0000-ieee-p802-11bk-d2-0-mandatory-draft-review-mdr-report.docx</a:t>
            </a:r>
            <a:endParaRPr lang="en-US" sz="1600" b="0" dirty="0"/>
          </a:p>
          <a:p>
            <a:pPr lvl="1">
              <a:buFont typeface="Arial" panose="020B0604020202020204" pitchFamily="34" charset="0"/>
              <a:buChar char="•"/>
            </a:pPr>
            <a:endParaRPr lang="en-US" sz="2000" b="0" dirty="0"/>
          </a:p>
        </p:txBody>
      </p:sp>
      <p:sp>
        <p:nvSpPr>
          <p:cNvPr id="3" name="Footer Placeholder 2">
            <a:extLst>
              <a:ext uri="{FF2B5EF4-FFF2-40B4-BE49-F238E27FC236}">
                <a16:creationId xmlns:a16="http://schemas.microsoft.com/office/drawing/2014/main" id="{FC8F7DB4-317E-41F7-813B-EDBF09EE1312}"/>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49F8E506-9332-40E6-B80E-44964FE48B7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BAF9B209-FC78-4D61-A72E-DED950B02D0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87142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02744736"/>
              </p:ext>
            </p:extLst>
          </p:nvPr>
        </p:nvGraphicFramePr>
        <p:xfrm>
          <a:off x="2514600" y="1983626"/>
          <a:ext cx="6977558" cy="2979684"/>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0"/>
                        </a:rPr>
                        <a:t>mls</a:t>
                      </a:r>
                      <a:endParaRPr lang="en-US" dirty="0"/>
                    </a:p>
                  </a:txBody>
                  <a:tcPr anchor="ctr"/>
                </a:tc>
                <a:tc>
                  <a:txBody>
                    <a:bodyPr/>
                    <a:lstStyle/>
                    <a:p>
                      <a:r>
                        <a:rPr lang="en-US" dirty="0">
                          <a:hlinkClick r:id="rId11"/>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2"/>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bl>
          </a:graphicData>
        </a:graphic>
      </p:graphicFrame>
      <p:sp>
        <p:nvSpPr>
          <p:cNvPr id="3" name="Footer Placeholder 2">
            <a:extLst>
              <a:ext uri="{FF2B5EF4-FFF2-40B4-BE49-F238E27FC236}">
                <a16:creationId xmlns:a16="http://schemas.microsoft.com/office/drawing/2014/main" id="{7998F8B7-F033-45A4-B46F-D48C71D8D60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3AE02930-8F35-4EC4-BE7B-5C9E37E7E87D}"/>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5" name="Date Placeholder 4">
            <a:extLst>
              <a:ext uri="{FF2B5EF4-FFF2-40B4-BE49-F238E27FC236}">
                <a16:creationId xmlns:a16="http://schemas.microsoft.com/office/drawing/2014/main" id="{B0077527-ADCA-46B4-889B-03D4AD8EB80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609880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34B11ED-CB02-4B58-8644-521DD72735C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1CFD57F-30F5-4389-A0DD-3772BF9CF5C9}"/>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B4B656E6-B3B2-4D6F-A293-67117F05344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008072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Transmission of SCHC-compressed packets over IEEE 802.15.4 networks: </a:t>
            </a:r>
            <a:r>
              <a:rPr lang="en-US" sz="1400" dirty="0">
                <a:hlinkClick r:id="rId4"/>
              </a:rPr>
              <a:t>https://datatracker.ietf.org/doc/draft-ietf-6lo-schc-15dot4/</a:t>
            </a:r>
            <a:r>
              <a:rPr lang="en-US" sz="1400" dirty="0"/>
              <a:t> (July 2024)</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(July 2024)</a:t>
            </a:r>
          </a:p>
          <a:p>
            <a:pPr lvl="1">
              <a:lnSpc>
                <a:spcPct val="80000"/>
              </a:lnSpc>
              <a:spcAft>
                <a:spcPts val="600"/>
              </a:spcAft>
            </a:pPr>
            <a:r>
              <a:rPr lang="en-US" sz="1400" dirty="0"/>
              <a:t>In RFC Editor’s queue: IPv6 Neighbor Discovery Multicast and Anycast Address Listener Subscription: </a:t>
            </a:r>
            <a:r>
              <a:rPr lang="en-US" sz="1400" dirty="0">
                <a:hlinkClick r:id="rId6"/>
              </a:rPr>
              <a:t>https://datatracker.ietf.org/doc/draft-ietf-6lo-multicast-registration/</a:t>
            </a:r>
            <a:r>
              <a:rPr lang="en-US" sz="1400" dirty="0"/>
              <a:t> (May 2024)</a:t>
            </a:r>
          </a:p>
          <a:p>
            <a:pPr lvl="2">
              <a:lnSpc>
                <a:spcPct val="80000"/>
              </a:lnSpc>
              <a:spcAft>
                <a:spcPts val="600"/>
              </a:spcAft>
            </a:pPr>
            <a:r>
              <a:rPr lang="en-US" sz="1400" dirty="0"/>
              <a:t>Mentions IEEE 802.11 as one possible Low-power and Lossy Network to which this specification is applicable</a:t>
            </a:r>
          </a:p>
        </p:txBody>
      </p:sp>
      <p:sp>
        <p:nvSpPr>
          <p:cNvPr id="2" name="Footer Placeholder 1">
            <a:extLst>
              <a:ext uri="{FF2B5EF4-FFF2-40B4-BE49-F238E27FC236}">
                <a16:creationId xmlns:a16="http://schemas.microsoft.com/office/drawing/2014/main" id="{E9DBE912-DDE1-4CC1-A4C6-478F680D61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F7F3FEA-4B92-4B9A-B788-F46076F25E75}"/>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252F6088-D3F2-41D5-B696-6FC6BDC63B7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26724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1218DF-FEED-4E9F-A136-B34A65158F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5EE6557-21B9-4B6D-B179-9EAABC9E423A}"/>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4" name="Date Placeholder 3">
            <a:extLst>
              <a:ext uri="{FF2B5EF4-FFF2-40B4-BE49-F238E27FC236}">
                <a16:creationId xmlns:a16="http://schemas.microsoft.com/office/drawing/2014/main" id="{35995B54-F8D8-4305-ADD1-B11FD25D12F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513762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Approved for publication as an Informational RFC: Randomized and Changing MAC Address: </a:t>
            </a:r>
            <a:r>
              <a:rPr lang="en-US" sz="1400" dirty="0">
                <a:hlinkClick r:id="rId4"/>
              </a:rPr>
              <a:t>https://datatracker.ietf.org/doc/draft-ietf-madinas-mac-address-randomization/</a:t>
            </a:r>
            <a:r>
              <a:rPr lang="en-US" sz="1400" dirty="0"/>
              <a:t> (July 2024)</a:t>
            </a:r>
          </a:p>
          <a:p>
            <a:pPr lvl="1">
              <a:lnSpc>
                <a:spcPct val="80000"/>
              </a:lnSpc>
              <a:spcAft>
                <a:spcPts val="600"/>
              </a:spcAft>
            </a:pPr>
            <a:r>
              <a:rPr lang="en-US" sz="1400" dirty="0"/>
              <a:t>Revised: Randomized and Changing MAC Address Use Cases and Requirements: </a:t>
            </a:r>
            <a:r>
              <a:rPr lang="en-US" sz="1400" dirty="0">
                <a:hlinkClick r:id="rId5"/>
              </a:rPr>
              <a:t>https://datatracker.ietf.org/doc/draft-ietf-madinas-use-cases/</a:t>
            </a:r>
            <a:r>
              <a:rPr lang="en-US" sz="1400" dirty="0"/>
              <a:t> (June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46EDAD1D-08E7-4682-B087-E948E0D4ADF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6571043-9B46-469F-98CF-1B93DE1CB5EA}"/>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2C983BA8-82D5-4CD1-9CE3-415C4A3573E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725292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Newly adopted and revised: Using the Extensible Authentication Protocol with Ephemeral Diffie-Hellman over COSE (EDHOC): </a:t>
            </a:r>
            <a:r>
              <a:rPr lang="en-US" sz="1400" dirty="0">
                <a:hlinkClick r:id="rId4"/>
              </a:rPr>
              <a:t>https://datatracker.ietf.org/doc/draft-ietf-emu-eap-edhoc/</a:t>
            </a:r>
            <a:r>
              <a:rPr lang="en-US" sz="1400" dirty="0"/>
              <a:t> (July 2024)</a:t>
            </a:r>
          </a:p>
          <a:p>
            <a:pPr lvl="1">
              <a:lnSpc>
                <a:spcPct val="80000"/>
              </a:lnSpc>
              <a:spcAft>
                <a:spcPts val="600"/>
              </a:spcAft>
            </a:pPr>
            <a:r>
              <a:rPr lang="en-US" sz="1400" dirty="0"/>
              <a:t>Newly adopted: </a:t>
            </a:r>
            <a:r>
              <a:rPr lang="en-US" sz="1400" dirty="0">
                <a:hlinkClick r:id="rId5"/>
              </a:rPr>
              <a:t>https://datatracker.ietf.org/doc/draft-ietf-emu-eap-fido/</a:t>
            </a:r>
            <a:r>
              <a:rPr lang="en-US" sz="1400" dirty="0"/>
              <a:t> (July 2024)</a:t>
            </a:r>
          </a:p>
          <a:p>
            <a:pPr lvl="1">
              <a:lnSpc>
                <a:spcPct val="80000"/>
              </a:lnSpc>
              <a:spcAft>
                <a:spcPts val="600"/>
              </a:spcAft>
            </a:pPr>
            <a:r>
              <a:rPr lang="en-US" sz="1400" dirty="0"/>
              <a:t>In RFC Editor’s queue: Tunnel Extensible Authentication Protocol (TEAP) Version 1: </a:t>
            </a:r>
            <a:r>
              <a:rPr lang="en-US" sz="1400" dirty="0">
                <a:hlinkClick r:id="rId6"/>
              </a:rPr>
              <a:t>https://datatracker.ietf.org/doc/draft-ietf-emu-rfc7170bis/</a:t>
            </a:r>
            <a:r>
              <a:rPr lang="en-US" sz="1400" dirty="0"/>
              <a:t> (June 2024)</a:t>
            </a:r>
          </a:p>
          <a:p>
            <a:pPr lvl="1">
              <a:lnSpc>
                <a:spcPct val="80000"/>
              </a:lnSpc>
              <a:spcAft>
                <a:spcPts val="600"/>
              </a:spcAft>
            </a:pPr>
            <a:r>
              <a:rPr lang="en-US" sz="1400" dirty="0"/>
              <a:t>Newly adopted: The </a:t>
            </a:r>
            <a:r>
              <a:rPr lang="en-US" sz="1400" dirty="0" err="1"/>
              <a:t>eap.arpa</a:t>
            </a:r>
            <a:r>
              <a:rPr lang="en-US" sz="1400" dirty="0"/>
              <a:t> domain and EAP provisioning: </a:t>
            </a:r>
            <a:r>
              <a:rPr lang="en-US" sz="1400" dirty="0">
                <a:hlinkClick r:id="rId7"/>
              </a:rPr>
              <a:t>https://datatracker.ietf.org/doc/draft-ietf-emu-eap-arpa/</a:t>
            </a:r>
            <a:r>
              <a:rPr lang="en-US" sz="1400" dirty="0"/>
              <a:t> (June 2024)</a:t>
            </a:r>
          </a:p>
        </p:txBody>
      </p:sp>
      <p:sp>
        <p:nvSpPr>
          <p:cNvPr id="2" name="Footer Placeholder 1">
            <a:extLst>
              <a:ext uri="{FF2B5EF4-FFF2-40B4-BE49-F238E27FC236}">
                <a16:creationId xmlns:a16="http://schemas.microsoft.com/office/drawing/2014/main" id="{ECD6D85D-2174-4DDF-8946-02F72E6F165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AF60649-CE8C-459E-AB7E-0CA84618A498}"/>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4" name="Date Placeholder 3">
            <a:extLst>
              <a:ext uri="{FF2B5EF4-FFF2-40B4-BE49-F238E27FC236}">
                <a16:creationId xmlns:a16="http://schemas.microsoft.com/office/drawing/2014/main" id="{DE6B9B56-C99C-453A-BD22-CD157F7DFFE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210780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An Information Model for Packet Discard Reporting: </a:t>
            </a:r>
            <a:r>
              <a:rPr lang="en-US" sz="1400" dirty="0">
                <a:hlinkClick r:id="rId4"/>
              </a:rPr>
              <a:t>https://datatracker.ietf.org/doc/draft-ietf-opsawg-discardmodel/</a:t>
            </a:r>
            <a:r>
              <a:rPr lang="en-US" sz="1400" dirty="0"/>
              <a:t> (July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A47496-815D-4906-AFC6-65D8AB9FE9E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B76B96F-BAB0-4EE3-8B00-AF33B17E34E3}"/>
              </a:ext>
            </a:extLst>
          </p:cNvPr>
          <p:cNvSpPr>
            <a:spLocks noGrp="1"/>
          </p:cNvSpPr>
          <p:nvPr>
            <p:ph type="sldNum" idx="12"/>
          </p:nvPr>
        </p:nvSpPr>
        <p:spPr/>
        <p:txBody>
          <a:bodyPr/>
          <a:lstStyle/>
          <a:p>
            <a:r>
              <a:rPr lang="en-GB"/>
              <a:t>Slide </a:t>
            </a:r>
            <a:fld id="{440F5867-744E-4AA6-B0ED-4C44D2DFBB7B}" type="slidenum">
              <a:rPr lang="en-GB" smtClean="0"/>
              <a:pPr/>
              <a:t>146</a:t>
            </a:fld>
            <a:endParaRPr lang="en-GB" dirty="0"/>
          </a:p>
        </p:txBody>
      </p:sp>
      <p:sp>
        <p:nvSpPr>
          <p:cNvPr id="4" name="Date Placeholder 3">
            <a:extLst>
              <a:ext uri="{FF2B5EF4-FFF2-40B4-BE49-F238E27FC236}">
                <a16:creationId xmlns:a16="http://schemas.microsoft.com/office/drawing/2014/main" id="{CD82E13B-1C90-4BC5-B13E-696E432B764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2233896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Erratum reported: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(May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2">
              <a:lnSpc>
                <a:spcPct val="80000"/>
              </a:lnSpc>
              <a:defRPr/>
            </a:pPr>
            <a:r>
              <a:rPr lang="en-US" sz="1400" dirty="0"/>
              <a:t>Erratum points out place where bits makes more sense than octets when discussing MAC addresses</a:t>
            </a:r>
          </a:p>
          <a:p>
            <a:pPr lvl="1">
              <a:lnSpc>
                <a:spcPct val="80000"/>
              </a:lnSpc>
              <a:defRPr/>
            </a:pPr>
            <a:r>
              <a:rPr lang="en-US" sz="1400" dirty="0"/>
              <a:t>Moved to SCHC WG: Protocol Numbers for SCHC: </a:t>
            </a:r>
            <a:r>
              <a:rPr lang="en-US" sz="1400" dirty="0">
                <a:hlinkClick r:id="rId6"/>
              </a:rPr>
              <a:t>https://datatracker.ietf.org/doc/draft-ietf-intarea-schc-protocol-numbers/</a:t>
            </a:r>
            <a:r>
              <a:rPr lang="en-US" sz="1400" dirty="0"/>
              <a:t> (June 2024)</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CCA738FA-C7AD-4D50-A57B-76C98115B0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81FE6AE-10CB-494F-9E65-41685B2D16D8}"/>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4" name="Date Placeholder 3">
            <a:extLst>
              <a:ext uri="{FF2B5EF4-FFF2-40B4-BE49-F238E27FC236}">
                <a16:creationId xmlns:a16="http://schemas.microsoft.com/office/drawing/2014/main" id="{B1A81A7E-23CD-419B-84DD-60902101EC5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9341308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TLS 1.3 Extension for Using Certificates with an External Pre-Shared Key: </a:t>
            </a:r>
            <a:r>
              <a:rPr lang="en-US" sz="1400" dirty="0">
                <a:hlinkClick r:id="rId4"/>
              </a:rPr>
              <a:t>https://datatracker.ietf.org/doc/draft-ietf-tls-8773bis/</a:t>
            </a:r>
            <a:r>
              <a:rPr lang="en-US" sz="1400" dirty="0"/>
              <a:t> (July 2024)</a:t>
            </a:r>
          </a:p>
          <a:p>
            <a:pPr lvl="2">
              <a:lnSpc>
                <a:spcPct val="80000"/>
              </a:lnSpc>
              <a:spcAft>
                <a:spcPts val="600"/>
              </a:spcAft>
              <a:defRPr/>
            </a:pPr>
            <a:r>
              <a:rPr lang="en-US" sz="1200" dirty="0"/>
              <a:t>Originally an Experimental RFC, the major change here is to change it to Standards Track</a:t>
            </a:r>
          </a:p>
          <a:p>
            <a:pPr lvl="1">
              <a:lnSpc>
                <a:spcPct val="80000"/>
              </a:lnSpc>
              <a:spcAft>
                <a:spcPts val="600"/>
              </a:spcAft>
              <a:defRPr/>
            </a:pPr>
            <a:r>
              <a:rPr lang="en-US" sz="1400" dirty="0"/>
              <a:t>Revised: Deprecating Obsolete Key Exchange Methods in TLS 1.2: </a:t>
            </a:r>
            <a:r>
              <a:rPr lang="en-US" sz="1400" dirty="0">
                <a:hlinkClick r:id="rId5"/>
              </a:rPr>
              <a:t>https://datatracker.ietf.org/doc/draft-ietf-tls-deprecate-obsolete-kex/</a:t>
            </a:r>
            <a:r>
              <a:rPr lang="en-US" sz="1400" dirty="0"/>
              <a:t> (June 2024)</a:t>
            </a:r>
          </a:p>
        </p:txBody>
      </p:sp>
      <p:sp>
        <p:nvSpPr>
          <p:cNvPr id="2" name="Footer Placeholder 1">
            <a:extLst>
              <a:ext uri="{FF2B5EF4-FFF2-40B4-BE49-F238E27FC236}">
                <a16:creationId xmlns:a16="http://schemas.microsoft.com/office/drawing/2014/main" id="{3C4B8B8C-BECF-42A3-A557-A7F4F06CD2E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2BAE6C4-B4AF-4A29-9787-E8631A0A6327}"/>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4" name="Date Placeholder 3">
            <a:extLst>
              <a:ext uri="{FF2B5EF4-FFF2-40B4-BE49-F238E27FC236}">
                <a16:creationId xmlns:a16="http://schemas.microsoft.com/office/drawing/2014/main" id="{D26010F3-013C-47FB-95C8-AD56F116E7C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089621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Requirements for Reliable Wireless Industrial Services : </a:t>
            </a:r>
            <a:r>
              <a:rPr lang="en-US" sz="1400" dirty="0">
                <a:hlinkClick r:id="rId4"/>
              </a:rPr>
              <a:t>https://datatracker.ietf.org/doc/draft-ietf-detnet-raw-industrial-req/</a:t>
            </a:r>
            <a:r>
              <a:rPr lang="en-US" sz="1400" dirty="0"/>
              <a:t> (July 2024)</a:t>
            </a:r>
          </a:p>
          <a:p>
            <a:pPr lvl="1"/>
            <a:r>
              <a:rPr lang="en-US" sz="1400" dirty="0"/>
              <a:t>Revised: Reliable and Available Wireless Architecture: </a:t>
            </a:r>
            <a:r>
              <a:rPr lang="en-US" sz="1400" dirty="0">
                <a:hlinkClick r:id="rId5"/>
              </a:rPr>
              <a:t>https://datatracker.ietf.org/doc/draft-ietf-raw-architecture/</a:t>
            </a:r>
            <a:r>
              <a:rPr lang="en-US" sz="1400" dirty="0"/>
              <a:t> (July 2024)</a:t>
            </a:r>
          </a:p>
        </p:txBody>
      </p:sp>
      <p:sp>
        <p:nvSpPr>
          <p:cNvPr id="2" name="Footer Placeholder 1">
            <a:extLst>
              <a:ext uri="{FF2B5EF4-FFF2-40B4-BE49-F238E27FC236}">
                <a16:creationId xmlns:a16="http://schemas.microsoft.com/office/drawing/2014/main" id="{C72E67CA-A479-4A15-B79D-DDE26183429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FF0924-0387-4738-95A0-014A4A2ABA7F}"/>
              </a:ext>
            </a:extLst>
          </p:cNvPr>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4" name="Date Placeholder 3">
            <a:extLst>
              <a:ext uri="{FF2B5EF4-FFF2-40B4-BE49-F238E27FC236}">
                <a16:creationId xmlns:a16="http://schemas.microsoft.com/office/drawing/2014/main" id="{529453B8-E47F-4767-B5D1-44C68965F72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5160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sz="2000" dirty="0"/>
              <a:t>See </a:t>
            </a:r>
            <a:r>
              <a:rPr lang="en-GB" sz="2000" dirty="0">
                <a:hlinkClick r:id="rId3"/>
              </a:rPr>
              <a:t>https://mentor.ieee.org/802.11/dcn/09/11-09-1034-21-0000-802-11-editorial-style-guide.docx</a:t>
            </a:r>
            <a:endParaRPr lang="en-GB" sz="2000" dirty="0"/>
          </a:p>
          <a:p>
            <a:r>
              <a:rPr lang="en-US" sz="2000" dirty="0"/>
              <a:t>We update 802.11 Style Guide based on IEEE Standards Style Manual and consistency changes in final publication of the 802.11 standard</a:t>
            </a:r>
            <a:endParaRPr lang="en-GB" sz="2000" dirty="0"/>
          </a:p>
          <a:p>
            <a:r>
              <a:rPr lang="en-US" sz="2000" b="0" dirty="0"/>
              <a:t>Editor’s responsibility includes checking the </a:t>
            </a:r>
            <a:r>
              <a:rPr lang="en-US" sz="2000" dirty="0">
                <a:solidFill>
                  <a:srgbClr val="FF0000"/>
                </a:solidFill>
              </a:rPr>
              <a:t>2021</a:t>
            </a:r>
            <a:r>
              <a:rPr lang="en-US" sz="2000" dirty="0"/>
              <a:t> IEEE Standards Style Manual </a:t>
            </a:r>
            <a:r>
              <a:rPr lang="en-US" sz="2000" b="0" dirty="0"/>
              <a:t>when creating or updating drafts. Policy (inclusive terms), key words and pronouns (e.g., he, she) were revised.	</a:t>
            </a:r>
          </a:p>
          <a:p>
            <a:r>
              <a:rPr lang="en-US" sz="2000" b="0" dirty="0"/>
              <a:t> 	</a:t>
            </a:r>
            <a:r>
              <a:rPr lang="en-US" sz="1600" u="sng" dirty="0">
                <a:solidFill>
                  <a:srgbClr val="0000FF"/>
                </a:solidFill>
                <a:effectLst/>
                <a:latin typeface="Arial" panose="020B0604020202020204" pitchFamily="34" charset="0"/>
                <a:ea typeface="Times New Roman" panose="02020603050405020304" pitchFamily="18" charset="0"/>
                <a:hlinkClick r:id="rId4"/>
              </a:rPr>
              <a:t>https://mentor.ieee.org/myproject/Public/mytools/draft/styleman.pdf</a:t>
            </a:r>
            <a:endParaRPr lang="en-US" sz="2000" b="0" dirty="0"/>
          </a:p>
          <a:p>
            <a:r>
              <a:rPr lang="en-US" sz="2000" b="0" dirty="0"/>
              <a:t>Submissions with draft text should conform to both the WG11 Style Guide and IEEE Standards Style Manual</a:t>
            </a:r>
          </a:p>
          <a:p>
            <a:r>
              <a:rPr lang="en-US" sz="2000" b="0" dirty="0"/>
              <a:t>Note that the 802.11 Style Guide evolves with our practice</a:t>
            </a:r>
          </a:p>
        </p:txBody>
      </p:sp>
      <p:sp>
        <p:nvSpPr>
          <p:cNvPr id="3" name="Footer Placeholder 2">
            <a:extLst>
              <a:ext uri="{FF2B5EF4-FFF2-40B4-BE49-F238E27FC236}">
                <a16:creationId xmlns:a16="http://schemas.microsoft.com/office/drawing/2014/main" id="{E4890003-137E-479D-8D2C-D970A6ED6187}"/>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F1BD23FB-A63C-4315-8999-96776866CA80}"/>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57A54C21-FCCC-464A-BC30-2652926F3D6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704623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Constrained Bootstrapping Remote Secure Key Infrastructure (</a:t>
            </a:r>
            <a:r>
              <a:rPr lang="en-US" sz="1400" dirty="0" err="1"/>
              <a:t>cBRSKI</a:t>
            </a:r>
            <a:r>
              <a:rPr lang="en-US" sz="1400" dirty="0"/>
              <a:t>): </a:t>
            </a:r>
            <a:r>
              <a:rPr lang="en-US" sz="1400" dirty="0">
                <a:hlinkClick r:id="rId4"/>
              </a:rPr>
              <a:t>https://datatracker.ietf.org/doc/draft-ietf-anima-constrained-voucher/</a:t>
            </a:r>
            <a:r>
              <a:rPr lang="en-US" sz="1400" dirty="0"/>
              <a:t> (July 2024)</a:t>
            </a:r>
          </a:p>
          <a:p>
            <a:pPr lvl="1">
              <a:lnSpc>
                <a:spcPct val="80000"/>
              </a:lnSpc>
              <a:spcAft>
                <a:spcPts val="600"/>
              </a:spcAft>
              <a:defRPr/>
            </a:pPr>
            <a:r>
              <a:rPr lang="en-US" sz="1400" dirty="0"/>
              <a:t>Revised: BRSKI-AE: Alternative Enrollment Protocols in BRSKI: </a:t>
            </a:r>
            <a:r>
              <a:rPr lang="en-US" sz="1400" dirty="0">
                <a:hlinkClick r:id="rId5"/>
              </a:rPr>
              <a:t>https://datatracker.ietf.org/doc/draft-ietf-anima-brski-ae/</a:t>
            </a:r>
            <a:r>
              <a:rPr lang="en-US" sz="1400" dirty="0"/>
              <a:t> (July 2024)</a:t>
            </a:r>
          </a:p>
          <a:p>
            <a:pPr lvl="1">
              <a:lnSpc>
                <a:spcPct val="80000"/>
              </a:lnSpc>
              <a:spcAft>
                <a:spcPts val="600"/>
              </a:spcAft>
              <a:defRPr/>
            </a:pPr>
            <a:r>
              <a:rPr lang="en-US" sz="1400" dirty="0"/>
              <a:t>Revised: BRSKI with Pledge in Responder Mode (BRSKI-PRM): </a:t>
            </a:r>
            <a:r>
              <a:rPr lang="en-US" sz="1400" dirty="0">
                <a:hlinkClick r:id="rId6"/>
              </a:rPr>
              <a:t>https://datatracker.ietf.org/doc/draft-ietf-anima-brski-prm/</a:t>
            </a:r>
            <a:r>
              <a:rPr lang="en-US" sz="1400" dirty="0"/>
              <a:t> (July 2024)</a:t>
            </a:r>
          </a:p>
          <a:p>
            <a:pPr lvl="1">
              <a:lnSpc>
                <a:spcPct val="80000"/>
              </a:lnSpc>
              <a:spcAft>
                <a:spcPts val="600"/>
              </a:spcAft>
              <a:defRPr/>
            </a:pPr>
            <a:r>
              <a:rPr lang="en-US" sz="1400" dirty="0"/>
              <a:t>Revised: Discovery for BRSKI variations: </a:t>
            </a:r>
            <a:r>
              <a:rPr lang="en-US" sz="1400" dirty="0">
                <a:hlinkClick r:id="rId7"/>
              </a:rPr>
              <a:t>https://datatracker.ietf.org/doc/draft-ietf-anima-brski-discovery/</a:t>
            </a:r>
            <a:r>
              <a:rPr lang="en-US" sz="1400" dirty="0"/>
              <a:t> (July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6F89B5-D848-4CFB-AFC2-C8034FA8676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0714795-F8B3-44E6-8852-081515384D7D}"/>
              </a:ext>
            </a:extLst>
          </p:cNvPr>
          <p:cNvSpPr>
            <a:spLocks noGrp="1"/>
          </p:cNvSpPr>
          <p:nvPr>
            <p:ph type="sldNum" idx="12"/>
          </p:nvPr>
        </p:nvSpPr>
        <p:spPr/>
        <p:txBody>
          <a:bodyPr/>
          <a:lstStyle/>
          <a:p>
            <a:r>
              <a:rPr lang="en-GB"/>
              <a:t>Slide </a:t>
            </a:r>
            <a:fld id="{440F5867-744E-4AA6-B0ED-4C44D2DFBB7B}" type="slidenum">
              <a:rPr lang="en-GB" smtClean="0"/>
              <a:pPr/>
              <a:t>150</a:t>
            </a:fld>
            <a:endParaRPr lang="en-GB" dirty="0"/>
          </a:p>
        </p:txBody>
      </p:sp>
      <p:sp>
        <p:nvSpPr>
          <p:cNvPr id="4" name="Date Placeholder 3">
            <a:extLst>
              <a:ext uri="{FF2B5EF4-FFF2-40B4-BE49-F238E27FC236}">
                <a16:creationId xmlns:a16="http://schemas.microsoft.com/office/drawing/2014/main" id="{36692915-7143-41AF-8895-2614B9DC79C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070569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AD5C2A2F-1C10-46AF-9352-AAB34F2AF1D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EBDAFCB-6A5B-4857-9A37-254D677A8986}"/>
              </a:ext>
            </a:extLst>
          </p:cNvPr>
          <p:cNvSpPr>
            <a:spLocks noGrp="1"/>
          </p:cNvSpPr>
          <p:nvPr>
            <p:ph type="sldNum" idx="12"/>
          </p:nvPr>
        </p:nvSpPr>
        <p:spPr/>
        <p:txBody>
          <a:bodyPr/>
          <a:lstStyle/>
          <a:p>
            <a:r>
              <a:rPr lang="en-GB"/>
              <a:t>Slide </a:t>
            </a:r>
            <a:fld id="{440F5867-744E-4AA6-B0ED-4C44D2DFBB7B}" type="slidenum">
              <a:rPr lang="en-GB" smtClean="0"/>
              <a:pPr/>
              <a:t>151</a:t>
            </a:fld>
            <a:endParaRPr lang="en-GB" dirty="0"/>
          </a:p>
        </p:txBody>
      </p:sp>
      <p:sp>
        <p:nvSpPr>
          <p:cNvPr id="4" name="Date Placeholder 3">
            <a:extLst>
              <a:ext uri="{FF2B5EF4-FFF2-40B4-BE49-F238E27FC236}">
                <a16:creationId xmlns:a16="http://schemas.microsoft.com/office/drawing/2014/main" id="{925478F7-711D-4870-AE1F-37659D2DEF4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1919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Notes to Everyone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pPr>
            <a:r>
              <a:rPr lang="en-GB" sz="2000" dirty="0">
                <a:effectLst/>
                <a:latin typeface="+mj-lt"/>
                <a:ea typeface="DengXian" panose="02010600030101010101" pitchFamily="2" charset="-122"/>
                <a:cs typeface="Arial" panose="020B0604020202020204" pitchFamily="34" charset="0"/>
              </a:rPr>
              <a:t>Whenever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a value is being added to a table or figure (whether bit position or </a:t>
            </a:r>
            <a:r>
              <a:rPr lang="en-GB" sz="2000" dirty="0" err="1">
                <a:effectLst/>
                <a:latin typeface="+mj-lt"/>
                <a:ea typeface="DengXian" panose="02010600030101010101" pitchFamily="2" charset="-122"/>
                <a:cs typeface="Arial" panose="020B0604020202020204" pitchFamily="34" charset="0"/>
              </a:rPr>
              <a:t>enum</a:t>
            </a:r>
            <a:r>
              <a:rPr lang="en-GB" sz="2000" dirty="0">
                <a:effectLst/>
                <a:latin typeface="+mj-lt"/>
                <a:ea typeface="DengXian" panose="02010600030101010101" pitchFamily="2" charset="-122"/>
                <a:cs typeface="Arial" panose="020B0604020202020204" pitchFamily="34" charset="0"/>
              </a:rPr>
              <a:t> value) or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a field is being added to a structure (whether itself a field or an element or a frame), </a:t>
            </a:r>
          </a:p>
          <a:p>
            <a:pPr marL="0" marR="0">
              <a:spcBef>
                <a:spcPts val="0"/>
              </a:spcBef>
              <a:spcAft>
                <a:spcPts val="0"/>
              </a:spcAft>
            </a:pPr>
            <a:r>
              <a:rPr lang="en-GB" sz="2000" dirty="0">
                <a:effectLst/>
                <a:latin typeface="+mj-lt"/>
                <a:ea typeface="DengXian" panose="02010600030101010101" pitchFamily="2" charset="-122"/>
                <a:cs typeface="Arial" panose="020B0604020202020204" pitchFamily="34" charset="0"/>
              </a:rPr>
              <a:t>for everyone (including but not only the TG Editor) to ask themselves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is it possible someone else is also allocating in this field, and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if so how we find and coordinate with them</a:t>
            </a:r>
            <a:endParaRPr lang="en-US"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7" name="Footer Placeholder 6">
            <a:extLst>
              <a:ext uri="{FF2B5EF4-FFF2-40B4-BE49-F238E27FC236}">
                <a16:creationId xmlns:a16="http://schemas.microsoft.com/office/drawing/2014/main" id="{E7BE07C2-2B06-463D-9355-EBDA9187584C}"/>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3CCB4D6-6F07-4799-BBD2-ABEC160F721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CB263CB6-9DE0-43E2-AD08-51AF4260ACF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59171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81000" y="1374776"/>
            <a:ext cx="11429999" cy="4949824"/>
          </a:xfrm>
        </p:spPr>
        <p:txBody>
          <a:bodyPr numCol="2"/>
          <a:lstStyle/>
          <a:p>
            <a:r>
              <a:rPr lang="en-US" sz="1600" dirty="0"/>
              <a:t>Protocol Version subfield: 9.2.4.1.2</a:t>
            </a:r>
          </a:p>
          <a:p>
            <a:r>
              <a:rPr lang="en-US" sz="1600" dirty="0"/>
              <a:t>Frame types and subtypes: 9.2.4.1.3, Tables 9-1 and 9-2</a:t>
            </a:r>
          </a:p>
          <a:p>
            <a:r>
              <a:rPr lang="en-US" sz="1600" dirty="0"/>
              <a:t>Element ID and Element ID extension: Table 9-128</a:t>
            </a:r>
          </a:p>
          <a:p>
            <a:r>
              <a:rPr lang="en-US" sz="1600" dirty="0"/>
              <a:t>Capability Information field: 9.4.1.4</a:t>
            </a:r>
          </a:p>
          <a:p>
            <a:r>
              <a:rPr lang="en-US" sz="1600" dirty="0"/>
              <a:t>Extended Capabilities: 9.4.2.25, Table 9-190</a:t>
            </a:r>
          </a:p>
          <a:p>
            <a:r>
              <a:rPr lang="en-US" sz="1600" dirty="0"/>
              <a:t>Reason codes: 9.4.1.7, Table 9-77</a:t>
            </a:r>
          </a:p>
          <a:p>
            <a:r>
              <a:rPr lang="en-US" sz="1600" dirty="0"/>
              <a:t>Status codes: 9.4.1.9, Table 9-78</a:t>
            </a:r>
          </a:p>
          <a:p>
            <a:r>
              <a:rPr lang="en-US" sz="1600" dirty="0"/>
              <a:t>Action frame categories: 9.4.1.11, Table 9-79</a:t>
            </a:r>
          </a:p>
          <a:p>
            <a:r>
              <a:rPr lang="en-US" sz="1600" dirty="0"/>
              <a:t>Authentication algorithm: 9.4.1.1</a:t>
            </a:r>
          </a:p>
          <a:p>
            <a:r>
              <a:rPr lang="en-US" sz="1600" dirty="0"/>
              <a:t>RSNE: 9.4.2.23</a:t>
            </a:r>
          </a:p>
          <a:p>
            <a:r>
              <a:rPr lang="en-US" sz="1600" dirty="0"/>
              <a:t>	Cypher suites: Table 9-186</a:t>
            </a:r>
          </a:p>
          <a:p>
            <a:r>
              <a:rPr lang="en-US" sz="1600" dirty="0"/>
              <a:t>	AKM suites: Table 9-188</a:t>
            </a:r>
          </a:p>
          <a:p>
            <a:r>
              <a:rPr lang="en-US" sz="1600" dirty="0"/>
              <a:t>	RSN Capabilities: Figure 9-345</a:t>
            </a:r>
          </a:p>
          <a:p>
            <a:r>
              <a:rPr lang="en-US" sz="1600" dirty="0"/>
              <a:t>RSNXE Capabilities: 9.4.2.240, Table 9-365</a:t>
            </a:r>
          </a:p>
          <a:p>
            <a:r>
              <a:rPr lang="en-US" sz="1600" dirty="0"/>
              <a:t>ANQP-element (Info ID): 9.4.5.1, Table 9-412</a:t>
            </a:r>
          </a:p>
          <a:p>
            <a:r>
              <a:rPr lang="en-US" sz="1600" dirty="0"/>
              <a:t>Neighbor Report </a:t>
            </a:r>
            <a:r>
              <a:rPr lang="en-US" sz="1600" dirty="0" err="1"/>
              <a:t>subelements</a:t>
            </a:r>
            <a:r>
              <a:rPr lang="en-US" sz="1600" dirty="0"/>
              <a:t>: 9.4.2.35, Table 9-210</a:t>
            </a:r>
          </a:p>
          <a:p>
            <a:r>
              <a:rPr lang="en-US" sz="1600" dirty="0"/>
              <a:t>FTE </a:t>
            </a:r>
            <a:r>
              <a:rPr lang="en-US" sz="1600" dirty="0" err="1"/>
              <a:t>subelements</a:t>
            </a:r>
            <a:r>
              <a:rPr lang="en-US" sz="1600" dirty="0"/>
              <a:t>: 9.4.2.46, Table 9-219</a:t>
            </a:r>
          </a:p>
          <a:p>
            <a:r>
              <a:rPr lang="en-US" sz="1600" dirty="0"/>
              <a:t>Public Action frames: 9.6.7.1, Table 9-450</a:t>
            </a:r>
          </a:p>
          <a:p>
            <a:r>
              <a:rPr lang="en-US" sz="1600" dirty="0"/>
              <a:t>WMN-Notification Types: 9.6.13.29, Table 9-516</a:t>
            </a:r>
          </a:p>
          <a:p>
            <a:r>
              <a:rPr lang="en-US" sz="1600" dirty="0"/>
              <a:t>Mesh Configuration Active Path: 9.4.2.96.2, Table 9-277</a:t>
            </a:r>
          </a:p>
          <a:p>
            <a:r>
              <a:rPr lang="en-US" sz="1600" dirty="0"/>
              <a:t>TLV encodings: 9.4.4</a:t>
            </a:r>
          </a:p>
          <a:p>
            <a:r>
              <a:rPr lang="en-GB" sz="1600" dirty="0"/>
              <a:t>K</a:t>
            </a:r>
            <a:r>
              <a:rPr lang="en-US" sz="1600" dirty="0"/>
              <a:t>DE Selectors data type 12.7.6.1</a:t>
            </a:r>
          </a:p>
          <a:p>
            <a:r>
              <a:rPr lang="en-US" sz="1600" dirty="0"/>
              <a:t>Operating classes: Annex E</a:t>
            </a:r>
          </a:p>
          <a:p>
            <a:r>
              <a:rPr lang="en-US" sz="1600" dirty="0"/>
              <a:t>	global, USA, Europe, Japan</a:t>
            </a:r>
          </a:p>
          <a:p>
            <a:r>
              <a:rPr lang="en-US" sz="1600" dirty="0"/>
              <a:t>MIB objects: Annex C</a:t>
            </a:r>
          </a:p>
          <a:p>
            <a:r>
              <a:rPr lang="en-US" sz="16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98F30D9-13FE-4ED9-ACAF-1CAF01CB55A4}"/>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441C0E34-1122-4447-89D0-BE4E338C866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7580EB18-00D2-4925-802B-6DE265D021C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3769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10361084" cy="1065213"/>
          </a:xfrm>
        </p:spPr>
        <p:txBody>
          <a:bodyPr/>
          <a:lstStyle/>
          <a:p>
            <a:r>
              <a:rPr lang="en-GB" dirty="0"/>
              <a:t>Backup</a:t>
            </a:r>
          </a:p>
        </p:txBody>
      </p:sp>
      <p:sp>
        <p:nvSpPr>
          <p:cNvPr id="3" name="Footer Placeholder 2">
            <a:extLst>
              <a:ext uri="{FF2B5EF4-FFF2-40B4-BE49-F238E27FC236}">
                <a16:creationId xmlns:a16="http://schemas.microsoft.com/office/drawing/2014/main" id="{2BF31341-B4FC-4DFA-84E9-AB06BF35CAAA}"/>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7D8E8E44-BFFF-47A5-BF47-1AD80E3E84F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8" name="Date Placeholder 7">
            <a:extLst>
              <a:ext uri="{FF2B5EF4-FFF2-40B4-BE49-F238E27FC236}">
                <a16:creationId xmlns:a16="http://schemas.microsoft.com/office/drawing/2014/main" id="{4D0E7C5C-E1B2-41FC-839E-E7C862D58F4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92194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F56FDB69-69EE-4F71-B810-93968D04D996}"/>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87BEC1A1-A176-47DF-B8A7-936A6CEE0AB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8" name="Date Placeholder 7">
            <a:extLst>
              <a:ext uri="{FF2B5EF4-FFF2-40B4-BE49-F238E27FC236}">
                <a16:creationId xmlns:a16="http://schemas.microsoft.com/office/drawing/2014/main" id="{37F4A1D4-9B6B-415F-99C2-A541C656426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55334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1956DD1B-36BA-4ED2-A930-B8BAEE667C3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23CB026-821C-4DE9-A720-97D0DE0DE941}"/>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6826330-29E9-4DF5-8CBE-CC5F4FB54038}"/>
              </a:ext>
            </a:extLst>
          </p:cNvPr>
          <p:cNvSpPr>
            <a:spLocks noGrp="1"/>
          </p:cNvSpPr>
          <p:nvPr>
            <p:ph type="dt" idx="15"/>
          </p:nvPr>
        </p:nvSpPr>
        <p:spPr/>
        <p:txBody>
          <a:bodyPr/>
          <a:lstStyle/>
          <a:p>
            <a:r>
              <a:rPr lang="en-US"/>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ln/>
        </p:spPr>
        <p:txBody>
          <a:bodyPr/>
          <a:lstStyle/>
          <a:p>
            <a:r>
              <a:rPr lang="en-US" sz="2000" dirty="0"/>
              <a:t>Publication editor creates a marked up PDF with editorial changes highlighted</a:t>
            </a:r>
          </a:p>
          <a:p>
            <a:r>
              <a:rPr lang="en-US" sz="2000" dirty="0"/>
              <a:t>802.11 technical editor forms a review committee, usual the task group editor and one other person associated with 802.11 editing</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CB5BC9BF-D076-4CFF-A74B-35BC8EDEF777}"/>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E6D1C9A7-8290-4709-B446-BB8B9549DD8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8" name="Date Placeholder 7">
            <a:extLst>
              <a:ext uri="{FF2B5EF4-FFF2-40B4-BE49-F238E27FC236}">
                <a16:creationId xmlns:a16="http://schemas.microsoft.com/office/drawing/2014/main" id="{FA4EF2AF-153B-45AA-A45A-16737CDCF7F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19192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Discussion: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11az and 11bd have 802.11-2020 as their baseline and are not affected.</a:t>
            </a:r>
          </a:p>
          <a:p>
            <a:pPr marL="0" marR="0">
              <a:spcBef>
                <a:spcPts val="0"/>
              </a:spcBef>
              <a:spcAft>
                <a:spcPts val="0"/>
              </a:spcAft>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these to conform to the new Clause 6 style when these are rolled in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setup a tiger team to do this.</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11be has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and will need to conform when it bumps up to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/D2.0 as baseline.</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Similarly, for 11bf, but should probably wait until 11be has done its update.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11bf/D1.0 will keep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/D1.3 as baseline and postpone updates until after initial WG ballot.</a:t>
            </a:r>
          </a:p>
          <a:p>
            <a:endParaRPr lang="en-US" dirty="0"/>
          </a:p>
          <a:p>
            <a:endParaRPr lang="en-US" dirty="0"/>
          </a:p>
        </p:txBody>
      </p:sp>
      <p:sp>
        <p:nvSpPr>
          <p:cNvPr id="7" name="Footer Placeholder 6">
            <a:extLst>
              <a:ext uri="{FF2B5EF4-FFF2-40B4-BE49-F238E27FC236}">
                <a16:creationId xmlns:a16="http://schemas.microsoft.com/office/drawing/2014/main" id="{7B03673C-9D23-4550-8B28-1F7BBEDC9CD4}"/>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1F37DE8E-F30A-4CDF-A048-E6DD1D14102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6635566D-3ED3-4491-B350-FE328927A19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20895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0574-B2D5-447E-9895-E858A6BF899C}"/>
              </a:ext>
            </a:extLst>
          </p:cNvPr>
          <p:cNvSpPr>
            <a:spLocks noGrp="1"/>
          </p:cNvSpPr>
          <p:nvPr>
            <p:ph type="title"/>
          </p:nvPr>
        </p:nvSpPr>
        <p:spPr>
          <a:xfrm>
            <a:off x="914401" y="685801"/>
            <a:ext cx="10361084" cy="685799"/>
          </a:xfrm>
        </p:spPr>
        <p:txBody>
          <a:bodyPr/>
          <a:lstStyle/>
          <a:p>
            <a:r>
              <a:rPr lang="en-US" dirty="0"/>
              <a:t>Searchable definitions ( to be discussed in Jan 2024)</a:t>
            </a:r>
          </a:p>
        </p:txBody>
      </p:sp>
      <p:sp>
        <p:nvSpPr>
          <p:cNvPr id="3" name="Content Placeholder 2">
            <a:extLst>
              <a:ext uri="{FF2B5EF4-FFF2-40B4-BE49-F238E27FC236}">
                <a16:creationId xmlns:a16="http://schemas.microsoft.com/office/drawing/2014/main" id="{8CACBB3F-CDC2-45D7-9ECD-8E1AFA715091}"/>
              </a:ext>
            </a:extLst>
          </p:cNvPr>
          <p:cNvSpPr>
            <a:spLocks noGrp="1"/>
          </p:cNvSpPr>
          <p:nvPr>
            <p:ph idx="1"/>
          </p:nvPr>
        </p:nvSpPr>
        <p:spPr>
          <a:xfrm>
            <a:off x="898072" y="1295400"/>
            <a:ext cx="10361084" cy="5029200"/>
          </a:xfrm>
        </p:spPr>
        <p:txBody>
          <a:bodyPr/>
          <a:lstStyle/>
          <a:p>
            <a:r>
              <a:rPr lang="en-US" sz="1800" dirty="0"/>
              <a:t>Youhan Kim provided an update:</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After discussion within the </a:t>
            </a:r>
            <a:r>
              <a:rPr lang="en-US" sz="1400" dirty="0" err="1">
                <a:effectLst/>
                <a:latin typeface="Calibri" panose="020F0502020204030204" pitchFamily="34" charset="0"/>
                <a:ea typeface="Calibri" panose="020F0502020204030204" pitchFamily="34" charset="0"/>
              </a:rPr>
              <a:t>TGme</a:t>
            </a:r>
            <a:r>
              <a:rPr lang="en-US" sz="1400" dirty="0">
                <a:effectLst/>
                <a:latin typeface="Calibri" panose="020F0502020204030204" pitchFamily="34" charset="0"/>
                <a:ea typeface="Calibri" panose="020F0502020204030204" pitchFamily="34" charset="0"/>
              </a:rPr>
              <a:t> group, the direction we are going with is</a:t>
            </a:r>
          </a:p>
          <a:p>
            <a:pPr marL="342900" marR="0" lvl="0" indent="-342900">
              <a:spcBef>
                <a:spcPts val="0"/>
              </a:spcBef>
              <a:spcAft>
                <a:spcPts val="0"/>
              </a:spcAft>
              <a:buFont typeface="+mj-lt"/>
              <a:buAutoNum type="arabicPeriod"/>
            </a:pPr>
            <a:r>
              <a:rPr lang="en-US" sz="1400" b="1" dirty="0">
                <a:effectLst/>
                <a:latin typeface="Calibri" panose="020F0502020204030204" pitchFamily="34" charset="0"/>
                <a:ea typeface="Times New Roman" panose="02020603050405020304" pitchFamily="18" charset="0"/>
              </a:rPr>
              <a:t>Add the full acronym AFTER the colon</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Times New Roman" panose="02020603050405020304" pitchFamily="18" charset="0"/>
              </a:rPr>
              <a:t>Make incremental changes only.  E.g. do not delete existing ‘partial’ acronyms within the ‘name’ of the term</a:t>
            </a:r>
            <a:r>
              <a:rPr lang="en-US" sz="1800" dirty="0"/>
              <a:t>.</a:t>
            </a:r>
          </a:p>
          <a:p>
            <a:pPr marL="0" indent="0">
              <a:spcBef>
                <a:spcPts val="0"/>
              </a:spcBef>
              <a:spcAft>
                <a:spcPts val="0"/>
              </a:spcAft>
            </a:pPr>
            <a:r>
              <a:rPr lang="en-US" sz="1400" dirty="0">
                <a:effectLst/>
                <a:latin typeface="Calibri" panose="020F0502020204030204" pitchFamily="34" charset="0"/>
                <a:ea typeface="Calibri" panose="020F0502020204030204" pitchFamily="34" charset="0"/>
              </a:rPr>
              <a:t>For example,</a:t>
            </a:r>
          </a:p>
          <a:p>
            <a:pPr marL="0" marR="0" lvl="0" indent="0">
              <a:spcBef>
                <a:spcPts val="0"/>
              </a:spcBef>
              <a:spcAft>
                <a:spcPts val="0"/>
              </a:spcAft>
            </a:pPr>
            <a:r>
              <a:rPr lang="en-US" sz="1400" b="1" i="0" dirty="0">
                <a:solidFill>
                  <a:srgbClr val="000000"/>
                </a:solidFill>
                <a:effectLst/>
                <a:latin typeface="TimesNewRoman"/>
                <a:ea typeface="Calibri" panose="020F0502020204030204" pitchFamily="34" charset="0"/>
                <a:cs typeface="Calibri" panose="020F0502020204030204" pitchFamily="34" charset="0"/>
              </a:rPr>
              <a:t>access point (AP) reachability: </a:t>
            </a:r>
            <a:r>
              <a:rPr lang="en-US" sz="1400" b="0" i="0" u="sng" dirty="0">
                <a:solidFill>
                  <a:srgbClr val="FF0000"/>
                </a:solidFill>
                <a:effectLst/>
                <a:latin typeface="TimesNewRoman"/>
                <a:ea typeface="Calibri" panose="020F0502020204030204" pitchFamily="34" charset="0"/>
                <a:cs typeface="Calibri" panose="020F0502020204030204" pitchFamily="34" charset="0"/>
              </a:rPr>
              <a:t>[AP reachability] </a:t>
            </a:r>
            <a:r>
              <a:rPr lang="en-US" sz="1400" b="0" i="0" dirty="0">
                <a:solidFill>
                  <a:srgbClr val="000000"/>
                </a:solidFill>
                <a:effectLst/>
                <a:latin typeface="TimesNewRoman"/>
                <a:ea typeface="Calibri" panose="020F0502020204030204" pitchFamily="34" charset="0"/>
                <a:cs typeface="Calibri" panose="020F0502020204030204" pitchFamily="34" charset="0"/>
              </a:rPr>
              <a:t>An AP is reachable by a station (STA) if </a:t>
            </a:r>
            <a:r>
              <a:rPr lang="en-US" sz="1400" b="0" i="0" dirty="0" err="1">
                <a:solidFill>
                  <a:srgbClr val="000000"/>
                </a:solidFill>
                <a:effectLst/>
                <a:latin typeface="TimesNewRoman"/>
                <a:ea typeface="Calibri" panose="020F0502020204030204" pitchFamily="34" charset="0"/>
                <a:cs typeface="Calibri" panose="020F0502020204030204" pitchFamily="34" charset="0"/>
              </a:rPr>
              <a:t>preauthentication</a:t>
            </a:r>
            <a:r>
              <a:rPr lang="en-US" sz="1400" b="0" i="0" dirty="0">
                <a:solidFill>
                  <a:srgbClr val="000000"/>
                </a:solidFill>
                <a:effectLst/>
                <a:latin typeface="TimesNewRoman"/>
                <a:ea typeface="Calibri" panose="020F0502020204030204" pitchFamily="34" charset="0"/>
                <a:cs typeface="Calibri" panose="020F0502020204030204" pitchFamily="34" charset="0"/>
              </a:rPr>
              <a:t> messages can be exchanged between the STA and the target AP via the distribution system (DS)</a:t>
            </a:r>
          </a:p>
          <a:p>
            <a:pPr marL="0" marR="0" lvl="0" indent="0">
              <a:spcBef>
                <a:spcPts val="0"/>
              </a:spcBef>
              <a:spcAft>
                <a:spcPts val="0"/>
              </a:spcAft>
            </a:pPr>
            <a:endParaRPr lang="en-US" sz="1400" b="0" i="0" dirty="0">
              <a:solidFill>
                <a:srgbClr val="000000"/>
              </a:solidFill>
              <a:effectLst/>
              <a:latin typeface="TimesNewRoman"/>
              <a:ea typeface="Calibri" panose="020F0502020204030204" pitchFamily="34" charset="0"/>
              <a:cs typeface="Calibri" panose="020F0502020204030204" pitchFamily="34" charset="0"/>
            </a:endParaRPr>
          </a:p>
          <a:p>
            <a:pPr marL="0" indent="0">
              <a:spcBef>
                <a:spcPts val="0"/>
              </a:spcBef>
              <a:spcAft>
                <a:spcPts val="0"/>
              </a:spcAft>
            </a:pPr>
            <a:r>
              <a:rPr lang="en-US" sz="1400" dirty="0">
                <a:effectLst/>
                <a:latin typeface="Calibri" panose="020F0502020204030204" pitchFamily="34" charset="0"/>
                <a:ea typeface="Calibri" panose="020F0502020204030204" pitchFamily="34" charset="0"/>
              </a:rPr>
              <a:t>Note that we are not deleting “(AP)” in the ‘name’ of the term (the point #2.a above) even though it seems it should be removed per some of the feedback from the publication editors.  This is to avoid having too many changes lumped into this particular effort.</a:t>
            </a:r>
          </a:p>
          <a:p>
            <a:pPr marL="0" indent="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indent="0">
              <a:spcBef>
                <a:spcPts val="0"/>
              </a:spcBef>
              <a:spcAft>
                <a:spcPts val="0"/>
              </a:spcAft>
            </a:pPr>
            <a:r>
              <a:rPr lang="en-US" sz="1400" dirty="0">
                <a:latin typeface="Calibri" panose="020F0502020204030204" pitchFamily="34" charset="0"/>
                <a:ea typeface="Calibri" panose="020F0502020204030204" pitchFamily="34" charset="0"/>
              </a:rPr>
              <a:t>Already rolled into </a:t>
            </a:r>
            <a:r>
              <a:rPr lang="en-US" sz="1400" dirty="0" err="1">
                <a:latin typeface="Calibri" panose="020F0502020204030204" pitchFamily="34" charset="0"/>
                <a:ea typeface="Calibri" panose="020F0502020204030204" pitchFamily="34" charset="0"/>
              </a:rPr>
              <a:t>REVme</a:t>
            </a:r>
            <a:r>
              <a:rPr lang="en-US" sz="1400" dirty="0">
                <a:latin typeface="Calibri" panose="020F0502020204030204" pitchFamily="34" charset="0"/>
                <a:ea typeface="Calibri" panose="020F0502020204030204" pitchFamily="34" charset="0"/>
              </a:rPr>
              <a:t>.</a:t>
            </a:r>
          </a:p>
          <a:p>
            <a:pPr marL="0" indent="0">
              <a:spcBef>
                <a:spcPts val="0"/>
              </a:spcBef>
              <a:spcAft>
                <a:spcPts val="0"/>
              </a:spcAft>
            </a:pPr>
            <a:endParaRPr lang="en-US" sz="1400" dirty="0">
              <a:latin typeface="Calibri" panose="020F0502020204030204" pitchFamily="34" charset="0"/>
              <a:ea typeface="Calibri" panose="020F0502020204030204" pitchFamily="34" charset="0"/>
            </a:endParaRPr>
          </a:p>
          <a:p>
            <a:pPr marL="0" indent="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indent="0">
              <a:spcBef>
                <a:spcPts val="0"/>
              </a:spcBef>
              <a:spcAft>
                <a:spcPts val="0"/>
              </a:spcAft>
            </a:pPr>
            <a:r>
              <a:rPr lang="en-US" sz="1600" dirty="0">
                <a:latin typeface="Calibri" panose="020F0502020204030204" pitchFamily="34" charset="0"/>
                <a:ea typeface="Calibri" panose="020F0502020204030204" pitchFamily="34" charset="0"/>
              </a:rPr>
              <a:t>A comment (from Robert Stacey) on the changes in D4.0 (#6035): </a:t>
            </a:r>
          </a:p>
          <a:p>
            <a:pPr marL="0" indent="0">
              <a:spcBef>
                <a:spcPts val="0"/>
              </a:spcBef>
              <a:spcAft>
                <a:spcPts val="0"/>
              </a:spcAft>
            </a:pPr>
            <a:r>
              <a:rPr lang="en-US" sz="1200" dirty="0">
                <a:latin typeface="Calibri" panose="020F0502020204030204" pitchFamily="34" charset="0"/>
                <a:ea typeface="Calibri" panose="020F0502020204030204" pitchFamily="34" charset="0"/>
              </a:rPr>
              <a:t>The style used here for providing an acronym for the term being defined (in square brackets after the colon) is inconsistent with the style used in other IEEE SA standards (for example 802.3-2022) and with the style used elsewhere in this standard (e.g. 258.35). It is also inconsistent with the IEEE SA style guide, which states: The abbreviation or acronym should be placed in parentheses when following the full term.</a:t>
            </a:r>
          </a:p>
          <a:p>
            <a:pPr marL="0" indent="0">
              <a:spcBef>
                <a:spcPts val="0"/>
              </a:spcBef>
              <a:spcAft>
                <a:spcPts val="0"/>
              </a:spcAft>
            </a:pPr>
            <a:endParaRPr lang="en-US" sz="1200" dirty="0">
              <a:latin typeface="Calibri" panose="020F0502020204030204" pitchFamily="34" charset="0"/>
              <a:ea typeface="Calibri" panose="020F0502020204030204" pitchFamily="34" charset="0"/>
            </a:endParaRPr>
          </a:p>
          <a:p>
            <a:pPr marL="0" indent="0">
              <a:spcBef>
                <a:spcPts val="0"/>
              </a:spcBef>
              <a:spcAft>
                <a:spcPts val="0"/>
              </a:spcAft>
            </a:pPr>
            <a:r>
              <a:rPr lang="en-US" sz="1600" dirty="0">
                <a:latin typeface="Calibri" panose="020F0502020204030204" pitchFamily="34" charset="0"/>
                <a:ea typeface="Calibri" panose="020F0502020204030204" pitchFamily="34" charset="0"/>
              </a:rPr>
              <a:t>For example,  </a:t>
            </a:r>
            <a:r>
              <a:rPr lang="en-US" sz="1800" b="1" i="0" dirty="0">
                <a:solidFill>
                  <a:srgbClr val="000000"/>
                </a:solidFill>
                <a:effectLst/>
                <a:latin typeface="TimesNewRoman"/>
              </a:rPr>
              <a:t>access point </a:t>
            </a:r>
            <a:r>
              <a:rPr lang="en-US" sz="1800" b="1" i="0" strike="sngStrike" dirty="0">
                <a:solidFill>
                  <a:srgbClr val="000000"/>
                </a:solidFill>
                <a:effectLst/>
                <a:latin typeface="TimesNewRoman"/>
              </a:rPr>
              <a:t>(AP) </a:t>
            </a:r>
            <a:r>
              <a:rPr lang="en-US" sz="1800" b="1" i="0" dirty="0">
                <a:solidFill>
                  <a:srgbClr val="000000"/>
                </a:solidFill>
                <a:effectLst/>
                <a:latin typeface="TimesNewRoman"/>
              </a:rPr>
              <a:t>: </a:t>
            </a:r>
            <a:r>
              <a:rPr lang="en-US" sz="1800" b="0" i="0" dirty="0">
                <a:solidFill>
                  <a:srgbClr val="000000"/>
                </a:solidFill>
                <a:effectLst/>
                <a:latin typeface="TimesNewRoman"/>
              </a:rPr>
              <a:t>[AP]</a:t>
            </a:r>
            <a:r>
              <a:rPr lang="en-US" sz="1800" b="0" dirty="0">
                <a:solidFill>
                  <a:srgbClr val="218A21"/>
                </a:solidFill>
                <a:latin typeface="TimesNewRoman"/>
              </a:rPr>
              <a:t> </a:t>
            </a:r>
            <a:r>
              <a:rPr lang="en-US" sz="1800" b="0" i="0" dirty="0">
                <a:solidFill>
                  <a:srgbClr val="000000"/>
                </a:solidFill>
                <a:effectLst/>
                <a:latin typeface="TimesNewRoman"/>
              </a:rPr>
              <a:t>An entity that contains one station (STA) a</a:t>
            </a:r>
            <a:r>
              <a:rPr lang="en-US" sz="1200" dirty="0"/>
              <a:t> ... </a:t>
            </a:r>
            <a:br>
              <a:rPr lang="en-US" sz="1200" dirty="0"/>
            </a:br>
            <a:endParaRPr lang="en-US" sz="1200" dirty="0"/>
          </a:p>
          <a:p>
            <a:pPr marL="0" indent="0">
              <a:spcBef>
                <a:spcPts val="0"/>
              </a:spcBef>
              <a:spcAft>
                <a:spcPts val="0"/>
              </a:spcAft>
            </a:pPr>
            <a:r>
              <a:rPr lang="en-US" sz="1200" dirty="0">
                <a:latin typeface="Calibri" panose="020F0502020204030204" pitchFamily="34" charset="0"/>
                <a:ea typeface="Calibri" panose="020F0502020204030204" pitchFamily="34" charset="0"/>
              </a:rPr>
              <a:t>“(AP)” shall not be deleted. </a:t>
            </a:r>
            <a:endParaRPr lang="en-US" sz="1600" dirty="0">
              <a:latin typeface="Calibri" panose="020F0502020204030204" pitchFamily="34" charset="0"/>
              <a:ea typeface="Calibri" panose="020F0502020204030204" pitchFamily="34" charset="0"/>
            </a:endParaRPr>
          </a:p>
        </p:txBody>
      </p:sp>
      <p:sp>
        <p:nvSpPr>
          <p:cNvPr id="7" name="Footer Placeholder 6">
            <a:extLst>
              <a:ext uri="{FF2B5EF4-FFF2-40B4-BE49-F238E27FC236}">
                <a16:creationId xmlns:a16="http://schemas.microsoft.com/office/drawing/2014/main" id="{84436B81-CABD-42F2-97E2-88F39B2AB8E7}"/>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964E015-4845-4D19-A8AB-A6E131FF947B}"/>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B5733135-4C58-41A6-B6E3-3C4D56D2F98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5827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Review updated style guide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https://mentor.ieee.org/802.11/dcn/09/11-09-1034-21-0000-802-11-editorial-style-guide.docx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endParaRPr lang="en-US" dirty="0"/>
          </a:p>
        </p:txBody>
      </p:sp>
      <p:sp>
        <p:nvSpPr>
          <p:cNvPr id="7" name="Footer Placeholder 6">
            <a:extLst>
              <a:ext uri="{FF2B5EF4-FFF2-40B4-BE49-F238E27FC236}">
                <a16:creationId xmlns:a16="http://schemas.microsoft.com/office/drawing/2014/main" id="{7BE5A8C1-DD43-44BD-885D-64B76AFBEBDC}"/>
              </a:ext>
            </a:extLst>
          </p:cNvPr>
          <p:cNvSpPr>
            <a:spLocks noGrp="1"/>
          </p:cNvSpPr>
          <p:nvPr>
            <p:ph type="ftr" idx="14"/>
          </p:nvPr>
        </p:nvSpPr>
        <p:spPr/>
        <p:txBody>
          <a:bodyPr/>
          <a:lstStyle/>
          <a:p>
            <a:r>
              <a:rPr lang="en-GB"/>
              <a:t>Emily Qi, Intel</a:t>
            </a:r>
            <a:endParaRPr lang="en-GB" dirty="0"/>
          </a:p>
        </p:txBody>
      </p:sp>
      <p:sp>
        <p:nvSpPr>
          <p:cNvPr id="9" name="Slide Number Placeholder 8">
            <a:extLst>
              <a:ext uri="{FF2B5EF4-FFF2-40B4-BE49-F238E27FC236}">
                <a16:creationId xmlns:a16="http://schemas.microsoft.com/office/drawing/2014/main" id="{755B78EA-71DE-45CE-B5A0-3B6AD6A8727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10" name="Date Placeholder 9">
            <a:extLst>
              <a:ext uri="{FF2B5EF4-FFF2-40B4-BE49-F238E27FC236}">
                <a16:creationId xmlns:a16="http://schemas.microsoft.com/office/drawing/2014/main" id="{CC50828D-19A6-4C96-AE35-3DB9C204814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4676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35C5-E6CF-86E9-5F82-42EBD7F82448}"/>
              </a:ext>
            </a:extLst>
          </p:cNvPr>
          <p:cNvSpPr>
            <a:spLocks noGrp="1"/>
          </p:cNvSpPr>
          <p:nvPr>
            <p:ph type="title"/>
          </p:nvPr>
        </p:nvSpPr>
        <p:spPr/>
        <p:txBody>
          <a:bodyPr/>
          <a:lstStyle/>
          <a:p>
            <a:r>
              <a:rPr lang="en-US" dirty="0"/>
              <a:t>Style guide update (to be discussed in Jan 2024)</a:t>
            </a:r>
            <a:br>
              <a:rPr lang="en-US" dirty="0"/>
            </a:br>
            <a:r>
              <a:rPr lang="en-US" dirty="0"/>
              <a:t>(from Rubayet Shafin)</a:t>
            </a:r>
          </a:p>
        </p:txBody>
      </p:sp>
      <p:sp>
        <p:nvSpPr>
          <p:cNvPr id="3" name="Content Placeholder 2">
            <a:extLst>
              <a:ext uri="{FF2B5EF4-FFF2-40B4-BE49-F238E27FC236}">
                <a16:creationId xmlns:a16="http://schemas.microsoft.com/office/drawing/2014/main" id="{CC8BA5F6-4111-56C8-2FC0-87215996179E}"/>
              </a:ext>
            </a:extLst>
          </p:cNvPr>
          <p:cNvSpPr>
            <a:spLocks noGrp="1"/>
          </p:cNvSpPr>
          <p:nvPr>
            <p:ph idx="1"/>
          </p:nvPr>
        </p:nvSpPr>
        <p:spPr/>
        <p:txBody>
          <a:bodyPr/>
          <a:lstStyle/>
          <a:p>
            <a:r>
              <a:rPr lang="en-US" sz="1800" dirty="0"/>
              <a:t>2.3	“Is set to”</a:t>
            </a:r>
          </a:p>
          <a:p>
            <a:r>
              <a:rPr lang="en-US" sz="1600" dirty="0"/>
              <a:t>The verb “set” should only be used when describing how a field obtains a value, e.g. “The Measurement Duration field is set to the preferred or mandatory duration of the requested measurement, expressed in units of TUs.”</a:t>
            </a:r>
          </a:p>
          <a:p>
            <a:r>
              <a:rPr lang="en-US" sz="1600" dirty="0"/>
              <a:t>Where the value of the field is read or referenced, (e.g., in the context of a condition), “is set to” shall not be used.</a:t>
            </a:r>
          </a:p>
          <a:p>
            <a:endParaRPr lang="en-US" sz="1600" dirty="0"/>
          </a:p>
          <a:p>
            <a:r>
              <a:rPr lang="en-US" sz="1600" u="sng" dirty="0"/>
              <a:t>When used for explaining a causation/rationale for setting a value in a particular way, the usage of “set to” is appropriate. For example, “The &lt;</a:t>
            </a:r>
            <a:r>
              <a:rPr lang="en-US" sz="1600" u="sng" dirty="0" err="1"/>
              <a:t>xyz</a:t>
            </a:r>
            <a:r>
              <a:rPr lang="en-US" sz="1600" u="sng" dirty="0"/>
              <a:t>&gt; is set to 1 to indicate that…”.</a:t>
            </a:r>
          </a:p>
          <a:p>
            <a:endParaRPr lang="en-US" sz="1600" dirty="0"/>
          </a:p>
          <a:p>
            <a:r>
              <a:rPr lang="en-US" sz="1600" dirty="0"/>
              <a:t>Note that when a field value is tested in order to construct another field value, “equal to” is used for the test, and “set to” for the constructed field. </a:t>
            </a:r>
            <a:r>
              <a:rPr lang="en-US" sz="1600" u="sng" dirty="0"/>
              <a:t>When the sentence is followed by an alternative case (e.g., using “Otherwise”), “set to” is used for the value for the alternative case.  </a:t>
            </a:r>
            <a:r>
              <a:rPr lang="en-US" sz="1600" dirty="0"/>
              <a:t>“If the &lt;</a:t>
            </a:r>
            <a:r>
              <a:rPr lang="en-US" sz="1600" dirty="0" err="1"/>
              <a:t>xyz</a:t>
            </a:r>
            <a:r>
              <a:rPr lang="en-US" sz="1600" dirty="0"/>
              <a:t>&gt; field is equal to 0, the &lt;</a:t>
            </a:r>
            <a:r>
              <a:rPr lang="en-US" sz="1600" dirty="0" err="1"/>
              <a:t>abc</a:t>
            </a:r>
            <a:r>
              <a:rPr lang="en-US" sz="1600" dirty="0"/>
              <a:t>&gt; field shall be set to 1. </a:t>
            </a:r>
            <a:r>
              <a:rPr lang="en-US" sz="1600" u="sng" dirty="0"/>
              <a:t>Otherwise, the &lt;</a:t>
            </a:r>
            <a:r>
              <a:rPr lang="en-US" sz="1600" u="sng" dirty="0" err="1"/>
              <a:t>abc</a:t>
            </a:r>
            <a:r>
              <a:rPr lang="en-US" sz="1600" u="sng" dirty="0"/>
              <a:t>&gt; field shall be set to 0”</a:t>
            </a:r>
          </a:p>
          <a:p>
            <a:endParaRPr lang="en-US" sz="1600" dirty="0"/>
          </a:p>
        </p:txBody>
      </p:sp>
      <p:sp>
        <p:nvSpPr>
          <p:cNvPr id="8" name="Footer Placeholder 7">
            <a:extLst>
              <a:ext uri="{FF2B5EF4-FFF2-40B4-BE49-F238E27FC236}">
                <a16:creationId xmlns:a16="http://schemas.microsoft.com/office/drawing/2014/main" id="{2CE69A93-4A9D-40C1-9C9E-6EF817A7C7BB}"/>
              </a:ext>
            </a:extLst>
          </p:cNvPr>
          <p:cNvSpPr>
            <a:spLocks noGrp="1"/>
          </p:cNvSpPr>
          <p:nvPr>
            <p:ph type="ftr" idx="14"/>
          </p:nvPr>
        </p:nvSpPr>
        <p:spPr/>
        <p:txBody>
          <a:bodyPr/>
          <a:lstStyle/>
          <a:p>
            <a:r>
              <a:rPr lang="en-GB"/>
              <a:t>Emily Qi, Intel</a:t>
            </a:r>
            <a:endParaRPr lang="en-GB" dirty="0"/>
          </a:p>
        </p:txBody>
      </p:sp>
      <p:sp>
        <p:nvSpPr>
          <p:cNvPr id="9" name="Slide Number Placeholder 8">
            <a:extLst>
              <a:ext uri="{FF2B5EF4-FFF2-40B4-BE49-F238E27FC236}">
                <a16:creationId xmlns:a16="http://schemas.microsoft.com/office/drawing/2014/main" id="{11E65A64-7DE7-4932-AC79-1776C659B26B}"/>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10" name="Date Placeholder 9">
            <a:extLst>
              <a:ext uri="{FF2B5EF4-FFF2-40B4-BE49-F238E27FC236}">
                <a16:creationId xmlns:a16="http://schemas.microsoft.com/office/drawing/2014/main" id="{F8D54A5B-E70C-4580-A6D1-E9EF3CD9DEA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8564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Issues for feedback</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  Based on the discussion 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TGbe</a:t>
            </a:r>
            <a:r>
              <a:rPr lang="en-US" sz="2000" dirty="0">
                <a:latin typeface="Times New Roman" panose="02020603050405020304" pitchFamily="18" charset="0"/>
                <a:ea typeface="Calibri" panose="020F0502020204030204" pitchFamily="34" charset="0"/>
                <a:cs typeface="Times New Roman" panose="02020603050405020304" pitchFamily="18" charset="0"/>
              </a:rPr>
              <a:t>, I need an advice on whether the following terms are capitalized:</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  "HE sounding NDP" vs. "HE Sounding NDP"</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b)  "EHT sounding NDP" vs. "EHT Sounding NDP".</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P802.11be D5.01, I used "EHT sounding NDP" for the sake of consistency with "HE sounding NDP".  A few members asked whether sounding should be capitalized or not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'cause</a:t>
            </a:r>
            <a:r>
              <a:rPr lang="en-US" sz="2000" dirty="0">
                <a:latin typeface="Times New Roman" panose="02020603050405020304" pitchFamily="18" charset="0"/>
                <a:ea typeface="Calibri" panose="020F0502020204030204" pitchFamily="34" charset="0"/>
                <a:cs typeface="Times New Roman" panose="02020603050405020304" pitchFamily="18" charset="0"/>
              </a:rPr>
              <a:t> they consider these are frame names.</a:t>
            </a:r>
          </a:p>
          <a:p>
            <a:pPr marL="0" marR="0"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2)  Based on a comment assigned to me 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REVme</a:t>
            </a:r>
            <a:r>
              <a:rPr lang="en-US" sz="2000" dirty="0">
                <a:latin typeface="Times New Roman" panose="02020603050405020304" pitchFamily="18" charset="0"/>
                <a:ea typeface="Calibri" panose="020F0502020204030204" pitchFamily="34" charset="0"/>
                <a:cs typeface="Times New Roman" panose="02020603050405020304" pitchFamily="18" charset="0"/>
              </a:rPr>
              <a:t> (and a discussion in the most recent Editors' teleconference call), for a term that has been defined in subclause 3.4 (Abbreviation), do we need to define the abbreviation again on the first use in each major clause? </a:t>
            </a:r>
            <a:endParaRPr lang="en-US" sz="2800" dirty="0"/>
          </a:p>
        </p:txBody>
      </p:sp>
      <p:sp>
        <p:nvSpPr>
          <p:cNvPr id="7" name="Footer Placeholder 6">
            <a:extLst>
              <a:ext uri="{FF2B5EF4-FFF2-40B4-BE49-F238E27FC236}">
                <a16:creationId xmlns:a16="http://schemas.microsoft.com/office/drawing/2014/main" id="{7DC701CE-4E4D-4FB4-B539-DC6BBDAF05D7}"/>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B5E505B4-770E-4B8B-8849-8FDE29C9D6AB}"/>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0B8B0A6A-91A9-48E1-88E1-9C2028014F4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216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2024-07-17</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A446BED-EA27-4883-8681-D05BF6276DCB}"/>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BAE09ADF-60B5-4A54-99A6-2BC5FABE67D3}"/>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Date Placeholder 4">
            <a:extLst>
              <a:ext uri="{FF2B5EF4-FFF2-40B4-BE49-F238E27FC236}">
                <a16:creationId xmlns:a16="http://schemas.microsoft.com/office/drawing/2014/main" id="{6C3B95A9-6E4D-4142-B17E-665288C149E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7871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AM2</a:t>
            </a:r>
          </a:p>
          <a:p>
            <a:pPr marL="685800" lvl="2" indent="-342900">
              <a:lnSpc>
                <a:spcPct val="90000"/>
              </a:lnSpc>
            </a:pPr>
            <a:r>
              <a:rPr lang="en-US" sz="2000" b="1" i="1" dirty="0"/>
              <a:t>Agenda:</a:t>
            </a:r>
            <a:r>
              <a:rPr lang="en-US" sz="2000" dirty="0"/>
              <a:t> 11-24/955r1</a:t>
            </a:r>
          </a:p>
          <a:p>
            <a:pPr marL="685800" lvl="2" indent="-342900">
              <a:lnSpc>
                <a:spcPct val="90000"/>
              </a:lnSpc>
            </a:pPr>
            <a:r>
              <a:rPr lang="en-US" sz="2000" b="1" i="1" dirty="0"/>
              <a:t>SP and Motion Booklet</a:t>
            </a:r>
            <a:r>
              <a:rPr lang="en-US" sz="2000" dirty="0"/>
              <a:t>: 11-24/765r1</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One </a:t>
            </a:r>
            <a:r>
              <a:rPr lang="en-US" sz="2000"/>
              <a:t>technical presentation</a:t>
            </a:r>
            <a:endParaRPr lang="en-US" sz="2000" dirty="0"/>
          </a:p>
          <a:p>
            <a:pPr marL="1028700" lvl="3" indent="-342900">
              <a:lnSpc>
                <a:spcPct val="90000"/>
              </a:lnSpc>
            </a:pPr>
            <a:r>
              <a:rPr lang="en-US" dirty="0"/>
              <a:t>ML-aided CSI Quantization for smooth beamforming</a:t>
            </a:r>
          </a:p>
          <a:p>
            <a:pPr marL="685800" lvl="3" indent="0">
              <a:lnSpc>
                <a:spcPct val="90000"/>
              </a:lnSpc>
              <a:buNone/>
            </a:pPr>
            <a:endParaRPr lang="en-US" dirty="0"/>
          </a:p>
          <a:p>
            <a:pPr marL="685800" lvl="2" indent="-342900">
              <a:lnSpc>
                <a:spcPct val="90000"/>
              </a:lnSpc>
            </a:pPr>
            <a:r>
              <a:rPr lang="en-US" sz="2000" dirty="0"/>
              <a:t>Approved minutes of AIML SC for May 2024 Warsaw Interim: 11-24/961r0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096DF4A-89FE-4C96-9C23-2668A87CD98D}"/>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944FF7D0-940A-40A2-9BD3-229CB20D1D8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27</a:t>
            </a:fld>
            <a:endParaRPr lang="en-US" dirty="0"/>
          </a:p>
        </p:txBody>
      </p:sp>
      <p:sp>
        <p:nvSpPr>
          <p:cNvPr id="5" name="Date Placeholder 4">
            <a:extLst>
              <a:ext uri="{FF2B5EF4-FFF2-40B4-BE49-F238E27FC236}">
                <a16:creationId xmlns:a16="http://schemas.microsoft.com/office/drawing/2014/main" id="{025FC9DB-0A45-4FBD-9A73-8FD60AB5BB31}"/>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117269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September 2024</a:t>
            </a:r>
            <a:endParaRPr lang="en-US" dirty="0"/>
          </a:p>
        </p:txBody>
      </p:sp>
      <p:sp>
        <p:nvSpPr>
          <p:cNvPr id="3" name="Footer Placeholder 2">
            <a:extLst>
              <a:ext uri="{FF2B5EF4-FFF2-40B4-BE49-F238E27FC236}">
                <a16:creationId xmlns:a16="http://schemas.microsoft.com/office/drawing/2014/main" id="{82026911-4CAD-4F60-847D-708C47F6EB23}"/>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E084E1BE-0118-4124-9766-3E220019B7D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28</a:t>
            </a:fld>
            <a:endParaRPr lang="en-US" dirty="0"/>
          </a:p>
        </p:txBody>
      </p:sp>
      <p:sp>
        <p:nvSpPr>
          <p:cNvPr id="6" name="Date Placeholder 5">
            <a:extLst>
              <a:ext uri="{FF2B5EF4-FFF2-40B4-BE49-F238E27FC236}">
                <a16:creationId xmlns:a16="http://schemas.microsoft.com/office/drawing/2014/main" id="{813F587E-6ACA-4D55-BA75-6452B7C8E096}"/>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75615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61CF72E-DFFF-4B67-A56C-2C867E80BF8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D7E1A91-73DA-4308-9F52-DE49F4EA928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4FD8C9F8-4DA3-4A25-99C7-442E0E778A1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004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July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6" name="Picture 5">
            <a:extLst>
              <a:ext uri="{FF2B5EF4-FFF2-40B4-BE49-F238E27FC236}">
                <a16:creationId xmlns:a16="http://schemas.microsoft.com/office/drawing/2014/main" id="{AA83A5A9-2A7E-9949-2646-58B5143E1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1807"/>
            <a:ext cx="10605147" cy="5795193"/>
          </a:xfrm>
          <a:prstGeom prst="rect">
            <a:avLst/>
          </a:prstGeom>
        </p:spPr>
      </p:pic>
      <p:sp>
        <p:nvSpPr>
          <p:cNvPr id="7" name="Date Placeholder 6">
            <a:extLst>
              <a:ext uri="{FF2B5EF4-FFF2-40B4-BE49-F238E27FC236}">
                <a16:creationId xmlns:a16="http://schemas.microsoft.com/office/drawing/2014/main" id="{E2EFF0D6-D96F-42B2-A2EA-3D5BCF482704}"/>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7F065F15-3D00-4B78-991B-11AE6152FFB6}"/>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11-24/0988r2</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Started to resolve SA ballot comments</a:t>
            </a:r>
          </a:p>
          <a:p>
            <a:pPr lvl="2">
              <a:lnSpc>
                <a:spcPct val="90000"/>
              </a:lnSpc>
              <a:spcBef>
                <a:spcPts val="300"/>
              </a:spcBef>
              <a:defRPr/>
            </a:pPr>
            <a:r>
              <a:rPr lang="en-US" sz="2200" dirty="0">
                <a:ea typeface="Calibri" panose="020F0502020204030204" pitchFamily="34" charset="0"/>
              </a:rPr>
              <a:t>Resolutions that were completed were to the satisfaction of the 802.11 representatives</a:t>
            </a:r>
          </a:p>
          <a:p>
            <a:pPr lvl="2">
              <a:lnSpc>
                <a:spcPct val="90000"/>
              </a:lnSpc>
              <a:spcBef>
                <a:spcPts val="300"/>
              </a:spcBef>
              <a:defRPr/>
            </a:pPr>
            <a:r>
              <a:rPr lang="en-US" sz="2200" dirty="0">
                <a:ea typeface="Calibri" panose="020F0502020204030204" pitchFamily="34" charset="0"/>
              </a:rPr>
              <a:t>SA recirc process continues...</a:t>
            </a:r>
          </a:p>
          <a:p>
            <a:pPr lvl="1">
              <a:lnSpc>
                <a:spcPct val="90000"/>
              </a:lnSpc>
              <a:spcBef>
                <a:spcPts val="300"/>
              </a:spcBef>
              <a:defRPr/>
            </a:pPr>
            <a:r>
              <a:rPr lang="en-US" sz="2400" dirty="0">
                <a:ea typeface="Calibri" panose="020F0502020204030204" pitchFamily="34" charset="0"/>
              </a:rPr>
              <a:t>There is 1 item that impacts 802.11:</a:t>
            </a:r>
          </a:p>
          <a:p>
            <a:pPr lvl="2">
              <a:lnSpc>
                <a:spcPct val="90000"/>
              </a:lnSpc>
              <a:spcBef>
                <a:spcPts val="300"/>
              </a:spcBef>
              <a:defRPr/>
            </a:pPr>
            <a:r>
              <a:rPr lang="en-US" sz="2200" dirty="0">
                <a:ea typeface="Calibri" panose="020F0502020204030204" pitchFamily="34" charset="0"/>
              </a:rPr>
              <a:t>Change of terminology and definition for EPD and LPD concepts</a:t>
            </a:r>
          </a:p>
          <a:p>
            <a:pPr lvl="2">
              <a:lnSpc>
                <a:spcPct val="90000"/>
              </a:lnSpc>
              <a:spcBef>
                <a:spcPts val="300"/>
              </a:spcBef>
              <a:defRPr/>
            </a:pPr>
            <a:endParaRPr lang="en-US" sz="2200" dirty="0">
              <a:ea typeface="Calibri" panose="020F0502020204030204" pitchFamily="34" charset="0"/>
            </a:endParaRP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A8F1BDB-0A75-4220-AFB1-B3842D40811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98B3BE-43A8-4CDA-8449-FD14D81BA14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A501D8A4-900F-4759-B15C-F74E16F3038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486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September – WBA is still having internal discussions.</a:t>
            </a:r>
          </a:p>
          <a:p>
            <a:pPr marL="457200" lvl="1" indent="0">
              <a:lnSpc>
                <a:spcPct val="90000"/>
              </a:lnSpc>
              <a:spcBef>
                <a:spcPts val="300"/>
              </a:spcBef>
              <a:defRPr/>
            </a:pPr>
            <a:endParaRPr lang="en-US" sz="22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September.</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44501182-2D09-4108-8110-0FA232E1A2A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8E082F6-D87F-47E6-8F90-67B02AFE3F65}"/>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E12E55DE-4A3A-4176-ADCB-183A0A43B0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395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9D4CD687-5AEC-4508-9C5F-A5E7738DB6B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765897F-E27E-4246-86E4-299F5A4D48A8}"/>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22642630-57AE-424D-A4AF-58F671AF237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357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Ongoing work:</a:t>
            </a:r>
            <a:endParaRPr lang="en-US" sz="1800" dirty="0"/>
          </a:p>
          <a:p>
            <a:pPr marL="684213">
              <a:lnSpc>
                <a:spcPct val="90000"/>
              </a:lnSpc>
            </a:pPr>
            <a:r>
              <a:rPr lang="en-US" dirty="0"/>
              <a:t>Monitor results of IEEE P802REVc recirculation ballot</a:t>
            </a:r>
          </a:p>
          <a:p>
            <a:pPr marL="1084263" lvl="1">
              <a:lnSpc>
                <a:spcPct val="90000"/>
              </a:lnSpc>
            </a:pPr>
            <a:r>
              <a:rPr lang="en-US" dirty="0"/>
              <a:t>Start progress on EPD/LPD clean-up</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dirty="0"/>
              <a:t>Teleconferences – None</a:t>
            </a:r>
          </a:p>
          <a:p>
            <a:pPr>
              <a:lnSpc>
                <a:spcPct val="90000"/>
              </a:lnSpc>
            </a:pPr>
            <a:r>
              <a:rPr lang="en-US"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1461AF08-D419-407D-B9E0-B71463E67A5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6C490AE-5E47-4C3B-80D7-FA342B97C4E7}"/>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09738998-EF48-459F-AB25-BB876F7761D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8022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2024-07-18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54C745EA-9809-4A51-AFBB-219BE86E680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7EDAD235-343A-419D-8080-0FDACB13D700}"/>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094D8F76-3334-4751-B9A8-5602CCE88A9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534540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p:txBody>
      </p:sp>
      <p:sp>
        <p:nvSpPr>
          <p:cNvPr id="7" name="Footer Placeholder 6">
            <a:extLst>
              <a:ext uri="{FF2B5EF4-FFF2-40B4-BE49-F238E27FC236}">
                <a16:creationId xmlns:a16="http://schemas.microsoft.com/office/drawing/2014/main" id="{AF06A37C-94E8-4FE2-BEE9-12F1D861481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F4B739C-721A-484D-B0D9-5C7FB1D6526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41404D2D-B105-4D2E-B116-DE26002BC05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2329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TC BRAN asking EC to consider listing version 1.1.1 in OJEU – Even if this requires adding a note limiting how the standard may be used for providing presumption of conformity</a:t>
            </a:r>
          </a:p>
          <a:p>
            <a:pPr marL="380990" indent="-380990">
              <a:buFont typeface="Arial" panose="020B0604020202020204" pitchFamily="34" charset="0"/>
              <a:buChar char="•"/>
            </a:pPr>
            <a:r>
              <a:rPr lang="en-US" b="0" dirty="0">
                <a:latin typeface="Helvetica" pitchFamily="2" charset="0"/>
              </a:rPr>
              <a:t>Version 1.1.5 uses IEEE 802.11ax-2021 as informative reference</a:t>
            </a:r>
          </a:p>
          <a:p>
            <a:pPr marL="380990" indent="-380990">
              <a:buFont typeface="Arial" panose="020B0604020202020204" pitchFamily="34" charset="0"/>
              <a:buChar char="•"/>
            </a:pPr>
            <a:r>
              <a:rPr lang="en-US" b="0" dirty="0">
                <a:latin typeface="Helvetica" pitchFamily="2" charset="0"/>
              </a:rPr>
              <a:t>Inclusion of normative text describing requirements for operating Narrowband Frequency Hopping (NB FH) remains most important discussion item</a:t>
            </a:r>
          </a:p>
        </p:txBody>
      </p:sp>
      <p:sp>
        <p:nvSpPr>
          <p:cNvPr id="7" name="Footer Placeholder 6">
            <a:extLst>
              <a:ext uri="{FF2B5EF4-FFF2-40B4-BE49-F238E27FC236}">
                <a16:creationId xmlns:a16="http://schemas.microsoft.com/office/drawing/2014/main" id="{561C782C-3058-40C7-A341-BB50872DDB6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46B19E0-18AF-46D1-9F4D-3BB080847F85}"/>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DBDF9F17-E374-43EB-B354-C174280852D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69546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Additional normative reference updated to latest version of standard</a:t>
            </a:r>
          </a:p>
          <a:p>
            <a:pPr marL="380990" indent="-380990">
              <a:buFont typeface="Arial" panose="020B0604020202020204" pitchFamily="34" charset="0"/>
              <a:buChar char="•"/>
            </a:pPr>
            <a:r>
              <a:rPr lang="en-US" b="0" dirty="0">
                <a:latin typeface="Helvetica" pitchFamily="2" charset="0"/>
              </a:rPr>
              <a:t>Next: National Standards Bodies (NSBs) requested to review final version; To be published as version 2.2.1 if successful</a:t>
            </a:r>
          </a:p>
          <a:p>
            <a:pPr marL="380990" indent="-380990">
              <a:buFont typeface="Arial" panose="020B0604020202020204" pitchFamily="34" charset="0"/>
              <a:buChar char="•"/>
            </a:pPr>
            <a:r>
              <a:rPr lang="en-US" b="0" dirty="0">
                <a:latin typeface="Helvetica" pitchFamily="2" charset="0"/>
              </a:rPr>
              <a:t>TC BRAN asking EC to extend the Date of Withdrawal of version 2.1.1 to 36 months once 2.2.1 is in OJEU</a:t>
            </a:r>
          </a:p>
        </p:txBody>
      </p:sp>
      <p:sp>
        <p:nvSpPr>
          <p:cNvPr id="7" name="Footer Placeholder 6">
            <a:extLst>
              <a:ext uri="{FF2B5EF4-FFF2-40B4-BE49-F238E27FC236}">
                <a16:creationId xmlns:a16="http://schemas.microsoft.com/office/drawing/2014/main" id="{B28EDF9B-3D71-4257-9BF4-B9D54FE1E6B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125A7BE-6FF7-48AC-AA0A-5A1DFF85392C}"/>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DC3852D-AAA2-4C22-85D7-A8B64E85FE0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6682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Update on review of ITU-R WP5B.AR </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indent="0"/>
            <a:r>
              <a:rPr lang="en-US" sz="2800" dirty="0">
                <a:latin typeface="Helvetica" pitchFamily="2" charset="0"/>
              </a:rPr>
              <a:t>ITU-R WP5B.AR </a:t>
            </a:r>
            <a:r>
              <a:rPr lang="en-US" sz="2800" dirty="0">
                <a:latin typeface="Helvetica" pitchFamily="2" charset="0"/>
                <a:hlinkClick r:id="rId2">
                  <a:extLst>
                    <a:ext uri="{A12FA001-AC4F-418D-AE19-62706E023703}">
                      <ahyp:hlinkClr xmlns:ahyp="http://schemas.microsoft.com/office/drawing/2018/hyperlinkcolor" val="tx"/>
                    </a:ext>
                  </a:extLst>
                </a:hlinkClick>
              </a:rPr>
              <a:t>contribution 556</a:t>
            </a:r>
            <a:r>
              <a:rPr lang="en-US" sz="2800" dirty="0">
                <a:latin typeface="Helvetica" pitchFamily="2" charset="0"/>
              </a:rPr>
              <a:t> by the World Meteorological Organization (WMO) and ITU-R R23-WP5B </a:t>
            </a:r>
          </a:p>
          <a:p>
            <a:pPr marL="380990" lvl="1" indent="-380990">
              <a:spcBef>
                <a:spcPts val="600"/>
              </a:spcBef>
              <a:buFont typeface="Arial" panose="020B0604020202020204" pitchFamily="34" charset="0"/>
              <a:buChar char="•"/>
            </a:pPr>
            <a:r>
              <a:rPr lang="en-US" sz="2400" dirty="0">
                <a:latin typeface="Helvetica" pitchFamily="2" charset="0"/>
                <a:cs typeface="+mn-cs"/>
              </a:rPr>
              <a:t>Discuss “Technical specifications of solid-state weather radar system – Draft liaison statement to WP 5A on efficiency of DFS regarding these radars in the 5 GHz frequency band”</a:t>
            </a:r>
          </a:p>
          <a:p>
            <a:pPr marL="380990" lvl="1" indent="-380990">
              <a:spcBef>
                <a:spcPts val="600"/>
              </a:spcBef>
              <a:buFont typeface="Arial" panose="020B0604020202020204" pitchFamily="34" charset="0"/>
              <a:buChar char="•"/>
            </a:pPr>
            <a:r>
              <a:rPr lang="en-US" sz="2400" dirty="0">
                <a:latin typeface="Helvetica" pitchFamily="2" charset="0"/>
                <a:cs typeface="+mn-cs"/>
              </a:rPr>
              <a:t>Announce that modern/future weather radars use/will use solid-state transmitters (SSTX)</a:t>
            </a:r>
          </a:p>
          <a:p>
            <a:pPr marL="380990" lvl="1" indent="-380990">
              <a:spcBef>
                <a:spcPts val="600"/>
              </a:spcBef>
              <a:buFont typeface="Arial" panose="020B0604020202020204" pitchFamily="34" charset="0"/>
              <a:buChar char="•"/>
            </a:pPr>
            <a:r>
              <a:rPr lang="en-US" sz="2400" dirty="0">
                <a:latin typeface="Helvetica" pitchFamily="2" charset="0"/>
                <a:cs typeface="+mn-cs"/>
              </a:rPr>
              <a:t>Will RLAN equipment be capable to detect the new radar pulses sequences that are transmitted a lower transmit powers?</a:t>
            </a:r>
          </a:p>
          <a:p>
            <a:pPr marL="0" indent="0"/>
            <a:r>
              <a:rPr lang="en-US" sz="2800" dirty="0">
                <a:latin typeface="Helvetica" pitchFamily="2" charset="0"/>
              </a:rPr>
              <a:t>Topic also discussed in 802.11 ITU AH	</a:t>
            </a:r>
          </a:p>
          <a:p>
            <a:pPr lvl="1">
              <a:buFont typeface="Arial" panose="020B0604020202020204" pitchFamily="34" charset="0"/>
              <a:buChar char="•"/>
            </a:pPr>
            <a:endParaRPr lang="en-US" dirty="0"/>
          </a:p>
          <a:p>
            <a:endParaRPr lang="en-US" dirty="0"/>
          </a:p>
        </p:txBody>
      </p:sp>
      <p:sp>
        <p:nvSpPr>
          <p:cNvPr id="7" name="Footer Placeholder 6">
            <a:extLst>
              <a:ext uri="{FF2B5EF4-FFF2-40B4-BE49-F238E27FC236}">
                <a16:creationId xmlns:a16="http://schemas.microsoft.com/office/drawing/2014/main" id="{1EC28B54-08F1-4A14-AFC1-71B2B3BD607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DEAB9F9-2391-4FAE-B4E2-579F092C8494}"/>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2C2553B1-8E8B-4E2E-8540-5D6840249D1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6139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r>
              <a:rPr lang="en-US" sz="2133" dirty="0"/>
              <a:t>Recent actions</a:t>
            </a:r>
          </a:p>
          <a:p>
            <a:pPr marL="380990" indent="-380990">
              <a:buFont typeface="Arial" panose="020B0604020202020204" pitchFamily="34" charset="0"/>
              <a:buChar char="•"/>
            </a:pPr>
            <a:r>
              <a:rPr lang="en-US" sz="2133" dirty="0"/>
              <a:t>Participating in and contributing to the ETSI BRAN</a:t>
            </a:r>
          </a:p>
          <a:p>
            <a:pPr marL="380990" indent="-380990">
              <a:buFont typeface="Arial" panose="020B0604020202020204" pitchFamily="34" charset="0"/>
              <a:buChar char="•"/>
            </a:pPr>
            <a:r>
              <a:rPr lang="en-US" sz="2133" dirty="0"/>
              <a:t>Reviewing draft text for EN 303 687 </a:t>
            </a:r>
          </a:p>
          <a:p>
            <a:pPr marL="0" indent="0"/>
            <a:r>
              <a:rPr lang="en-US" sz="2133" dirty="0"/>
              <a:t>Plans for ETSI BRAN #125</a:t>
            </a:r>
          </a:p>
          <a:p>
            <a:pPr marL="380990" indent="-380990">
              <a:buFont typeface="Arial" panose="020B0604020202020204" pitchFamily="34" charset="0"/>
              <a:buChar char="•"/>
            </a:pPr>
            <a:r>
              <a:rPr lang="en-US" sz="2133" dirty="0"/>
              <a:t>Bluetooth SIG (and others) plan to present a full Narrow Band Equipment (NBE) Clause 4 changes for the EN 303 687 draft</a:t>
            </a:r>
          </a:p>
          <a:p>
            <a:pPr marL="380990" indent="-380990">
              <a:buFont typeface="Arial" panose="020B0604020202020204" pitchFamily="34" charset="0"/>
              <a:buChar char="•"/>
            </a:pPr>
            <a:r>
              <a:rPr lang="en-US" sz="2133" dirty="0"/>
              <a:t>The plan is to then begin the development of Clause 5 changes for the NBE test plans</a:t>
            </a:r>
          </a:p>
        </p:txBody>
      </p:sp>
      <p:sp>
        <p:nvSpPr>
          <p:cNvPr id="7" name="Footer Placeholder 6">
            <a:extLst>
              <a:ext uri="{FF2B5EF4-FFF2-40B4-BE49-F238E27FC236}">
                <a16:creationId xmlns:a16="http://schemas.microsoft.com/office/drawing/2014/main" id="{DE4D2608-A2FF-42B8-84F6-9DE966F662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859CF2-EF70-4D84-8E60-120DEB7F1515}"/>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C0E0F72B-6977-4B3B-AE00-CFCDDBB2785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23697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A0F8FD-2BCF-A6A7-E639-99C399F08B67}"/>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0366E359-6A89-3D9C-7178-9602B9068EA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B2E4372D-3466-BD24-10CA-07A676474980}"/>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
        <p:nvSpPr>
          <p:cNvPr id="2" name="Title 1">
            <a:extLst>
              <a:ext uri="{FF2B5EF4-FFF2-40B4-BE49-F238E27FC236}">
                <a16:creationId xmlns:a16="http://schemas.microsoft.com/office/drawing/2014/main" id="{C973C875-3306-4CDD-8BE3-C2A70112EAB5}"/>
              </a:ext>
            </a:extLst>
          </p:cNvPr>
          <p:cNvSpPr>
            <a:spLocks noGrp="1"/>
          </p:cNvSpPr>
          <p:nvPr>
            <p:ph type="title"/>
          </p:nvPr>
        </p:nvSpPr>
        <p:spPr/>
        <p:txBody>
          <a:bodyPr/>
          <a:lstStyle/>
          <a:p>
            <a:r>
              <a:rPr lang="en-US" dirty="0"/>
              <a:t>Members by affiliation</a:t>
            </a:r>
          </a:p>
        </p:txBody>
      </p:sp>
      <p:pic>
        <p:nvPicPr>
          <p:cNvPr id="8" name="Content Placeholder 7">
            <a:extLst>
              <a:ext uri="{FF2B5EF4-FFF2-40B4-BE49-F238E27FC236}">
                <a16:creationId xmlns:a16="http://schemas.microsoft.com/office/drawing/2014/main" id="{522498C5-ED7F-B5BB-6250-AC592963B1C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687388"/>
            <a:ext cx="10296658" cy="5789612"/>
          </a:xfrm>
        </p:spPr>
      </p:pic>
      <p:sp>
        <p:nvSpPr>
          <p:cNvPr id="7" name="Date Placeholder 6">
            <a:extLst>
              <a:ext uri="{FF2B5EF4-FFF2-40B4-BE49-F238E27FC236}">
                <a16:creationId xmlns:a16="http://schemas.microsoft.com/office/drawing/2014/main" id="{181419E4-4694-4E46-8F58-9AAFE6DC3B7D}"/>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9" name="Footer Placeholder 1">
            <a:extLst>
              <a:ext uri="{FF2B5EF4-FFF2-40B4-BE49-F238E27FC236}">
                <a16:creationId xmlns:a16="http://schemas.microsoft.com/office/drawing/2014/main" id="{203BEEDE-CA32-4D3D-97FE-6FFBA04BFA68}"/>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333345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(1/4)</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NB Status Update (11-24/1143r0)</a:t>
            </a:r>
          </a:p>
          <a:p>
            <a:pPr marL="380990" indent="-380990">
              <a:buFont typeface="Arial" panose="020B0604020202020204" pitchFamily="34" charset="0"/>
              <a:buChar char="•"/>
            </a:pPr>
            <a:r>
              <a:rPr lang="en-GB" dirty="0"/>
              <a:t>Discussion on interactions with 802.15.4ab / comment provided on the draft</a:t>
            </a:r>
          </a:p>
          <a:p>
            <a:pPr marL="380990" indent="-380990">
              <a:buFont typeface="Arial" panose="020B0604020202020204" pitchFamily="34" charset="0"/>
              <a:buChar char="•"/>
            </a:pPr>
            <a:r>
              <a:rPr lang="en-GB" dirty="0"/>
              <a:t>Submissions presents</a:t>
            </a:r>
            <a:r>
              <a:rPr lang="en-US" dirty="0"/>
              <a:t> Spectrum sensing based deferral  (SSBD) as a suggested mandatory baseline mechanism</a:t>
            </a:r>
          </a:p>
          <a:p>
            <a:pPr marL="0" indent="0"/>
            <a:endParaRPr lang="en-US" dirty="0"/>
          </a:p>
          <a:p>
            <a:pPr marL="0" indent="0"/>
            <a:r>
              <a:rPr lang="en-US" dirty="0"/>
              <a:t>Narrowband Frequency-Hopping blocking Wideband (11-24/1138r0)</a:t>
            </a:r>
          </a:p>
          <a:p>
            <a:pPr marL="380990" indent="-380990">
              <a:buFont typeface="Arial" panose="020B0604020202020204" pitchFamily="34" charset="0"/>
              <a:buChar char="•"/>
            </a:pPr>
            <a:r>
              <a:rPr lang="en-GB" dirty="0"/>
              <a:t>Analyse the probability of a wideband link being blocked from the channel access by multiple active narrowband frequency hopping (NBFH) links due to continuously received energy</a:t>
            </a:r>
          </a:p>
          <a:p>
            <a:pPr marL="380990" indent="-380990">
              <a:buFont typeface="Arial" panose="020B0604020202020204" pitchFamily="34" charset="0"/>
              <a:buChar char="•"/>
            </a:pPr>
            <a:r>
              <a:rPr lang="en-GB" dirty="0"/>
              <a:t>Proposed mitigation dynamic Energy Detection Threshold (EDT)</a:t>
            </a:r>
          </a:p>
        </p:txBody>
      </p:sp>
      <p:sp>
        <p:nvSpPr>
          <p:cNvPr id="7" name="Footer Placeholder 6">
            <a:extLst>
              <a:ext uri="{FF2B5EF4-FFF2-40B4-BE49-F238E27FC236}">
                <a16:creationId xmlns:a16="http://schemas.microsoft.com/office/drawing/2014/main" id="{6343EF6C-9A75-4990-BBB8-F8892E6867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4A8DA6C-98E8-415A-8992-73390B4D973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6B88F5B2-6E59-47E3-99F4-FFAB0D6B4BD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6669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A443-E1CE-D92F-F415-24CCB96C1550}"/>
              </a:ext>
            </a:extLst>
          </p:cNvPr>
          <p:cNvSpPr>
            <a:spLocks noGrp="1"/>
          </p:cNvSpPr>
          <p:nvPr>
            <p:ph type="title"/>
          </p:nvPr>
        </p:nvSpPr>
        <p:spPr/>
        <p:txBody>
          <a:bodyPr/>
          <a:lstStyle/>
          <a:p>
            <a:r>
              <a:rPr lang="en-US" dirty="0"/>
              <a:t>Technical Submissions &amp; Discussion Items (2/4)</a:t>
            </a:r>
          </a:p>
        </p:txBody>
      </p:sp>
      <p:sp>
        <p:nvSpPr>
          <p:cNvPr id="3" name="Content Placeholder 2">
            <a:extLst>
              <a:ext uri="{FF2B5EF4-FFF2-40B4-BE49-F238E27FC236}">
                <a16:creationId xmlns:a16="http://schemas.microsoft.com/office/drawing/2014/main" id="{2E46C970-EB9B-E5AF-F769-1D1D27604500}"/>
              </a:ext>
            </a:extLst>
          </p:cNvPr>
          <p:cNvSpPr>
            <a:spLocks noGrp="1"/>
          </p:cNvSpPr>
          <p:nvPr>
            <p:ph idx="1"/>
          </p:nvPr>
        </p:nvSpPr>
        <p:spPr>
          <a:xfrm>
            <a:off x="914402" y="1796819"/>
            <a:ext cx="10361084" cy="4113213"/>
          </a:xfrm>
        </p:spPr>
        <p:txBody>
          <a:bodyPr/>
          <a:lstStyle/>
          <a:p>
            <a:r>
              <a:rPr lang="en-US" dirty="0"/>
              <a:t>NB Hop Density (11-24/1150r0)</a:t>
            </a:r>
          </a:p>
          <a:p>
            <a:pPr marL="380990" indent="-380990">
              <a:buFont typeface="Arial" panose="020B0604020202020204" pitchFamily="34" charset="0"/>
              <a:buChar char="•"/>
            </a:pPr>
            <a:r>
              <a:rPr lang="en-US" dirty="0"/>
              <a:t>Discussion of relation between hop density and Wi-Fi channel access latency</a:t>
            </a:r>
          </a:p>
          <a:p>
            <a:pPr marL="380990" indent="-380990">
              <a:buFont typeface="Arial" panose="020B0604020202020204" pitchFamily="34" charset="0"/>
              <a:buChar char="•"/>
            </a:pPr>
            <a:r>
              <a:rPr lang="en-US" dirty="0"/>
              <a:t>Increased hop density causes more partially overlapping NB transmissions, which impacts Wi-Fi transmissions</a:t>
            </a:r>
          </a:p>
          <a:p>
            <a:pPr marL="380990" indent="-380990">
              <a:buFont typeface="Arial" panose="020B0604020202020204" pitchFamily="34" charset="0"/>
              <a:buChar char="•"/>
            </a:pPr>
            <a:r>
              <a:rPr lang="en-US" dirty="0"/>
              <a:t>Discussed mitigation: (dynamically) control the NB duty cycle (DC)</a:t>
            </a:r>
          </a:p>
          <a:p>
            <a:pPr marL="0" indent="0"/>
            <a:r>
              <a:rPr lang="en-US" dirty="0"/>
              <a:t>High Duty Cycle NB Transmission vs Wi-Fi (11-24/1305r0)</a:t>
            </a:r>
          </a:p>
          <a:p>
            <a:pPr marL="380990" indent="-380990">
              <a:buFont typeface="Arial" panose="020B0604020202020204" pitchFamily="34" charset="0"/>
              <a:buChar char="•"/>
            </a:pPr>
            <a:r>
              <a:rPr lang="en-US" dirty="0"/>
              <a:t>Discussion how multiple high duty cycle NB connections can result in very high channel access latency for Wi-Fi</a:t>
            </a:r>
          </a:p>
          <a:p>
            <a:pPr marL="380990" indent="-380990">
              <a:buFont typeface="Arial" panose="020B0604020202020204" pitchFamily="34" charset="0"/>
              <a:buChar char="•"/>
            </a:pPr>
            <a:r>
              <a:rPr lang="en-US" dirty="0"/>
              <a:t>Proposed mitigation: Prioritize certain channels (not or not frequently used by Wi-Fi) for NB high duty cycle transmissions.</a:t>
            </a:r>
          </a:p>
        </p:txBody>
      </p:sp>
      <p:sp>
        <p:nvSpPr>
          <p:cNvPr id="7" name="Footer Placeholder 6">
            <a:extLst>
              <a:ext uri="{FF2B5EF4-FFF2-40B4-BE49-F238E27FC236}">
                <a16:creationId xmlns:a16="http://schemas.microsoft.com/office/drawing/2014/main" id="{05A50F5F-E503-4CF2-B1A6-E0764D61EE6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9A4850-8679-4CB6-AB39-FB83BAFA5DFD}"/>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385CA2F3-69AB-4451-BC80-614102BB9DD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243595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4923-2968-ADD8-E0E0-DBB5665E665E}"/>
              </a:ext>
            </a:extLst>
          </p:cNvPr>
          <p:cNvSpPr>
            <a:spLocks noGrp="1"/>
          </p:cNvSpPr>
          <p:nvPr>
            <p:ph type="title"/>
          </p:nvPr>
        </p:nvSpPr>
        <p:spPr/>
        <p:txBody>
          <a:bodyPr/>
          <a:lstStyle/>
          <a:p>
            <a:r>
              <a:rPr lang="en-US" dirty="0"/>
              <a:t>Technical Submissions &amp; Discussion Items (3/4)</a:t>
            </a:r>
          </a:p>
        </p:txBody>
      </p:sp>
      <p:sp>
        <p:nvSpPr>
          <p:cNvPr id="3" name="Content Placeholder 2">
            <a:extLst>
              <a:ext uri="{FF2B5EF4-FFF2-40B4-BE49-F238E27FC236}">
                <a16:creationId xmlns:a16="http://schemas.microsoft.com/office/drawing/2014/main" id="{9E936415-A266-ED78-9A8F-98FEEF212BB1}"/>
              </a:ext>
            </a:extLst>
          </p:cNvPr>
          <p:cNvSpPr>
            <a:spLocks noGrp="1"/>
          </p:cNvSpPr>
          <p:nvPr>
            <p:ph idx="1"/>
          </p:nvPr>
        </p:nvSpPr>
        <p:spPr>
          <a:xfrm>
            <a:off x="914402" y="1796819"/>
            <a:ext cx="10361084" cy="4113213"/>
          </a:xfrm>
        </p:spPr>
        <p:txBody>
          <a:bodyPr/>
          <a:lstStyle/>
          <a:p>
            <a:r>
              <a:rPr lang="en-US" dirty="0"/>
              <a:t>Co-Existence of Wi-Fi with Narrowband Technology (11-24/1059r0)</a:t>
            </a:r>
          </a:p>
          <a:p>
            <a:pPr marL="380990" indent="-380990">
              <a:buFont typeface="Arial" panose="020B0604020202020204" pitchFamily="34" charset="0"/>
              <a:buChar char="•"/>
            </a:pPr>
            <a:r>
              <a:rPr lang="en-US" dirty="0"/>
              <a:t>Revisit of WNG presentation</a:t>
            </a:r>
          </a:p>
          <a:p>
            <a:pPr marL="380990" indent="-380990">
              <a:buFont typeface="Arial" panose="020B0604020202020204" pitchFamily="34" charset="0"/>
              <a:buChar char="•"/>
            </a:pPr>
            <a:r>
              <a:rPr lang="en-US" dirty="0"/>
              <a:t>Discussion of results with group members</a:t>
            </a:r>
          </a:p>
          <a:p>
            <a:pPr marL="380990" indent="-380990">
              <a:buFont typeface="Arial" panose="020B0604020202020204" pitchFamily="34" charset="0"/>
              <a:buChar char="•"/>
            </a:pPr>
            <a:endParaRPr lang="en-US" dirty="0"/>
          </a:p>
          <a:p>
            <a:pPr marL="0" indent="0"/>
            <a:r>
              <a:rPr lang="en-US" dirty="0"/>
              <a:t>Is 802.11 Compatible with SLB? (11-24/1148r0)</a:t>
            </a:r>
          </a:p>
          <a:p>
            <a:pPr marL="380990" indent="-380990">
              <a:buFont typeface="Arial" panose="020B0604020202020204" pitchFamily="34" charset="0"/>
              <a:buChar char="•"/>
            </a:pPr>
            <a:r>
              <a:rPr lang="en-US" dirty="0"/>
              <a:t>Raised question: </a:t>
            </a:r>
            <a:r>
              <a:rPr lang="en-GB" altLang="en-US" dirty="0" err="1"/>
              <a:t>NearLink</a:t>
            </a:r>
            <a:r>
              <a:rPr lang="en-GB" altLang="en-US" dirty="0"/>
              <a:t>, in its Wi-Fi-like technology, Spark LINK Basic (SLB), may or may not be compatible with IEEE 802.11</a:t>
            </a:r>
          </a:p>
          <a:p>
            <a:pPr marL="380990" indent="-380990">
              <a:buFont typeface="Arial" panose="020B0604020202020204" pitchFamily="34" charset="0"/>
              <a:buChar char="•"/>
            </a:pPr>
            <a:r>
              <a:rPr lang="en-GB" dirty="0"/>
              <a:t>Learn more about SLB if members step forward to bring in corresponding contribution</a:t>
            </a:r>
          </a:p>
          <a:p>
            <a:pPr marL="380990" indent="-380990">
              <a:buFont typeface="Arial" panose="020B0604020202020204" pitchFamily="34" charset="0"/>
              <a:buChar char="•"/>
            </a:pPr>
            <a:r>
              <a:rPr lang="en-GB" dirty="0"/>
              <a:t>Discussion / feedback: Impact out of control of  802 (i.e. </a:t>
            </a:r>
            <a:r>
              <a:rPr lang="en-GB" dirty="0" err="1"/>
              <a:t>Coex</a:t>
            </a:r>
            <a:r>
              <a:rPr lang="en-GB" dirty="0"/>
              <a:t>); other urgent issues on the table should be prioritized.</a:t>
            </a:r>
            <a:endParaRPr lang="en-US" dirty="0"/>
          </a:p>
        </p:txBody>
      </p:sp>
      <p:sp>
        <p:nvSpPr>
          <p:cNvPr id="7" name="Footer Placeholder 6">
            <a:extLst>
              <a:ext uri="{FF2B5EF4-FFF2-40B4-BE49-F238E27FC236}">
                <a16:creationId xmlns:a16="http://schemas.microsoft.com/office/drawing/2014/main" id="{648A2C15-58F9-4295-A664-0BA97521E63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39025E-F291-45E3-B767-0D265E41250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8FA434CB-9EA2-46D5-B8E2-820A6F92C24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80894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(4/4)</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dirty="0"/>
              <a:t>Discussion of: Energy Detect Proposal for NB Technologies (11-24/1182)</a:t>
            </a:r>
          </a:p>
          <a:p>
            <a:pPr marL="781031" lvl="1" indent="-380990">
              <a:buFont typeface="Arial" panose="020B0604020202020204" pitchFamily="34" charset="0"/>
              <a:buChar char="•"/>
            </a:pPr>
            <a:r>
              <a:rPr lang="en-US" dirty="0"/>
              <a:t>Propose transmit power control (TPC)-based ED threshold</a:t>
            </a:r>
          </a:p>
          <a:p>
            <a:pPr marL="380990" indent="-380990">
              <a:buFont typeface="Arial" panose="020B0604020202020204" pitchFamily="34" charset="0"/>
              <a:buChar char="•"/>
            </a:pPr>
            <a:r>
              <a:rPr lang="en-US" dirty="0"/>
              <a:t>Review of comments received on the 802.15.4ab CAD</a:t>
            </a:r>
          </a:p>
          <a:p>
            <a:endParaRPr lang="en-US" dirty="0"/>
          </a:p>
        </p:txBody>
      </p:sp>
      <p:sp>
        <p:nvSpPr>
          <p:cNvPr id="7" name="Footer Placeholder 6">
            <a:extLst>
              <a:ext uri="{FF2B5EF4-FFF2-40B4-BE49-F238E27FC236}">
                <a16:creationId xmlns:a16="http://schemas.microsoft.com/office/drawing/2014/main" id="{BE353E81-4C9D-4BE1-B6DD-1B1FBC1B6A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8836675-64DD-4FCC-96AB-F5B414E49BF0}"/>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4D9C5892-D596-46FB-AF64-37969AB66C0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951593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781031" lvl="1" indent="-380990">
              <a:buFont typeface="Arial" panose="020B0604020202020204" pitchFamily="34" charset="0"/>
              <a:buChar char="•"/>
            </a:pPr>
            <a:r>
              <a:rPr lang="en-US" sz="1467" dirty="0"/>
              <a:t>Tuesday AM 1</a:t>
            </a:r>
          </a:p>
          <a:p>
            <a:pPr marL="781031" lvl="1" indent="-380990">
              <a:buFont typeface="Arial" panose="020B0604020202020204" pitchFamily="34" charset="0"/>
              <a:buChar char="•"/>
            </a:pPr>
            <a:r>
              <a:rPr lang="en-US" sz="1467" dirty="0"/>
              <a:t>Thursday AM 1</a:t>
            </a:r>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2A119F12-D7ED-444A-B637-AEB1A0D8939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087536C-1F6C-4B4B-A7F9-ABCBD01C31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066DA080-4328-446D-A570-7B65A3C0E51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878664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2E660717-FA17-48A0-B993-09AC7680BB0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D71F77C-0365-4AC9-980C-5B7CECE91676}"/>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17EC8EA3-0709-44A6-AACC-52AFB26BED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27232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11-24/0970</a:t>
            </a:r>
          </a:p>
          <a:p>
            <a:r>
              <a:rPr lang="en-US" dirty="0"/>
              <a:t>Snapshot Slide:						11-24/0971</a:t>
            </a:r>
          </a:p>
          <a:p>
            <a:r>
              <a:rPr lang="en-US" dirty="0"/>
              <a:t>Meeting / Chair’s Slide Deck:		11-24/0972</a:t>
            </a:r>
          </a:p>
          <a:p>
            <a:r>
              <a:rPr lang="en-US" dirty="0"/>
              <a:t>Closing report:						11-24/0973</a:t>
            </a:r>
          </a:p>
          <a:p>
            <a:r>
              <a:rPr lang="en-US" dirty="0"/>
              <a:t>Meeting minutes:					11-24/1313</a:t>
            </a:r>
          </a:p>
        </p:txBody>
      </p:sp>
      <p:sp>
        <p:nvSpPr>
          <p:cNvPr id="2" name="Footer Placeholder 1">
            <a:extLst>
              <a:ext uri="{FF2B5EF4-FFF2-40B4-BE49-F238E27FC236}">
                <a16:creationId xmlns:a16="http://schemas.microsoft.com/office/drawing/2014/main" id="{0067D992-D1CE-4EC1-8419-1E0B07C44FF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94B3626-D941-4B19-BB13-640839030F02}"/>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2CF90EF-275B-4A63-8D02-C4BA0A7B08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12524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C8D3521D-8DF3-C4DE-ADC1-AE3DA8EC7CCD}"/>
              </a:ext>
            </a:extLst>
          </p:cNvPr>
          <p:cNvGraphicFramePr>
            <a:graphicFrameLocks noGrp="1"/>
          </p:cNvGraphicFramePr>
          <p:nvPr>
            <p:extLst>
              <p:ext uri="{D42A27DB-BD31-4B8C-83A1-F6EECF244321}">
                <p14:modId xmlns:p14="http://schemas.microsoft.com/office/powerpoint/2010/main" val="2984375224"/>
              </p:ext>
            </p:extLst>
          </p:nvPr>
        </p:nvGraphicFramePr>
        <p:xfrm>
          <a:off x="2161843" y="1840306"/>
          <a:ext cx="7476966" cy="4331889"/>
        </p:xfrm>
        <a:graphic>
          <a:graphicData uri="http://schemas.openxmlformats.org/drawingml/2006/table">
            <a:tbl>
              <a:tblPr>
                <a:tableStyleId>{2D5ABB26-0587-4C30-8999-92F81FD0307C}</a:tableStyleId>
              </a:tblPr>
              <a:tblGrid>
                <a:gridCol w="6095995">
                  <a:extLst>
                    <a:ext uri="{9D8B030D-6E8A-4147-A177-3AD203B41FA5}">
                      <a16:colId xmlns:a16="http://schemas.microsoft.com/office/drawing/2014/main" val="2316809777"/>
                    </a:ext>
                  </a:extLst>
                </a:gridCol>
                <a:gridCol w="1380971">
                  <a:extLst>
                    <a:ext uri="{9D8B030D-6E8A-4147-A177-3AD203B41FA5}">
                      <a16:colId xmlns:a16="http://schemas.microsoft.com/office/drawing/2014/main" val="2628669407"/>
                    </a:ext>
                  </a:extLst>
                </a:gridCol>
              </a:tblGrid>
              <a:tr h="254817">
                <a:tc>
                  <a:txBody>
                    <a:bodyPr/>
                    <a:lstStyle/>
                    <a:p>
                      <a:pPr algn="l" fontAlgn="t"/>
                      <a:r>
                        <a:rPr lang="en-US" sz="1600" b="1" u="sng" strike="noStrike">
                          <a:effectLst/>
                        </a:rPr>
                        <a:t>Bluetooth SG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11-24/1085</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142653698"/>
                  </a:ext>
                </a:extLst>
              </a:tr>
              <a:tr h="254817">
                <a:tc>
                  <a:txBody>
                    <a:bodyPr/>
                    <a:lstStyle/>
                    <a:p>
                      <a:pPr algn="l" fontAlgn="b"/>
                      <a:endParaRPr lang="en-US" sz="1600" b="1" i="0" u="sng" strike="noStrike">
                        <a:solidFill>
                          <a:srgbClr val="000000"/>
                        </a:solidFill>
                        <a:effectLst/>
                        <a:latin typeface="Arial" panose="020B0604020202020204" pitchFamily="34" charset="0"/>
                      </a:endParaRPr>
                    </a:p>
                  </a:txBody>
                  <a:tcPr marL="10977" marR="10977" marT="10977" marB="0" anchor="b"/>
                </a:tc>
                <a:tc>
                  <a:txBody>
                    <a:bodyPr/>
                    <a:lstStyle/>
                    <a:p>
                      <a:pPr algn="l" fontAlgn="b"/>
                      <a:endParaRPr lang="en-US" sz="1600" b="1" i="0" u="sng" strike="noStrike">
                        <a:solidFill>
                          <a:srgbClr val="000000"/>
                        </a:solidFill>
                        <a:effectLst/>
                        <a:latin typeface="Arial" panose="020B0604020202020204" pitchFamily="34" charset="0"/>
                      </a:endParaRPr>
                    </a:p>
                  </a:txBody>
                  <a:tcPr marL="10977" marR="10977" marT="10977" marB="0" anchor="b"/>
                </a:tc>
                <a:extLst>
                  <a:ext uri="{0D108BD9-81ED-4DB2-BD59-A6C34878D82A}">
                    <a16:rowId xmlns:a16="http://schemas.microsoft.com/office/drawing/2014/main" val="3926964194"/>
                  </a:ext>
                </a:extLst>
              </a:tr>
              <a:tr h="254817">
                <a:tc>
                  <a:txBody>
                    <a:bodyPr/>
                    <a:lstStyle/>
                    <a:p>
                      <a:pPr algn="l" fontAlgn="t"/>
                      <a:r>
                        <a:rPr lang="en-US" sz="1600" b="1" u="sng" strike="noStrike">
                          <a:effectLst/>
                        </a:rPr>
                        <a:t>ETSI TC BRAN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11-24/1233</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470116808"/>
                  </a:ext>
                </a:extLst>
              </a:tr>
              <a:tr h="254817">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728869062"/>
                  </a:ext>
                </a:extLst>
              </a:tr>
              <a:tr h="254817">
                <a:tc>
                  <a:txBody>
                    <a:bodyPr/>
                    <a:lstStyle/>
                    <a:p>
                      <a:pPr algn="l" fontAlgn="t"/>
                      <a:r>
                        <a:rPr lang="en-US" sz="1600" b="1" u="sng" strike="noStrike">
                          <a:effectLst/>
                        </a:rPr>
                        <a:t>NB Status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11-24/1143</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094561348"/>
                  </a:ext>
                </a:extLst>
              </a:tr>
              <a:tr h="254817">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145240507"/>
                  </a:ext>
                </a:extLst>
              </a:tr>
              <a:tr h="254817">
                <a:tc>
                  <a:txBody>
                    <a:bodyPr/>
                    <a:lstStyle/>
                    <a:p>
                      <a:pPr algn="l" fontAlgn="t"/>
                      <a:r>
                        <a:rPr lang="en-US" sz="1600" b="1" u="sng" strike="noStrike">
                          <a:effectLst/>
                        </a:rPr>
                        <a:t>Narrowband Frequency-Hopping blocking Wideband</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11-24/1138</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47849277"/>
                  </a:ext>
                </a:extLst>
              </a:tr>
              <a:tr h="254817">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3701302183"/>
                  </a:ext>
                </a:extLst>
              </a:tr>
              <a:tr h="254817">
                <a:tc>
                  <a:txBody>
                    <a:bodyPr/>
                    <a:lstStyle/>
                    <a:p>
                      <a:pPr algn="l" fontAlgn="t"/>
                      <a:r>
                        <a:rPr lang="en-US" sz="1600" b="1" u="none" strike="noStrike">
                          <a:effectLst/>
                        </a:rPr>
                        <a:t>NB Hop Density</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11-24/1150</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937655328"/>
                  </a:ext>
                </a:extLst>
              </a:tr>
              <a:tr h="254817">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extLst>
                  <a:ext uri="{0D108BD9-81ED-4DB2-BD59-A6C34878D82A}">
                    <a16:rowId xmlns:a16="http://schemas.microsoft.com/office/drawing/2014/main" val="1519933750"/>
                  </a:ext>
                </a:extLst>
              </a:tr>
              <a:tr h="254817">
                <a:tc>
                  <a:txBody>
                    <a:bodyPr/>
                    <a:lstStyle/>
                    <a:p>
                      <a:pPr algn="l" fontAlgn="t"/>
                      <a:r>
                        <a:rPr lang="en-US" sz="1600" b="1" u="none" strike="noStrike">
                          <a:effectLst/>
                        </a:rPr>
                        <a:t>Energy Detect Proposal for NB Technologies</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11-24/1182</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020706888"/>
                  </a:ext>
                </a:extLst>
              </a:tr>
              <a:tr h="254817">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extLst>
                  <a:ext uri="{0D108BD9-81ED-4DB2-BD59-A6C34878D82A}">
                    <a16:rowId xmlns:a16="http://schemas.microsoft.com/office/drawing/2014/main" val="3033285913"/>
                  </a:ext>
                </a:extLst>
              </a:tr>
              <a:tr h="254817">
                <a:tc>
                  <a:txBody>
                    <a:bodyPr/>
                    <a:lstStyle/>
                    <a:p>
                      <a:pPr algn="l" fontAlgn="t"/>
                      <a:r>
                        <a:rPr lang="en-US" sz="1600" b="1" u="none" strike="noStrike">
                          <a:effectLst/>
                        </a:rPr>
                        <a:t>Is 802.11 Compatible with SLB?</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11-24/1148</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177378104"/>
                  </a:ext>
                </a:extLst>
              </a:tr>
              <a:tr h="254817">
                <a:tc>
                  <a:txBody>
                    <a:bodyPr/>
                    <a:lstStyle/>
                    <a:p>
                      <a:pPr algn="l" fontAlgn="b"/>
                      <a:endParaRPr lang="en-US" sz="1600" b="1" i="0" u="none" strike="noStrike" dirty="0">
                        <a:solidFill>
                          <a:srgbClr val="000000"/>
                        </a:solidFill>
                        <a:effectLst/>
                        <a:latin typeface="Arial" panose="020B06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rial" panose="020B0604020202020204" pitchFamily="34" charset="0"/>
                      </a:endParaRPr>
                    </a:p>
                  </a:txBody>
                  <a:tcPr marL="10977" marR="10977" marT="10977" marB="0" anchor="b"/>
                </a:tc>
                <a:extLst>
                  <a:ext uri="{0D108BD9-81ED-4DB2-BD59-A6C34878D82A}">
                    <a16:rowId xmlns:a16="http://schemas.microsoft.com/office/drawing/2014/main" val="281222924"/>
                  </a:ext>
                </a:extLst>
              </a:tr>
              <a:tr h="254817">
                <a:tc>
                  <a:txBody>
                    <a:bodyPr/>
                    <a:lstStyle/>
                    <a:p>
                      <a:pPr algn="l" fontAlgn="t"/>
                      <a:r>
                        <a:rPr lang="en-US" sz="1600" b="1" u="none" strike="noStrike">
                          <a:effectLst/>
                        </a:rPr>
                        <a:t>Co-Existence of Wi-Fi with Narrowband Technology</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11-24/1059</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3272334075"/>
                  </a:ext>
                </a:extLst>
              </a:tr>
              <a:tr h="254817">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342232005"/>
                  </a:ext>
                </a:extLst>
              </a:tr>
              <a:tr h="254817">
                <a:tc>
                  <a:txBody>
                    <a:bodyPr/>
                    <a:lstStyle/>
                    <a:p>
                      <a:pPr algn="l" fontAlgn="t"/>
                      <a:r>
                        <a:rPr lang="en-US" sz="1600" b="1" u="none" strike="noStrike">
                          <a:effectLst/>
                        </a:rPr>
                        <a:t>High Duty Cycle NB Transmission vs Wi-Fi</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dirty="0">
                          <a:effectLst/>
                        </a:rPr>
                        <a:t>11-24/1305</a:t>
                      </a:r>
                      <a:endParaRPr lang="en-US" sz="1600" b="1" i="0" u="none" strike="noStrike" dirty="0">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554454047"/>
                  </a:ext>
                </a:extLst>
              </a:tr>
            </a:tbl>
          </a:graphicData>
        </a:graphic>
      </p:graphicFrame>
      <p:sp>
        <p:nvSpPr>
          <p:cNvPr id="3" name="Footer Placeholder 2">
            <a:extLst>
              <a:ext uri="{FF2B5EF4-FFF2-40B4-BE49-F238E27FC236}">
                <a16:creationId xmlns:a16="http://schemas.microsoft.com/office/drawing/2014/main" id="{58AF94D0-AB67-413D-BFBC-14B98AD7A8D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C18A981-1E9E-4FF5-81A1-B84E1BD1000B}"/>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4C9B2011-0E43-4A16-A21E-4CCF99EB1FE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8774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Closing Report</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5040560"/>
          </a:xfrm>
        </p:spPr>
        <p:txBody>
          <a:bodyPr/>
          <a:lstStyle/>
          <a:p>
            <a:r>
              <a:rPr lang="en-US" sz="2000" dirty="0"/>
              <a:t>After Reviewing the proposed PARs/CSDs that were available for the 2024 July IEEE 802 Mixed-mode Plenary, 802.11 made comments on 5 of the 8 PARs/CSDs.</a:t>
            </a:r>
          </a:p>
          <a:p>
            <a:endParaRPr lang="en-US" sz="2000" dirty="0"/>
          </a:p>
          <a:p>
            <a:r>
              <a:rPr lang="en-US" sz="2000" dirty="0"/>
              <a:t>The feedback on our Comments were generally positive and most of our changes were accepted or accepted with minor modification by the respective WG.</a:t>
            </a:r>
          </a:p>
          <a:p>
            <a:endParaRPr lang="en-US" sz="2000" dirty="0"/>
          </a:p>
          <a:p>
            <a:r>
              <a:rPr lang="en-US" sz="2000" dirty="0"/>
              <a:t>The exception was with the 802.16t comments which were ignored, and response was provided late.</a:t>
            </a:r>
          </a:p>
          <a:p>
            <a:endParaRPr lang="en-US" sz="2000" dirty="0"/>
          </a:p>
          <a:p>
            <a:endParaRPr lang="en-GB" sz="2000" dirty="0"/>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2" name="Footer Placeholder 1">
            <a:extLst>
              <a:ext uri="{FF2B5EF4-FFF2-40B4-BE49-F238E27FC236}">
                <a16:creationId xmlns:a16="http://schemas.microsoft.com/office/drawing/2014/main" id="{27FDF915-A9F3-4661-A1BC-6322C5A953BF}"/>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4EBB3B3B-CA75-4589-97C6-CA96CEFBA29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B1B899DD-F9D6-411B-9E5A-9BD047C2F4D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56503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2024-07-19</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name="Document" r:id="rId3" imgW="9048966" imgH="2309547" progId="Word.Document.8">
                  <p:embed/>
                </p:oleObj>
              </mc:Choice>
              <mc:Fallback>
                <p:oleObj name="Document" r:id="rId3" imgW="9048966" imgH="2309547" progId="Word.Document.8">
                  <p:embed/>
                  <p:pic>
                    <p:nvPicPr>
                      <p:cNvPr id="13319" name="Object 5"/>
                      <p:cNvPicPr>
                        <a:picLocks noChangeAspect="1" noChangeArrowheads="1"/>
                      </p:cNvPicPr>
                      <p:nvPr/>
                    </p:nvPicPr>
                    <p:blipFill>
                      <a:blip r:embed="rId4"/>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0B4E0E6D-41A0-40EE-B11E-8356A885CAF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8DF807C-06DB-40AB-9D76-1218019D99E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50D435A4-7669-4BBD-AB4D-AF518DF77B7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726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Content Placeholder 9">
            <a:extLst>
              <a:ext uri="{FF2B5EF4-FFF2-40B4-BE49-F238E27FC236}">
                <a16:creationId xmlns:a16="http://schemas.microsoft.com/office/drawing/2014/main" id="{383915B7-B482-1625-D89A-220B166E2A35}"/>
              </a:ext>
            </a:extLst>
          </p:cNvPr>
          <p:cNvPicPr>
            <a:picLocks noGrp="1" noChangeAspect="1"/>
          </p:cNvPicPr>
          <p:nvPr>
            <p:ph idx="1"/>
          </p:nvPr>
        </p:nvPicPr>
        <p:blipFill>
          <a:blip r:embed="rId2"/>
          <a:stretch>
            <a:fillRect/>
          </a:stretch>
        </p:blipFill>
        <p:spPr>
          <a:xfrm>
            <a:off x="1752600" y="1557273"/>
            <a:ext cx="8511018" cy="4843527"/>
          </a:xfrm>
        </p:spPr>
      </p:pic>
      <p:sp>
        <p:nvSpPr>
          <p:cNvPr id="7" name="Date Placeholder 6">
            <a:extLst>
              <a:ext uri="{FF2B5EF4-FFF2-40B4-BE49-F238E27FC236}">
                <a16:creationId xmlns:a16="http://schemas.microsoft.com/office/drawing/2014/main" id="{3C76F14F-0681-473F-864A-B3664D3EB81E}"/>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DEA043DD-1D84-4930-B789-FAB5B3571E18}"/>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1573330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https://mentor.ieee.org/802.11/dcn/24/11-24-0983-01-0wng-agenda-for-wng-sc-2024-july.pptx</a:t>
            </a:r>
            <a:r>
              <a:rPr lang="en-US" altLang="en-US" sz="1800" dirty="0"/>
              <a:t> </a:t>
            </a:r>
          </a:p>
          <a:p>
            <a:pPr marL="457200" indent="-457200">
              <a:spcBef>
                <a:spcPts val="0"/>
              </a:spcBef>
              <a:defRPr/>
            </a:pPr>
            <a:r>
              <a:rPr lang="en-US" altLang="en-US" sz="2000" dirty="0"/>
              <a:t>Presentations at July 2024 meeting</a:t>
            </a:r>
            <a:endParaRPr lang="en-GB" altLang="en-US" sz="2000" dirty="0"/>
          </a:p>
          <a:p>
            <a:pPr marL="457200" lvl="1" indent="0">
              <a:lnSpc>
                <a:spcPct val="110000"/>
              </a:lnSpc>
              <a:spcBef>
                <a:spcPts val="0"/>
              </a:spcBef>
              <a:buNone/>
              <a:defRPr/>
            </a:pPr>
            <a:r>
              <a:rPr lang="en-GB" altLang="en-US" sz="1800" b="1" dirty="0">
                <a:cs typeface="Arial" panose="020B0604020202020204" pitchFamily="34" charset="0"/>
              </a:rPr>
              <a:t>&gt; AM1 (0800-1000)</a:t>
            </a:r>
          </a:p>
          <a:p>
            <a:pPr lvl="1"/>
            <a:r>
              <a:rPr lang="en-US" sz="1600" dirty="0">
                <a:solidFill>
                  <a:srgbClr val="222222"/>
                </a:solidFill>
                <a:highlight>
                  <a:srgbClr val="FFFFFF"/>
                </a:highlight>
                <a:cs typeface="Arial" panose="020B0604020202020204" pitchFamily="34" charset="0"/>
              </a:rPr>
              <a:t>“Enhancing Wi-Fi Privacy: A Focus on Frame Anonymization Techniques,” </a:t>
            </a:r>
            <a:r>
              <a:rPr lang="en-US" sz="1600" b="0" i="0" dirty="0">
                <a:solidFill>
                  <a:srgbClr val="222222"/>
                </a:solidFill>
                <a:effectLst/>
                <a:highlight>
                  <a:srgbClr val="FFFFFF"/>
                </a:highlight>
                <a:cs typeface="Arial" panose="020B0604020202020204" pitchFamily="34" charset="0"/>
              </a:rPr>
              <a:t>Rosario Giuseppe </a:t>
            </a:r>
            <a:r>
              <a:rPr lang="en-US" sz="1600" b="0" i="0" dirty="0" err="1">
                <a:solidFill>
                  <a:srgbClr val="222222"/>
                </a:solidFill>
                <a:effectLst/>
                <a:highlight>
                  <a:srgbClr val="FFFFFF"/>
                </a:highlight>
                <a:cs typeface="Arial" panose="020B0604020202020204" pitchFamily="34" charset="0"/>
              </a:rPr>
              <a:t>Garroppo</a:t>
            </a:r>
            <a:r>
              <a:rPr lang="en-US" sz="1600" b="0" i="0" dirty="0">
                <a:solidFill>
                  <a:srgbClr val="222222"/>
                </a:solidFill>
                <a:effectLst/>
                <a:highlight>
                  <a:srgbClr val="FFFFFF"/>
                </a:highlight>
                <a:cs typeface="Arial" panose="020B0604020202020204" pitchFamily="34" charset="0"/>
              </a:rPr>
              <a:t> </a:t>
            </a:r>
            <a:r>
              <a:rPr lang="en-US" sz="1600" dirty="0">
                <a:solidFill>
                  <a:srgbClr val="222222"/>
                </a:solidFill>
                <a:highlight>
                  <a:srgbClr val="FFFFFF"/>
                </a:highlight>
                <a:cs typeface="Arial" panose="020B0604020202020204" pitchFamily="34" charset="0"/>
              </a:rPr>
              <a:t>(University of Pisa)</a:t>
            </a:r>
          </a:p>
          <a:p>
            <a:pPr lvl="1"/>
            <a:r>
              <a:rPr lang="en-US" sz="1600" i="0" dirty="0">
                <a:solidFill>
                  <a:srgbClr val="222222"/>
                </a:solidFill>
                <a:effectLst/>
                <a:highlight>
                  <a:srgbClr val="FFFFFF"/>
                </a:highlight>
                <a:cs typeface="Arial" panose="020B0604020202020204" pitchFamily="34" charset="0"/>
              </a:rPr>
              <a:t>"Post-Quantum 802.11,“ Dan Harkins (HP Enterprise)</a:t>
            </a: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“Co-Existence of Wi-Fi with Narrowband Technology</a:t>
            </a:r>
            <a:r>
              <a:rPr lang="en-US" sz="1600" i="0" dirty="0">
                <a:solidFill>
                  <a:srgbClr val="222222"/>
                </a:solidFill>
                <a:effectLst/>
                <a:highlight>
                  <a:srgbClr val="FFFFFF"/>
                </a:highlight>
                <a:cs typeface="Arial" panose="020B0604020202020204" pitchFamily="34" charset="0"/>
              </a:rPr>
              <a:t>,” Stone Liu (Carleton University)</a:t>
            </a:r>
          </a:p>
          <a:p>
            <a:pPr marL="400050" lvl="1" indent="0">
              <a:lnSpc>
                <a:spcPct val="110000"/>
              </a:lnSpc>
              <a:spcBef>
                <a:spcPts val="0"/>
              </a:spcBef>
              <a:buNone/>
              <a:defRPr/>
            </a:pPr>
            <a:r>
              <a:rPr lang="en-US" sz="1800" b="1" i="0" dirty="0">
                <a:solidFill>
                  <a:srgbClr val="222222"/>
                </a:solidFill>
                <a:effectLst/>
                <a:highlight>
                  <a:srgbClr val="FFFFFF"/>
                </a:highlight>
                <a:cs typeface="Arial" panose="020B0604020202020204" pitchFamily="34" charset="0"/>
              </a:rPr>
              <a:t>&gt; PM2 (1600-1800)</a:t>
            </a:r>
          </a:p>
          <a:p>
            <a:pPr marL="857250" lvl="1" indent="-457200">
              <a:lnSpc>
                <a:spcPct val="110000"/>
              </a:lnSpc>
              <a:spcBef>
                <a:spcPts val="0"/>
              </a:spcBef>
              <a:defRPr/>
            </a:pPr>
            <a:r>
              <a:rPr lang="en-US" sz="1600" i="0" dirty="0">
                <a:solidFill>
                  <a:srgbClr val="222222"/>
                </a:solidFill>
                <a:effectLst/>
                <a:highlight>
                  <a:srgbClr val="FFFFFF"/>
                </a:highlight>
                <a:cs typeface="Arial" panose="020B0604020202020204" pitchFamily="34" charset="0"/>
              </a:rPr>
              <a:t>“ns-3  Rel-42/43  Wi-Fi Model Updates and Network Simulations,” H. Yin, S. Roy and T. R. Henderson (University of Washington)</a:t>
            </a: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“Proposal on data offload using WLAN in connected vehicle case,” Jing Ma (Toyota)</a:t>
            </a:r>
            <a:endParaRPr lang="en-US" sz="1600" dirty="0">
              <a:cs typeface="Arial" panose="020B0604020202020204" pitchFamily="34" charset="0"/>
            </a:endParaRP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a:t>
            </a:r>
            <a:r>
              <a:rPr lang="en-US" sz="1600" i="0" dirty="0">
                <a:solidFill>
                  <a:srgbClr val="000000"/>
                </a:solidFill>
                <a:effectLst/>
                <a:highlight>
                  <a:srgbClr val="FFFFFF"/>
                </a:highlight>
                <a:cs typeface="Arial" panose="020B0604020202020204" pitchFamily="34" charset="0"/>
              </a:rPr>
              <a:t>Automotive-TIG-Proposal</a:t>
            </a:r>
            <a:r>
              <a:rPr lang="en-US" sz="1600" i="0" dirty="0">
                <a:solidFill>
                  <a:srgbClr val="222222"/>
                </a:solidFill>
                <a:effectLst/>
                <a:highlight>
                  <a:srgbClr val="FFFFFF"/>
                </a:highlight>
                <a:cs typeface="Arial" panose="020B0604020202020204" pitchFamily="34" charset="0"/>
              </a:rPr>
              <a:t>,”</a:t>
            </a:r>
            <a:r>
              <a:rPr lang="en-US" sz="1600" dirty="0">
                <a:solidFill>
                  <a:srgbClr val="222222"/>
                </a:solidFill>
                <a:highlight>
                  <a:srgbClr val="FFFFFF"/>
                </a:highlight>
                <a:cs typeface="Arial" panose="020B0604020202020204" pitchFamily="34" charset="0"/>
              </a:rPr>
              <a:t> </a:t>
            </a:r>
            <a:r>
              <a:rPr lang="en-US" sz="1600" i="0" dirty="0" err="1">
                <a:solidFill>
                  <a:srgbClr val="222222"/>
                </a:solidFill>
                <a:effectLst/>
                <a:highlight>
                  <a:srgbClr val="FFFFFF"/>
                </a:highlight>
                <a:cs typeface="Arial" panose="020B0604020202020204" pitchFamily="34" charset="0"/>
              </a:rPr>
              <a:t>Azin</a:t>
            </a:r>
            <a:r>
              <a:rPr lang="en-US" sz="1600" i="0" dirty="0">
                <a:solidFill>
                  <a:srgbClr val="222222"/>
                </a:solidFill>
                <a:effectLst/>
                <a:highlight>
                  <a:srgbClr val="FFFFFF"/>
                </a:highlight>
                <a:cs typeface="Arial" panose="020B0604020202020204" pitchFamily="34" charset="0"/>
              </a:rPr>
              <a:t> </a:t>
            </a:r>
            <a:r>
              <a:rPr lang="en-US" sz="1600" i="0" dirty="0" err="1">
                <a:solidFill>
                  <a:srgbClr val="222222"/>
                </a:solidFill>
                <a:effectLst/>
                <a:highlight>
                  <a:srgbClr val="FFFFFF"/>
                </a:highlight>
                <a:cs typeface="Arial" panose="020B0604020202020204" pitchFamily="34" charset="0"/>
              </a:rPr>
              <a:t>Neishaboori</a:t>
            </a:r>
            <a:r>
              <a:rPr lang="en-US" sz="1600" i="0" dirty="0">
                <a:solidFill>
                  <a:srgbClr val="222222"/>
                </a:solidFill>
                <a:effectLst/>
                <a:highlight>
                  <a:srgbClr val="FFFFFF"/>
                </a:highlight>
                <a:cs typeface="Arial" panose="020B0604020202020204" pitchFamily="34" charset="0"/>
              </a:rPr>
              <a:t> (General Motors)</a:t>
            </a:r>
          </a:p>
          <a:p>
            <a:pPr marL="457200" indent="-457200">
              <a:spcBef>
                <a:spcPts val="0"/>
              </a:spcBef>
            </a:pPr>
            <a:r>
              <a:rPr lang="en-GB" altLang="en-US" sz="2000" dirty="0"/>
              <a:t>Minutes</a:t>
            </a:r>
          </a:p>
          <a:p>
            <a:pPr lvl="1">
              <a:spcBef>
                <a:spcPts val="0"/>
              </a:spcBef>
            </a:pPr>
            <a:r>
              <a:rPr lang="en-GB" altLang="en-US" sz="1600">
                <a:hlinkClick r:id="rId4"/>
              </a:rPr>
              <a:t>https://mentor.ieee.org/802.11/dcn/24/11-24-1300-00-0wng-wng-meeting-minutes-2024-july-montreal-meeting.docx</a:t>
            </a:r>
            <a:r>
              <a:rPr lang="en-GB" altLang="en-US" sz="1600"/>
              <a:t>   </a:t>
            </a:r>
          </a:p>
          <a:p>
            <a:pPr>
              <a:spcBef>
                <a:spcPts val="0"/>
              </a:spcBef>
            </a:pPr>
            <a:r>
              <a:rPr lang="en-GB" altLang="ko-KR" dirty="0">
                <a:ea typeface="Gulim" pitchFamily="34" charset="-127"/>
              </a:rPr>
              <a:t>Plans for September</a:t>
            </a:r>
            <a:endParaRPr lang="en-US" altLang="en-US" dirty="0"/>
          </a:p>
          <a:p>
            <a:pPr lvl="1" eaLnBrk="1" hangingPunct="1">
              <a:spcBef>
                <a:spcPts val="0"/>
              </a:spcBef>
              <a:defRPr/>
            </a:pPr>
            <a:r>
              <a:rPr lang="en-US" altLang="en-US" sz="1600" dirty="0"/>
              <a:t>TBD: call for presentations will be sent out in August</a:t>
            </a:r>
          </a:p>
          <a:p>
            <a:pPr eaLnBrk="1" hangingPunct="1">
              <a:spcBef>
                <a:spcPts val="0"/>
              </a:spcBef>
              <a:defRPr/>
            </a:pPr>
            <a:r>
              <a:rPr lang="en-US" altLang="en-US" sz="2000" dirty="0"/>
              <a:t>No motions in the SG, one straw poll</a:t>
            </a:r>
          </a:p>
          <a:p>
            <a:pPr lvl="1" eaLnBrk="1" hangingPunct="1">
              <a:spcBef>
                <a:spcPts val="0"/>
              </a:spcBef>
              <a:defRPr/>
            </a:pPr>
            <a:r>
              <a:rPr lang="en-US" altLang="en-US" sz="1600" dirty="0"/>
              <a:t>Support for creation of an Automotive WLAN TIG</a:t>
            </a:r>
          </a:p>
          <a:p>
            <a:pPr lvl="2" eaLnBrk="1" hangingPunct="1">
              <a:spcBef>
                <a:spcPts val="0"/>
              </a:spcBef>
              <a:defRPr/>
            </a:pPr>
            <a:r>
              <a:rPr lang="en-US" altLang="en-US" sz="1600" dirty="0"/>
              <a:t>Y:85 / N:15 / A:17</a:t>
            </a:r>
            <a:endParaRPr lang="en-GB" altLang="en-US" sz="1600"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1F4609D9-6892-445B-935B-8EC8E703F425}"/>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C6F53E5-4D92-4416-BD3A-9DF09859FB0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5016FC25-2771-42A0-A7C4-614FFAA4483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79849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July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D7F5DB86-D38A-4B46-8269-70E1721C62E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6DCFD04-1FA4-4912-BB9B-482608F26A68}"/>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FCF3C7F2-B8B3-41C4-BEE7-F56FCF448817}"/>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522762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ec-24/0149r02</a:t>
            </a:r>
            <a:r>
              <a:rPr lang="en-AU" dirty="0">
                <a:solidFill>
                  <a:schemeClr val="tx1"/>
                </a:solidFill>
              </a:rPr>
              <a:t>; Minutes – ec-24/0177</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a:t>
            </a:r>
          </a:p>
          <a:p>
            <a:pPr marL="182880" indent="-182880">
              <a:spcBef>
                <a:spcPts val="800"/>
              </a:spcBef>
              <a:buFont typeface="Arial" panose="020B0604020202020204" pitchFamily="34" charset="0"/>
              <a:buChar char="•"/>
            </a:pPr>
            <a:r>
              <a:rPr lang="en-US" sz="1800" b="1" dirty="0">
                <a:solidFill>
                  <a:schemeClr val="tx1"/>
                </a:solidFill>
              </a:rPr>
              <a:t>Next steps: keep waiting</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Resolution appears to be down to patent holders supplying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074415544"/>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CBE479A-6F13-482E-801E-B1BA73E352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2DA5E71F-6EC2-4DE7-8932-4D5397713D54}"/>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1" name="Date Placeholder 10">
            <a:extLst>
              <a:ext uri="{FF2B5EF4-FFF2-40B4-BE49-F238E27FC236}">
                <a16:creationId xmlns:a16="http://schemas.microsoft.com/office/drawing/2014/main" id="{E3D479B3-FB35-40FB-804F-20F030FF037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91702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Waikoloa in September 2024</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September 2024 … </a:t>
            </a:r>
          </a:p>
          <a:p>
            <a:pPr lvl="1"/>
            <a:r>
              <a:rPr lang="en-US" dirty="0"/>
              <a:t>Execute PSDO process, to the extent possible</a:t>
            </a:r>
          </a:p>
          <a:p>
            <a:pPr lvl="2"/>
            <a:r>
              <a:rPr lang="en-US" dirty="0"/>
              <a:t>There are current ballots open for IEEE 802.1CS/Cor1 (DCOR: 7 August), IEEE 802.1AEdk (FDIS: 25 September), IEEE 802.1Qcz (FDIS: 25 September), IEEE 802.15.7-2018 (CIB: 23 July), IEEE 802.15.9 (FDIS: 8 November)</a:t>
            </a:r>
          </a:p>
          <a:p>
            <a:pPr lvl="1"/>
            <a:r>
              <a:rPr lang="en-US" dirty="0"/>
              <a:t>Monitor ISO/IEC JTC 1/SC 6 activities</a:t>
            </a:r>
          </a:p>
        </p:txBody>
      </p:sp>
      <p:sp>
        <p:nvSpPr>
          <p:cNvPr id="7" name="Footer Placeholder 6">
            <a:extLst>
              <a:ext uri="{FF2B5EF4-FFF2-40B4-BE49-F238E27FC236}">
                <a16:creationId xmlns:a16="http://schemas.microsoft.com/office/drawing/2014/main" id="{E5A45B33-8EAD-4809-B621-D907B5554E87}"/>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9BF58FAF-69D8-4D33-8C9F-5452DA776AD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FC2CA238-141E-4B66-A98A-6301049C4D9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089774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a:t>
            </a:r>
            <a:r>
              <a:rPr lang="en-US"/>
              <a:t>– July </a:t>
            </a:r>
            <a:r>
              <a:rPr lang="en-US" dirty="0"/>
              <a:t>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8F6A0D9F-D77E-4B0A-9D78-5ED2ABE2FFBE}"/>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7B8AD783-28E2-4881-A447-DD011BCD3E8A}"/>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5" name="Date Placeholder 4">
            <a:extLst>
              <a:ext uri="{FF2B5EF4-FFF2-40B4-BE49-F238E27FC236}">
                <a16:creationId xmlns:a16="http://schemas.microsoft.com/office/drawing/2014/main" id="{01075B31-E787-44F5-B2AD-7BFD11D96BC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02914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on SA Ballot recirculation  comments received on D6.0</a:t>
            </a:r>
          </a:p>
          <a:p>
            <a:pPr>
              <a:lnSpc>
                <a:spcPct val="90000"/>
              </a:lnSpc>
            </a:pPr>
            <a:r>
              <a:rPr lang="en-US" sz="2800" dirty="0"/>
              <a:t>Initiated a 10-day recirculation ballot on D7.0</a:t>
            </a:r>
          </a:p>
          <a:p>
            <a:pPr>
              <a:lnSpc>
                <a:spcPct val="90000"/>
              </a:lnSpc>
            </a:pPr>
            <a:r>
              <a:rPr lang="en-US" sz="2800" dirty="0"/>
              <a:t>Approved a request to </a:t>
            </a:r>
            <a:r>
              <a:rPr lang="en-US" sz="2800"/>
              <a:t>the 802 LMSC </a:t>
            </a:r>
            <a:r>
              <a:rPr lang="en-US" sz="2800" dirty="0"/>
              <a:t>for conditional approval to submit </a:t>
            </a:r>
            <a:r>
              <a:rPr lang="en-US" sz="2800" dirty="0" err="1"/>
              <a:t>REVme</a:t>
            </a:r>
            <a:r>
              <a:rPr lang="en-US" sz="2800" dirty="0"/>
              <a:t> D7.0 to REVCOM.</a:t>
            </a:r>
            <a:endParaRPr lang="en-US" sz="24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EAB7F5B-B3CC-4B4D-B60F-43A412D3B088}"/>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A5C6AB31-2341-4765-9870-3424AA4140D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55</a:t>
            </a:fld>
            <a:endParaRPr lang="en-US" dirty="0"/>
          </a:p>
        </p:txBody>
      </p:sp>
      <p:sp>
        <p:nvSpPr>
          <p:cNvPr id="5" name="Date Placeholder 4">
            <a:extLst>
              <a:ext uri="{FF2B5EF4-FFF2-40B4-BE49-F238E27FC236}">
                <a16:creationId xmlns:a16="http://schemas.microsoft.com/office/drawing/2014/main" id="{D6BF5376-DED0-41EC-8421-5262A7376622}"/>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40449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Monday August 12 at 10am ET for 2hrs </a:t>
            </a:r>
          </a:p>
          <a:p>
            <a:pPr>
              <a:lnSpc>
                <a:spcPct val="90000"/>
              </a:lnSpc>
            </a:pPr>
            <a:r>
              <a:rPr lang="en-US" dirty="0"/>
              <a:t>No meetings in September session</a:t>
            </a:r>
          </a:p>
          <a:p>
            <a:pPr>
              <a:lnSpc>
                <a:spcPct val="90000"/>
              </a:lnSpc>
            </a:pPr>
            <a:r>
              <a:rPr lang="en-US" dirty="0"/>
              <a:t>Objectives:</a:t>
            </a:r>
          </a:p>
          <a:p>
            <a:pPr lvl="1">
              <a:lnSpc>
                <a:spcPct val="90000"/>
              </a:lnSpc>
            </a:pPr>
            <a:r>
              <a:rPr lang="en-US" dirty="0"/>
              <a:t>Wait for </a:t>
            </a:r>
            <a:r>
              <a:rPr lang="en-US" dirty="0" err="1"/>
              <a:t>TGmf</a:t>
            </a:r>
            <a:r>
              <a:rPr lang="en-US" dirty="0"/>
              <a:t> to begin</a:t>
            </a:r>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a:t>
            </a:r>
          </a:p>
        </p:txBody>
      </p:sp>
      <p:sp>
        <p:nvSpPr>
          <p:cNvPr id="3" name="Footer Placeholder 2">
            <a:extLst>
              <a:ext uri="{FF2B5EF4-FFF2-40B4-BE49-F238E27FC236}">
                <a16:creationId xmlns:a16="http://schemas.microsoft.com/office/drawing/2014/main" id="{5BCF7F8B-5A87-4C26-8651-E9C31D9868F7}"/>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BE143163-7317-43E2-B2C0-F2187EFC8D6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56</a:t>
            </a:fld>
            <a:endParaRPr lang="en-US" dirty="0"/>
          </a:p>
        </p:txBody>
      </p:sp>
      <p:sp>
        <p:nvSpPr>
          <p:cNvPr id="5" name="Date Placeholder 4">
            <a:extLst>
              <a:ext uri="{FF2B5EF4-FFF2-40B4-BE49-F238E27FC236}">
                <a16:creationId xmlns:a16="http://schemas.microsoft.com/office/drawing/2014/main" id="{98611179-2BF9-4699-B39A-ADD06784CB87}"/>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204602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D4.0 Initial SA Ballot </a:t>
            </a:r>
          </a:p>
          <a:p>
            <a:pPr>
              <a:lnSpc>
                <a:spcPct val="80000"/>
              </a:lnSpc>
            </a:pPr>
            <a:r>
              <a:rPr lang="en-US" altLang="en-US" sz="1800" dirty="0">
                <a:solidFill>
                  <a:srgbClr val="00B050"/>
                </a:solidFill>
              </a:rPr>
              <a:t>Feb 2024 – D5.0 Recirculation SA Ballot (roll-in of published amendment 11az, 11bd, 11bc, 11bb)</a:t>
            </a:r>
          </a:p>
          <a:p>
            <a:pPr>
              <a:lnSpc>
                <a:spcPct val="80000"/>
              </a:lnSpc>
            </a:pPr>
            <a:r>
              <a:rPr lang="en-US" altLang="en-US" sz="1800" dirty="0">
                <a:solidFill>
                  <a:srgbClr val="00B050"/>
                </a:solidFill>
              </a:rPr>
              <a:t>May 2024 – D6.0 Recirculation SA Ballot</a:t>
            </a:r>
          </a:p>
          <a:p>
            <a:pPr>
              <a:lnSpc>
                <a:spcPct val="80000"/>
              </a:lnSpc>
            </a:pPr>
            <a:r>
              <a:rPr lang="en-US" altLang="en-US" sz="1800" dirty="0">
                <a:solidFill>
                  <a:srgbClr val="00B050"/>
                </a:solidFill>
              </a:rPr>
              <a:t>Jul 2024 – D7.0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A54A75CD-9026-49C6-9652-820D87CD816C}"/>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2DE2FBEC-AFAD-4C04-B880-BC0FCB203C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57</a:t>
            </a:fld>
            <a:endParaRPr lang="en-US" dirty="0"/>
          </a:p>
        </p:txBody>
      </p:sp>
      <p:sp>
        <p:nvSpPr>
          <p:cNvPr id="8" name="Date Placeholder 7">
            <a:extLst>
              <a:ext uri="{FF2B5EF4-FFF2-40B4-BE49-F238E27FC236}">
                <a16:creationId xmlns:a16="http://schemas.microsoft.com/office/drawing/2014/main" id="{0F80EEA6-C4A1-4894-A361-E388C007CBC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53133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document </a:t>
            </a:r>
            <a:r>
              <a:rPr lang="en-US" sz="1800" b="1" dirty="0">
                <a:effectLst/>
                <a:latin typeface="Times New Roman" panose="02020603050405020304" pitchFamily="18" charset="0"/>
                <a:ea typeface="Times New Roman" panose="02020603050405020304" pitchFamily="18" charset="0"/>
                <a:hlinkClick r:id="rId2"/>
              </a:rPr>
              <a:t>https://mentor.ieee.org/802.11/dcn/24/11-24-1141-01-000m-p802-11revme-report-to-ec-on-conditional-approval-to-forward-draft-to-revcom.pptx</a:t>
            </a:r>
            <a:r>
              <a:rPr lang="en-US" sz="1800" b="1" dirty="0">
                <a:effectLst/>
                <a:latin typeface="Times New Roman" panose="02020603050405020304" pitchFamily="18" charset="0"/>
                <a:ea typeface="Times New Roman" panose="02020603050405020304" pitchFamily="18" charset="0"/>
              </a:rPr>
              <a:t> as the report to the IEEE 802 Executive Committee on the requirements for conditional approval to forward P802.11REVme to RevCom and</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Request the IEEE 802 Executive Committee to conditionally approve forwarding P802.11REVme to RevCom.</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Mark Hamilton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9 – Yes; 0 – No; 0 - Abstain. Passes.</a:t>
            </a: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&lt;name&gt; on behalf of </a:t>
            </a:r>
            <a:r>
              <a:rPr lang="en-CA"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&lt;group&gt; vote: x-y-z ]</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Approval for REVCOM</a:t>
            </a:r>
          </a:p>
        </p:txBody>
      </p:sp>
      <p:sp>
        <p:nvSpPr>
          <p:cNvPr id="6" name="Footer Placeholder 5">
            <a:extLst>
              <a:ext uri="{FF2B5EF4-FFF2-40B4-BE49-F238E27FC236}">
                <a16:creationId xmlns:a16="http://schemas.microsoft.com/office/drawing/2014/main" id="{43C57860-E1E1-4FE0-92BC-A5F0253709CC}"/>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F8B10FF3-EDD0-45E9-8117-6770818606F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58</a:t>
            </a:fld>
            <a:endParaRPr lang="en-US" dirty="0"/>
          </a:p>
        </p:txBody>
      </p:sp>
      <p:sp>
        <p:nvSpPr>
          <p:cNvPr id="8" name="Date Placeholder 7">
            <a:extLst>
              <a:ext uri="{FF2B5EF4-FFF2-40B4-BE49-F238E27FC236}">
                <a16:creationId xmlns:a16="http://schemas.microsoft.com/office/drawing/2014/main" id="{2D2C0CE3-6294-408F-A8B2-F046C276E54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2201577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TGbe</a:t>
            </a:r>
            <a:r>
              <a:rPr lang="en-US" altLang="en-US" dirty="0">
                <a:solidFill>
                  <a:schemeClr val="tx1"/>
                </a:solidFill>
              </a:rPr>
              <a:t> July</a:t>
            </a:r>
            <a:r>
              <a:rPr lang="en-US" dirty="0">
                <a:solidFill>
                  <a:schemeClr val="tx1"/>
                </a:solidFill>
              </a:rPr>
              <a:t> </a:t>
            </a:r>
            <a:r>
              <a:rPr lang="en-US" altLang="en-US" dirty="0">
                <a:solidFill>
                  <a:schemeClr val="tx1"/>
                </a:solidFill>
              </a:rPr>
              <a:t>Closing Report</a:t>
            </a:r>
            <a:endParaRPr lang="en-GB"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2024-07-18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6050"/>
          <a:ext cx="8540750" cy="2500313"/>
        </p:xfrm>
        <a:graphic>
          <a:graphicData uri="http://schemas.openxmlformats.org/presentationml/2006/ole">
            <mc:AlternateContent xmlns:mc="http://schemas.openxmlformats.org/markup-compatibility/2006">
              <mc:Choice xmlns:v="urn:schemas-microsoft-com:vml" Requires="v">
                <p:oleObj name="Document" r:id="rId2" imgW="8552553" imgH="2510839" progId="Word.Document.8">
                  <p:embed/>
                </p:oleObj>
              </mc:Choice>
              <mc:Fallback>
                <p:oleObj name="Document" r:id="rId2" imgW="8552553" imgH="2510839"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6050"/>
                        <a:ext cx="8540750" cy="2500313"/>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431B-C686-2A48-F16E-A46898E75E68}"/>
              </a:ext>
            </a:extLst>
          </p:cNvPr>
          <p:cNvSpPr>
            <a:spLocks noGrp="1"/>
          </p:cNvSpPr>
          <p:nvPr>
            <p:ph type="title"/>
          </p:nvPr>
        </p:nvSpPr>
        <p:spPr>
          <a:xfrm>
            <a:off x="914400" y="685800"/>
            <a:ext cx="10363200" cy="457200"/>
          </a:xfrm>
        </p:spPr>
        <p:txBody>
          <a:bodyPr/>
          <a:lstStyle/>
          <a:p>
            <a:r>
              <a:rPr lang="en-US" dirty="0"/>
              <a:t>Attendance by breakout (July plenary session)</a:t>
            </a:r>
          </a:p>
        </p:txBody>
      </p:sp>
      <p:sp>
        <p:nvSpPr>
          <p:cNvPr id="4" name="Date Placeholder 3">
            <a:extLst>
              <a:ext uri="{FF2B5EF4-FFF2-40B4-BE49-F238E27FC236}">
                <a16:creationId xmlns:a16="http://schemas.microsoft.com/office/drawing/2014/main" id="{447F5059-F0DF-57BD-57B3-36111FC3B218}"/>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4AA1ED95-CA78-3272-A5B4-692BE022D332}"/>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AC4678-9C85-3476-91D6-3E8D5209A41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4" name="Content Placeholder 13">
            <a:extLst>
              <a:ext uri="{FF2B5EF4-FFF2-40B4-BE49-F238E27FC236}">
                <a16:creationId xmlns:a16="http://schemas.microsoft.com/office/drawing/2014/main" id="{C2883A7B-7B08-0905-039F-A94F96CB755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6939" y="1219197"/>
            <a:ext cx="9204861" cy="5181603"/>
          </a:xfrm>
        </p:spPr>
      </p:pic>
      <p:sp>
        <p:nvSpPr>
          <p:cNvPr id="7" name="Date Placeholder 6">
            <a:extLst>
              <a:ext uri="{FF2B5EF4-FFF2-40B4-BE49-F238E27FC236}">
                <a16:creationId xmlns:a16="http://schemas.microsoft.com/office/drawing/2014/main" id="{50511E75-67CF-43F0-9AF3-650E32B24AAF}"/>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AFCB6913-AB76-439C-8348-E0B0C24FAAF1}"/>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1430751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0"/>
            <a:ext cx="7039983" cy="4113213"/>
          </a:xfrm>
        </p:spPr>
        <p:txBody>
          <a:bodyPr/>
          <a:lstStyle/>
          <a:p>
            <a:pPr>
              <a:buFont typeface="Arial" panose="020B0604020202020204" pitchFamily="34" charset="0"/>
              <a:buChar char="•"/>
            </a:pPr>
            <a:r>
              <a:rPr lang="en-US" sz="2000" dirty="0"/>
              <a:t>TGbe had scheduled 4 slots during the July plenary</a:t>
            </a:r>
          </a:p>
          <a:p>
            <a:pPr marL="800100" lvl="1" indent="-342900">
              <a:buFont typeface="Arial" panose="020B0604020202020204" pitchFamily="34" charset="0"/>
              <a:buChar char="•"/>
            </a:pPr>
            <a:r>
              <a:rPr lang="en-US" sz="1800" dirty="0"/>
              <a:t>Two Joint slots were sufficient to resolve all the received comments from the first recirculation SA ballot</a:t>
            </a:r>
          </a:p>
          <a:p>
            <a:pPr marL="1200150" lvl="2" indent="-285750">
              <a:buFont typeface="Arial" panose="020B0604020202020204" pitchFamily="34" charset="0"/>
              <a:buChar char="•"/>
            </a:pPr>
            <a:r>
              <a:rPr lang="en-US" sz="1600" dirty="0"/>
              <a:t>Hence, the last 2 slots scheduled on Thursday were cancelled</a:t>
            </a:r>
          </a:p>
          <a:p>
            <a:pPr marL="800100" lvl="1" indent="-342900">
              <a:buFont typeface="Arial" panose="020B0604020202020204" pitchFamily="34" charset="0"/>
              <a:buChar char="•"/>
            </a:pPr>
            <a:r>
              <a:rPr lang="en-US" sz="1800" dirty="0"/>
              <a:t>The TGbe editor generated IEEE802.11 TGbe D6.1</a:t>
            </a:r>
          </a:p>
          <a:p>
            <a:pPr marL="1200150" lvl="2" indent="-285750">
              <a:buFont typeface="Arial" panose="020B0604020202020204" pitchFamily="34" charset="0"/>
              <a:buChar char="•"/>
            </a:pPr>
            <a:r>
              <a:rPr lang="en-US" sz="1600" dirty="0"/>
              <a:t>Which will be available in the members area by end of this week</a:t>
            </a:r>
          </a:p>
          <a:p>
            <a:pPr marL="1200150" lvl="2" indent="-285750">
              <a:buFont typeface="Arial" panose="020B0604020202020204" pitchFamily="34" charset="0"/>
              <a:buChar char="•"/>
            </a:pPr>
            <a:r>
              <a:rPr lang="en-US" sz="1600" dirty="0"/>
              <a:t>TGbe D7.0 is expected to be ready by the end of July</a:t>
            </a:r>
          </a:p>
          <a:p>
            <a:pPr marL="800100" lvl="1" indent="-342900">
              <a:buFont typeface="Arial" panose="020B0604020202020204" pitchFamily="34" charset="0"/>
              <a:buChar char="•"/>
            </a:pPr>
            <a:r>
              <a:rPr lang="en-US" sz="1800" dirty="0"/>
              <a:t>Created </a:t>
            </a:r>
            <a:r>
              <a:rPr lang="en-US" sz="1800" dirty="0">
                <a:hlinkClick r:id="rId3"/>
              </a:rPr>
              <a:t>EC report</a:t>
            </a:r>
            <a:r>
              <a:rPr lang="en-US" sz="1800" dirty="0"/>
              <a:t> to seek conditional approval to forward the draft to RevCom</a:t>
            </a:r>
          </a:p>
          <a:p>
            <a:pPr marL="800100" lvl="1" indent="-342900">
              <a:buFont typeface="Arial" panose="020B0604020202020204" pitchFamily="34" charset="0"/>
              <a:buChar char="•"/>
            </a:pPr>
            <a:r>
              <a:rPr lang="en-US" sz="1800" dirty="0"/>
              <a:t>Approved a 10-day recirculation SA ballot on P802.11be D7.0</a:t>
            </a:r>
            <a:endParaRPr lang="en-US" sz="1600" dirty="0"/>
          </a:p>
          <a:p>
            <a:pPr>
              <a:buFont typeface="Arial" panose="020B0604020202020204" pitchFamily="34" charset="0"/>
              <a:buChar char="•"/>
            </a:pPr>
            <a:r>
              <a:rPr lang="en-US" sz="2000" dirty="0"/>
              <a:t>Agenda is available in </a:t>
            </a:r>
            <a:r>
              <a:rPr lang="en-US" sz="2000" dirty="0">
                <a:hlinkClick r:id="rId4"/>
              </a:rPr>
              <a:t>11-24/0974r6</a:t>
            </a:r>
            <a:endParaRPr lang="en-US" sz="2000" dirty="0"/>
          </a:p>
          <a:p>
            <a:pPr>
              <a:buFont typeface="Arial" panose="020B0604020202020204" pitchFamily="34" charset="0"/>
              <a:buChar char="•"/>
            </a:pPr>
            <a:r>
              <a:rPr lang="en-US" sz="2000" dirty="0"/>
              <a:t>Motions List is available in </a:t>
            </a:r>
            <a:r>
              <a:rPr lang="en-US" sz="2000" dirty="0">
                <a:hlinkClick r:id="rId5"/>
              </a:rPr>
              <a:t>11-23/442r60</a:t>
            </a:r>
            <a:endParaRPr lang="en-US" sz="2000"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2024</a:t>
            </a:r>
            <a:endParaRPr lang="en-GB" dirty="0"/>
          </a:p>
        </p:txBody>
      </p:sp>
      <p:grpSp>
        <p:nvGrpSpPr>
          <p:cNvPr id="26" name="Group 25">
            <a:extLst>
              <a:ext uri="{FF2B5EF4-FFF2-40B4-BE49-F238E27FC236}">
                <a16:creationId xmlns:a16="http://schemas.microsoft.com/office/drawing/2014/main" id="{255469EE-3FAB-4E28-9BCE-63771EE078F9}"/>
              </a:ext>
            </a:extLst>
          </p:cNvPr>
          <p:cNvGrpSpPr/>
          <p:nvPr/>
        </p:nvGrpSpPr>
        <p:grpSpPr>
          <a:xfrm>
            <a:off x="8334899" y="5227651"/>
            <a:ext cx="3207755" cy="1043858"/>
            <a:chOff x="8552276" y="5181755"/>
            <a:chExt cx="3207755" cy="1043858"/>
          </a:xfrm>
        </p:grpSpPr>
        <p:grpSp>
          <p:nvGrpSpPr>
            <p:cNvPr id="27" name="Group 26">
              <a:extLst>
                <a:ext uri="{FF2B5EF4-FFF2-40B4-BE49-F238E27FC236}">
                  <a16:creationId xmlns:a16="http://schemas.microsoft.com/office/drawing/2014/main" id="{7EF634C9-BFC9-A17F-D5A1-9D3F9BD1D881}"/>
                </a:ext>
              </a:extLst>
            </p:cNvPr>
            <p:cNvGrpSpPr/>
            <p:nvPr/>
          </p:nvGrpSpPr>
          <p:grpSpPr>
            <a:xfrm>
              <a:off x="8552276" y="5181755"/>
              <a:ext cx="3207755" cy="1043858"/>
              <a:chOff x="9314474" y="5383231"/>
              <a:chExt cx="2650378" cy="1006577"/>
            </a:xfrm>
          </p:grpSpPr>
          <p:sp>
            <p:nvSpPr>
              <p:cNvPr id="30" name="Rectangle 29">
                <a:extLst>
                  <a:ext uri="{FF2B5EF4-FFF2-40B4-BE49-F238E27FC236}">
                    <a16:creationId xmlns:a16="http://schemas.microsoft.com/office/drawing/2014/main" id="{FBD0DFAC-B249-C76B-F701-F3AA31EFD205}"/>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095CEECD-DEA7-7B01-F39E-10FB3E68557D}"/>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(180)</a:t>
                </a:r>
              </a:p>
            </p:txBody>
          </p:sp>
          <p:sp>
            <p:nvSpPr>
              <p:cNvPr id="32" name="Rectangle 31">
                <a:extLst>
                  <a:ext uri="{FF2B5EF4-FFF2-40B4-BE49-F238E27FC236}">
                    <a16:creationId xmlns:a16="http://schemas.microsoft.com/office/drawing/2014/main" id="{78A70268-997F-EACF-BC13-8FF978C9091E}"/>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A5E23AF6-A446-867E-7646-E74F36AC22F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B7BF36B5-9501-8773-244E-2F22E564298C}"/>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4017E1B-3005-CEC3-A861-8A98B167336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6" name="TextBox 35">
                <a:extLst>
                  <a:ext uri="{FF2B5EF4-FFF2-40B4-BE49-F238E27FC236}">
                    <a16:creationId xmlns:a16="http://schemas.microsoft.com/office/drawing/2014/main" id="{EE68E16F-6B43-0517-13B9-5BB4B17AD97C}"/>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7" name="TextBox 36">
                <a:extLst>
                  <a:ext uri="{FF2B5EF4-FFF2-40B4-BE49-F238E27FC236}">
                    <a16:creationId xmlns:a16="http://schemas.microsoft.com/office/drawing/2014/main" id="{37CE13B3-EC37-1BC9-8A0B-C6461244AE09}"/>
                  </a:ext>
                </a:extLst>
              </p:cNvPr>
              <p:cNvSpPr txBox="1"/>
              <p:nvPr/>
            </p:nvSpPr>
            <p:spPr>
              <a:xfrm>
                <a:off x="9314474" y="5383231"/>
                <a:ext cx="323435" cy="244847"/>
              </a:xfrm>
              <a:prstGeom prst="rect">
                <a:avLst/>
              </a:prstGeom>
              <a:noFill/>
            </p:spPr>
            <p:txBody>
              <a:bodyPr wrap="none" rtlCol="0">
                <a:spAutoFit/>
              </a:bodyPr>
              <a:lstStyle/>
              <a:p>
                <a:r>
                  <a:rPr lang="en-US" sz="1050" dirty="0">
                    <a:solidFill>
                      <a:schemeClr val="tx1"/>
                    </a:solidFill>
                  </a:rPr>
                  <a:t>~10</a:t>
                </a:r>
              </a:p>
            </p:txBody>
          </p:sp>
        </p:grpSp>
        <p:sp>
          <p:nvSpPr>
            <p:cNvPr id="28" name="TextBox 27">
              <a:extLst>
                <a:ext uri="{FF2B5EF4-FFF2-40B4-BE49-F238E27FC236}">
                  <a16:creationId xmlns:a16="http://schemas.microsoft.com/office/drawing/2014/main" id="{B27E304E-7742-E7AC-EF71-12014DEFBA85}"/>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29" name="TextBox 28">
              <a:extLst>
                <a:ext uri="{FF2B5EF4-FFF2-40B4-BE49-F238E27FC236}">
                  <a16:creationId xmlns:a16="http://schemas.microsoft.com/office/drawing/2014/main" id="{A534DB8D-5167-709D-359F-480432614E78}"/>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sp>
        <p:nvSpPr>
          <p:cNvPr id="38" name="TextBox 37">
            <a:extLst>
              <a:ext uri="{FF2B5EF4-FFF2-40B4-BE49-F238E27FC236}">
                <a16:creationId xmlns:a16="http://schemas.microsoft.com/office/drawing/2014/main" id="{72C0EF60-9E47-8A9A-5431-8FF07A25D983}"/>
              </a:ext>
            </a:extLst>
          </p:cNvPr>
          <p:cNvSpPr txBox="1"/>
          <p:nvPr/>
        </p:nvSpPr>
        <p:spPr>
          <a:xfrm rot="16200000">
            <a:off x="8269978" y="5543120"/>
            <a:ext cx="652456" cy="261610"/>
          </a:xfrm>
          <a:prstGeom prst="rect">
            <a:avLst/>
          </a:prstGeom>
          <a:noFill/>
        </p:spPr>
        <p:txBody>
          <a:bodyPr wrap="square">
            <a:spAutoFit/>
          </a:bodyPr>
          <a:lstStyle/>
          <a:p>
            <a:pPr algn="ctr"/>
            <a:r>
              <a:rPr lang="en-US" sz="1100" b="1" dirty="0">
                <a:solidFill>
                  <a:schemeClr val="tx1"/>
                </a:solidFill>
              </a:rPr>
              <a:t>PHY</a:t>
            </a:r>
          </a:p>
        </p:txBody>
      </p:sp>
      <p:grpSp>
        <p:nvGrpSpPr>
          <p:cNvPr id="39" name="Group 38">
            <a:extLst>
              <a:ext uri="{FF2B5EF4-FFF2-40B4-BE49-F238E27FC236}">
                <a16:creationId xmlns:a16="http://schemas.microsoft.com/office/drawing/2014/main" id="{59BB5274-5CE4-3CBB-04A1-86910642C5E0}"/>
              </a:ext>
            </a:extLst>
          </p:cNvPr>
          <p:cNvGrpSpPr/>
          <p:nvPr/>
        </p:nvGrpSpPr>
        <p:grpSpPr>
          <a:xfrm>
            <a:off x="7467600" y="1739118"/>
            <a:ext cx="4539568" cy="3404676"/>
            <a:chOff x="4604432" y="1905000"/>
            <a:chExt cx="4539568" cy="3404676"/>
          </a:xfrm>
        </p:grpSpPr>
        <p:pic>
          <p:nvPicPr>
            <p:cNvPr id="40" name="Picture 39">
              <a:extLst>
                <a:ext uri="{FF2B5EF4-FFF2-40B4-BE49-F238E27FC236}">
                  <a16:creationId xmlns:a16="http://schemas.microsoft.com/office/drawing/2014/main" id="{864C3669-53D3-AA80-EBC7-6EEC8A152607}"/>
                </a:ext>
              </a:extLst>
            </p:cNvPr>
            <p:cNvPicPr>
              <a:picLocks noChangeAspect="1"/>
            </p:cNvPicPr>
            <p:nvPr/>
          </p:nvPicPr>
          <p:blipFill>
            <a:blip r:embed="rId6"/>
            <a:stretch>
              <a:fillRect/>
            </a:stretch>
          </p:blipFill>
          <p:spPr>
            <a:xfrm>
              <a:off x="4604432" y="1905000"/>
              <a:ext cx="4539568" cy="3404676"/>
            </a:xfrm>
            <a:prstGeom prst="rect">
              <a:avLst/>
            </a:prstGeom>
          </p:spPr>
        </p:pic>
        <p:sp>
          <p:nvSpPr>
            <p:cNvPr id="41" name="Rectangle 40">
              <a:extLst>
                <a:ext uri="{FF2B5EF4-FFF2-40B4-BE49-F238E27FC236}">
                  <a16:creationId xmlns:a16="http://schemas.microsoft.com/office/drawing/2014/main" id="{ABFC597F-D75F-05C4-83E6-29D735679E35}"/>
                </a:ext>
              </a:extLst>
            </p:cNvPr>
            <p:cNvSpPr/>
            <p:nvPr/>
          </p:nvSpPr>
          <p:spPr bwMode="auto">
            <a:xfrm flipV="1">
              <a:off x="5554512" y="2163087"/>
              <a:ext cx="617346" cy="2776629"/>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2" name="Rectangle 41">
              <a:extLst>
                <a:ext uri="{FF2B5EF4-FFF2-40B4-BE49-F238E27FC236}">
                  <a16:creationId xmlns:a16="http://schemas.microsoft.com/office/drawing/2014/main" id="{09B9D903-CE6F-6FCB-4496-7460B9986891}"/>
                </a:ext>
              </a:extLst>
            </p:cNvPr>
            <p:cNvSpPr/>
            <p:nvPr/>
          </p:nvSpPr>
          <p:spPr bwMode="auto">
            <a:xfrm>
              <a:off x="6294914" y="2163088"/>
              <a:ext cx="578964" cy="277663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627A8610-42B6-A13A-AF94-40546C5D1E16}"/>
                </a:ext>
              </a:extLst>
            </p:cNvPr>
            <p:cNvSpPr/>
            <p:nvPr/>
          </p:nvSpPr>
          <p:spPr bwMode="auto">
            <a:xfrm>
              <a:off x="7038013" y="2147082"/>
              <a:ext cx="578963" cy="279263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78C297C6-BFEF-AC3D-134E-C1FEC200B40F}"/>
                </a:ext>
              </a:extLst>
            </p:cNvPr>
            <p:cNvSpPr/>
            <p:nvPr/>
          </p:nvSpPr>
          <p:spPr bwMode="auto">
            <a:xfrm>
              <a:off x="7746624" y="2137452"/>
              <a:ext cx="617346" cy="2792635"/>
            </a:xfrm>
            <a:prstGeom prst="rect">
              <a:avLst/>
            </a:prstGeom>
            <a:solidFill>
              <a:srgbClr val="FFFF00"/>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To be announced with 10-day advanced noti</a:t>
            </a:r>
            <a:r>
              <a:rPr lang="en-US" sz="2000" dirty="0">
                <a:solidFill>
                  <a:schemeClr val="tx1"/>
                </a:solidFill>
                <a:latin typeface="Times New Roman" panose="02020603050405020304" pitchFamily="18" charset="0"/>
                <a:ea typeface="Times New Roman" panose="02020603050405020304" pitchFamily="18" charset="0"/>
              </a:rPr>
              <a:t>ce</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61</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2024-07-19</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1659943974"/>
              </p:ext>
            </p:extLst>
          </p:nvPr>
        </p:nvGraphicFramePr>
        <p:xfrm>
          <a:off x="2362200" y="3443108"/>
          <a:ext cx="7620000" cy="762000"/>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16242">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ea typeface="Times New Roman"/>
                          <a:cs typeface="Arial"/>
                        </a:rPr>
                        <a:t>Tony Xiao Han</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400" b="0" dirty="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400" b="0" dirty="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6C80E93F-3D3B-4B54-99BC-3F3DA9627A8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2AF3120-E521-4796-B751-71ADF79F8DE1}"/>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BE66C23B-CE9E-45C4-877D-534EB97BECB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96559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 </a:t>
            </a:r>
            <a:r>
              <a:rPr lang="en-US" dirty="0"/>
              <a:t>2024</a:t>
            </a:r>
            <a:endParaRPr lang="en-GB" dirty="0"/>
          </a:p>
        </p:txBody>
      </p:sp>
      <p:sp>
        <p:nvSpPr>
          <p:cNvPr id="9218" name="Rectangle 2"/>
          <p:cNvSpPr>
            <a:spLocks noGrp="1" noChangeArrowheads="1"/>
          </p:cNvSpPr>
          <p:nvPr>
            <p:ph idx="1"/>
          </p:nvPr>
        </p:nvSpPr>
        <p:spPr>
          <a:xfrm>
            <a:off x="533401" y="1600200"/>
            <a:ext cx="6857999" cy="4724400"/>
          </a:xfrm>
          <a:ln/>
        </p:spPr>
        <p:txBody>
          <a:bodyPr/>
          <a:lstStyle/>
          <a:p>
            <a:pPr algn="just">
              <a:spcBef>
                <a:spcPts val="0"/>
              </a:spcBef>
              <a:spcAft>
                <a:spcPts val="600"/>
              </a:spcAft>
              <a:buFont typeface="Arial" panose="020B0604020202020204" pitchFamily="34" charset="0"/>
              <a:buChar char="•"/>
            </a:pPr>
            <a:r>
              <a:rPr lang="en-US" altLang="zh-CN" dirty="0"/>
              <a:t>Progress during </a:t>
            </a:r>
            <a:r>
              <a:rPr lang="en-US" altLang="zh-CN" dirty="0">
                <a:solidFill>
                  <a:srgbClr val="0000FF"/>
                </a:solidFill>
              </a:rPr>
              <a:t>July </a:t>
            </a:r>
            <a:r>
              <a:rPr lang="en-US" altLang="zh-CN" dirty="0"/>
              <a:t>2024 session</a:t>
            </a:r>
          </a:p>
          <a:p>
            <a:pPr marL="720725" lvl="1" indent="-342900" algn="just">
              <a:spcBef>
                <a:spcPts val="0"/>
              </a:spcBef>
              <a:spcAft>
                <a:spcPts val="600"/>
              </a:spcAft>
              <a:buFont typeface="Times New Roman" panose="02020603050405020304" pitchFamily="18" charset="0"/>
              <a:buChar char="−"/>
            </a:pPr>
            <a:r>
              <a:rPr lang="en-US" altLang="zh-CN" b="1" dirty="0">
                <a:solidFill>
                  <a:srgbClr val="0000FF"/>
                </a:solidFill>
                <a:cs typeface="+mn-cs"/>
              </a:rPr>
              <a:t>3</a:t>
            </a:r>
            <a:r>
              <a:rPr lang="en-US" altLang="zh-CN" b="1" dirty="0">
                <a:cs typeface="+mn-cs"/>
              </a:rPr>
              <a:t> </a:t>
            </a:r>
            <a:r>
              <a:rPr lang="en-US" altLang="zh-CN" dirty="0">
                <a:cs typeface="+mn-cs"/>
              </a:rPr>
              <a:t>slots</a:t>
            </a:r>
            <a:r>
              <a:rPr lang="en-US" altLang="zh-CN" b="1" dirty="0">
                <a:cs typeface="+mn-cs"/>
              </a:rPr>
              <a:t> </a:t>
            </a:r>
            <a:r>
              <a:rPr lang="en-US" altLang="zh-CN" dirty="0"/>
              <a:t>scheduled for </a:t>
            </a:r>
            <a:r>
              <a:rPr lang="en-US" altLang="zh-CN" dirty="0" err="1"/>
              <a:t>TGbf</a:t>
            </a:r>
            <a:r>
              <a:rPr lang="en-US" altLang="zh-CN" dirty="0"/>
              <a:t> </a:t>
            </a:r>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Initial SA Ballot (D4.0)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65.2 %</a:t>
            </a:r>
            <a:r>
              <a:rPr lang="en-US" altLang="zh-CN" dirty="0">
                <a:solidFill>
                  <a:schemeClr val="tx1"/>
                </a:solidFill>
              </a:rPr>
              <a:t> of all LB281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135 /207</a:t>
            </a:r>
            <a:r>
              <a:rPr lang="en-US" altLang="zh-CN" dirty="0">
                <a:solidFill>
                  <a:schemeClr val="tx1"/>
                </a:solidFill>
              </a:rPr>
              <a:t>, Please refer to the figure)</a:t>
            </a:r>
          </a:p>
          <a:p>
            <a:pPr marL="1657350" lvl="3" indent="-342900" algn="just">
              <a:spcBef>
                <a:spcPts val="0"/>
              </a:spcBef>
              <a:spcAft>
                <a:spcPts val="600"/>
              </a:spcAft>
              <a:buFont typeface="Arial" panose="020B0604020202020204" pitchFamily="34" charset="0"/>
              <a:buChar char="•"/>
            </a:pPr>
            <a:endParaRPr lang="en-US" sz="12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dirty="0">
                <a:solidFill>
                  <a:schemeClr val="tx1"/>
                </a:solidFill>
              </a:rPr>
              <a:t>Continue to resolve comments for Initial </a:t>
            </a:r>
            <a:r>
              <a:rPr lang="en-US" altLang="zh-CN" dirty="0"/>
              <a:t>SA ballot D4.0 </a:t>
            </a:r>
          </a:p>
          <a:p>
            <a:pPr marL="720725" lvl="1" indent="-342900" algn="just">
              <a:spcBef>
                <a:spcPts val="0"/>
              </a:spcBef>
              <a:spcAft>
                <a:spcPts val="300"/>
              </a:spcAft>
              <a:buFont typeface="Times New Roman" panose="02020603050405020304" pitchFamily="18" charset="0"/>
              <a:buChar char="−"/>
            </a:pPr>
            <a:r>
              <a:rPr lang="en-US" altLang="zh-CN" dirty="0"/>
              <a:t>Requested </a:t>
            </a:r>
            <a:r>
              <a:rPr lang="en-US" altLang="zh-CN" dirty="0">
                <a:solidFill>
                  <a:srgbClr val="0000FF"/>
                </a:solidFill>
              </a:rPr>
              <a:t>2</a:t>
            </a:r>
            <a:r>
              <a:rPr lang="en-US" altLang="zh-CN" dirty="0"/>
              <a:t> calls</a:t>
            </a:r>
          </a:p>
        </p:txBody>
      </p:sp>
      <p:graphicFrame>
        <p:nvGraphicFramePr>
          <p:cNvPr id="7" name="Chart 6">
            <a:extLst>
              <a:ext uri="{FF2B5EF4-FFF2-40B4-BE49-F238E27FC236}">
                <a16:creationId xmlns:a16="http://schemas.microsoft.com/office/drawing/2014/main" id="{5913DE59-0E1E-4D6B-B0B4-4E37CCBA3423}"/>
              </a:ext>
            </a:extLst>
          </p:cNvPr>
          <p:cNvGraphicFramePr/>
          <p:nvPr>
            <p:extLst>
              <p:ext uri="{D42A27DB-BD31-4B8C-83A1-F6EECF244321}">
                <p14:modId xmlns:p14="http://schemas.microsoft.com/office/powerpoint/2010/main" val="3032359300"/>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3801E12-6462-46CC-A685-DA3D3440DFC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D7BE03E8-EE67-4E62-B5B7-526538012355}"/>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E5D970F6-3545-495B-8E02-6CD0E5C7442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48733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C9C3D8F1-E505-4295-94F9-6B897A9EE7AA}"/>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69D20806-C8FD-47E4-BC53-AE507F42284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BB1BBA10-34FB-4A71-965B-AE84AEA8779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749952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July Plenary</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July 	  30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01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06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08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13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15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20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22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27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29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Sept 	  03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9F7B9071-C8A8-40B3-92CB-6F6D6F6B0156}"/>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291CCC0-40A2-479D-BA92-EE7D0DF4CC9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AFA42825-1EC5-457F-9301-BBFC8959BB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50604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11-24/0987r10</a:t>
            </a:r>
            <a:r>
              <a:rPr lang="en-US" dirty="0"/>
              <a:t> </a:t>
            </a:r>
          </a:p>
          <a:p>
            <a:pPr>
              <a:spcBef>
                <a:spcPts val="0"/>
              </a:spcBef>
            </a:pPr>
            <a:r>
              <a:rPr lang="en-US" dirty="0"/>
              <a:t>Motions: </a:t>
            </a:r>
            <a:r>
              <a:rPr lang="en-US" dirty="0">
                <a:hlinkClick r:id="rId4"/>
              </a:rPr>
              <a:t>11-22/0651r51</a:t>
            </a:r>
            <a:r>
              <a:rPr lang="en-US" dirty="0"/>
              <a:t> </a:t>
            </a:r>
          </a:p>
          <a:p>
            <a:pPr>
              <a:spcBef>
                <a:spcPts val="0"/>
              </a:spcBef>
            </a:pPr>
            <a:r>
              <a:rPr lang="en-US" dirty="0"/>
              <a:t>Comment resolution tracking sheet: </a:t>
            </a:r>
            <a:r>
              <a:rPr lang="en-US" dirty="0">
                <a:hlinkClick r:id="rId5"/>
              </a:rPr>
              <a:t>11-24/1262r</a:t>
            </a:r>
            <a:r>
              <a:rPr lang="en-US" dirty="0"/>
              <a:t>  </a:t>
            </a:r>
          </a:p>
          <a:p>
            <a:pPr>
              <a:spcBef>
                <a:spcPts val="0"/>
              </a:spcBef>
            </a:pPr>
            <a:endParaRPr lang="en-US" dirty="0"/>
          </a:p>
          <a:p>
            <a:pPr>
              <a:spcBef>
                <a:spcPts val="0"/>
              </a:spcBef>
            </a:pPr>
            <a:r>
              <a:rPr lang="en-US" dirty="0"/>
              <a:t>Completed comment resolution on first SA recirculation ballot comments</a:t>
            </a:r>
          </a:p>
          <a:p>
            <a:pPr marL="0" indent="0">
              <a:spcBef>
                <a:spcPts val="0"/>
              </a:spcBef>
            </a:pPr>
            <a:endParaRPr lang="en-US" b="0" dirty="0"/>
          </a:p>
          <a:p>
            <a:pPr>
              <a:spcBef>
                <a:spcPts val="0"/>
              </a:spcBef>
            </a:pPr>
            <a:r>
              <a:rPr lang="en-US" dirty="0"/>
              <a:t>SA second recirc out of the July, intended to be final ballot</a:t>
            </a:r>
          </a:p>
          <a:p>
            <a:pPr>
              <a:spcBef>
                <a:spcPts val="0"/>
              </a:spcBef>
            </a:pPr>
            <a:endParaRPr lang="en-US" dirty="0"/>
          </a:p>
          <a:p>
            <a:pPr>
              <a:spcBef>
                <a:spcPts val="0"/>
              </a:spcBef>
            </a:pPr>
            <a:r>
              <a:rPr lang="en-US" dirty="0"/>
              <a:t>Requesting conditional approval for submission to RevCom</a:t>
            </a:r>
          </a:p>
          <a:p>
            <a:pPr>
              <a:spcBef>
                <a:spcPts val="0"/>
              </a:spcBef>
            </a:pPr>
            <a:endParaRPr lang="en-US" dirty="0"/>
          </a:p>
          <a:p>
            <a:pPr>
              <a:spcBef>
                <a:spcPts val="0"/>
              </a:spcBef>
            </a:pPr>
            <a:endParaRPr lang="en-US" altLang="en-US" sz="1400" dirty="0"/>
          </a:p>
        </p:txBody>
      </p:sp>
    </p:spTree>
    <p:extLst>
      <p:ext uri="{BB962C8B-B14F-4D97-AF65-F5344CB8AC3E}">
        <p14:creationId xmlns:p14="http://schemas.microsoft.com/office/powerpoint/2010/main" val="2770729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00FF00"/>
                </a:highlight>
                <a:latin typeface="Times New Roman"/>
                <a:ea typeface="MS Gothic"/>
              </a:rPr>
              <a:t>May 2024</a:t>
            </a:r>
          </a:p>
          <a:p>
            <a:pPr algn="just">
              <a:spcBef>
                <a:spcPts val="0"/>
              </a:spcBef>
              <a:defRPr/>
            </a:pPr>
            <a:r>
              <a:rPr lang="en-US" altLang="zh-CN" dirty="0">
                <a:latin typeface="Times New Roman"/>
                <a:ea typeface="MS Gothic"/>
              </a:rPr>
              <a:t>Recirculation SA LB (D5.0)		</a:t>
            </a:r>
            <a:r>
              <a:rPr lang="en-US" altLang="zh-CN" dirty="0">
                <a:highlight>
                  <a:srgbClr val="00FF00"/>
                </a:highlight>
                <a:latin typeface="Times New Roman"/>
                <a:ea typeface="MS Gothic"/>
              </a:rPr>
              <a:t>June 2024</a:t>
            </a:r>
          </a:p>
          <a:p>
            <a:pPr algn="just">
              <a:spcBef>
                <a:spcPts val="0"/>
              </a:spcBef>
              <a:defRPr/>
            </a:pPr>
            <a:r>
              <a:rPr lang="en-US" altLang="zh-CN" dirty="0">
                <a:latin typeface="Times New Roman"/>
                <a:ea typeface="MS Gothic"/>
              </a:rPr>
              <a:t>Final 802.11 WG approval		</a:t>
            </a:r>
            <a:r>
              <a:rPr lang="en-US" altLang="zh-CN" dirty="0">
                <a:highlight>
                  <a:srgbClr val="00FF00"/>
                </a:highlight>
                <a:latin typeface="Times New Roman"/>
                <a:ea typeface="MS Gothic"/>
              </a:rPr>
              <a:t>Jul 2024</a:t>
            </a:r>
          </a:p>
          <a:p>
            <a:pPr algn="just">
              <a:spcBef>
                <a:spcPts val="0"/>
              </a:spcBef>
              <a:defRPr/>
            </a:pPr>
            <a:r>
              <a:rPr lang="en-US" altLang="zh-CN" dirty="0">
                <a:latin typeface="Times New Roman"/>
                <a:ea typeface="MS Gothic"/>
              </a:rPr>
              <a:t>802 EC approval					</a:t>
            </a:r>
            <a:r>
              <a:rPr lang="en-US" altLang="zh-CN" dirty="0">
                <a:highlight>
                  <a:srgbClr val="00FF00"/>
                </a:highlight>
                <a:latin typeface="Times New Roman"/>
                <a:ea typeface="MS Gothic"/>
              </a:rPr>
              <a:t>Jul 2024</a:t>
            </a:r>
          </a:p>
          <a:p>
            <a:pPr>
              <a:spcBef>
                <a:spcPts val="0"/>
              </a:spcBef>
              <a:defRPr/>
            </a:pPr>
            <a:r>
              <a:rPr lang="en-US" altLang="zh-CN" dirty="0">
                <a:latin typeface="Times New Roman"/>
                <a:ea typeface="MS Gothic"/>
              </a:rPr>
              <a:t>RevCom and SASB approval	</a:t>
            </a:r>
            <a:r>
              <a:rPr lang="en-US" altLang="zh-CN" u="sng" dirty="0">
                <a:latin typeface="Times New Roman"/>
                <a:ea typeface="MS Gothic"/>
              </a:rPr>
              <a:t>Oct</a:t>
            </a:r>
            <a:r>
              <a:rPr lang="en-US" altLang="zh-CN" dirty="0">
                <a:latin typeface="Times New Roman"/>
                <a:ea typeface="MS Gothic"/>
              </a:rPr>
              <a:t>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2024-07-16</a:t>
            </a:r>
          </a:p>
        </p:txBody>
      </p:sp>
      <p:graphicFrame>
        <p:nvGraphicFramePr>
          <p:cNvPr id="3075" name="Object 3"/>
          <p:cNvGraphicFramePr>
            <a:graphicFrameLocks noChangeAspect="1"/>
          </p:cNvGraphicFramePr>
          <p:nvPr>
            <p:extLst>
              <p:ext uri="{D42A27DB-BD31-4B8C-83A1-F6EECF244321}">
                <p14:modId xmlns:p14="http://schemas.microsoft.com/office/powerpoint/2010/main" val="1753193628"/>
              </p:ext>
            </p:extLst>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C54BE7A-C032-49D2-952B-1281F57ECFA0}"/>
              </a:ext>
            </a:extLst>
          </p:cNvPr>
          <p:cNvSpPr>
            <a:spLocks noGrp="1"/>
          </p:cNvSpPr>
          <p:nvPr>
            <p:ph type="ftr" idx="11"/>
          </p:nvPr>
        </p:nvSpPr>
        <p:spPr/>
        <p:txBody>
          <a:bodyPr/>
          <a:lstStyle/>
          <a:p>
            <a:r>
              <a:rPr lang="en-GB" dirty="0"/>
              <a:t>Emily Qi, Intel</a:t>
            </a:r>
          </a:p>
        </p:txBody>
      </p:sp>
      <p:sp>
        <p:nvSpPr>
          <p:cNvPr id="3" name="Slide Number Placeholder 2">
            <a:extLst>
              <a:ext uri="{FF2B5EF4-FFF2-40B4-BE49-F238E27FC236}">
                <a16:creationId xmlns:a16="http://schemas.microsoft.com/office/drawing/2014/main" id="{0FFDB01A-A4FC-421A-8C5E-A199A124FB59}"/>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4" name="Date Placeholder 3">
            <a:extLst>
              <a:ext uri="{FF2B5EF4-FFF2-40B4-BE49-F238E27FC236}">
                <a16:creationId xmlns:a16="http://schemas.microsoft.com/office/drawing/2014/main" id="{5B51E7C5-CBE7-456A-9C3A-5653A703C8D4}"/>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6701314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r>
              <a:rPr lang="en-US" sz="2800" dirty="0"/>
              <a:t>Will schedule with 10 days’ notice, depending on recirculation timing, to dispense with comments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Sept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1 slot – “Just in case” – unlikely to be used</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AB60355B-6A82-4698-967B-CDB2B97E845C}"/>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D161390-CAE1-4300-9F11-406280F84D84}"/>
              </a:ext>
            </a:extLst>
          </p:cNvPr>
          <p:cNvSpPr>
            <a:spLocks noGrp="1"/>
          </p:cNvSpPr>
          <p:nvPr>
            <p:ph type="sldNum" idx="12"/>
          </p:nvPr>
        </p:nvSpPr>
        <p:spPr/>
        <p:txBody>
          <a:bodyPr/>
          <a:lstStyle/>
          <a:p>
            <a:r>
              <a:rPr lang="en-GB"/>
              <a:t>Slide </a:t>
            </a:r>
            <a:fld id="{DE40C9FC-4879-4F20-9ECA-A574A90476B7}" type="slidenum">
              <a:rPr lang="en-GB" smtClean="0"/>
              <a:pPr/>
              <a:t>71</a:t>
            </a:fld>
            <a:endParaRPr lang="en-GB"/>
          </a:p>
        </p:txBody>
      </p:sp>
      <p:sp>
        <p:nvSpPr>
          <p:cNvPr id="5" name="Date Placeholder 4">
            <a:extLst>
              <a:ext uri="{FF2B5EF4-FFF2-40B4-BE49-F238E27FC236}">
                <a16:creationId xmlns:a16="http://schemas.microsoft.com/office/drawing/2014/main" id="{F9C8EC48-519C-4666-8379-2195C71E8696}"/>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21888847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We achieved consensus on 91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(D5.0) incorporating these resolutions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We reviewed our timeline and agreed on the timeline on the next slide.</a:t>
            </a:r>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A9DFB4A5-C5E5-4018-9644-E2197FB0705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28CC711-0BFB-47BE-B11C-B94CD63DB2CF}"/>
              </a:ext>
            </a:extLst>
          </p:cNvPr>
          <p:cNvSpPr>
            <a:spLocks noGrp="1"/>
          </p:cNvSpPr>
          <p:nvPr>
            <p:ph type="sldNum" idx="12"/>
          </p:nvPr>
        </p:nvSpPr>
        <p:spPr/>
        <p:txBody>
          <a:bodyPr/>
          <a:lstStyle/>
          <a:p>
            <a:r>
              <a:rPr lang="en-GB"/>
              <a:t>Slide </a:t>
            </a:r>
            <a:fld id="{F5D8E26B-7BCF-4D25-9C89-0168A6618F18}" type="slidenum">
              <a:rPr lang="en-GB" smtClean="0"/>
              <a:pPr/>
              <a:t>72</a:t>
            </a:fld>
            <a:endParaRPr lang="en-GB"/>
          </a:p>
        </p:txBody>
      </p:sp>
      <p:sp>
        <p:nvSpPr>
          <p:cNvPr id="4" name="Date Placeholder 3">
            <a:extLst>
              <a:ext uri="{FF2B5EF4-FFF2-40B4-BE49-F238E27FC236}">
                <a16:creationId xmlns:a16="http://schemas.microsoft.com/office/drawing/2014/main" id="{99A6EF16-E59B-4512-85E1-3A48BB73B0A0}"/>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006177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rgbClr val="FF0000"/>
                </a:solidFill>
              </a:rPr>
              <a:t>LB initial:   	</a:t>
            </a:r>
            <a:r>
              <a:rPr lang="en-US" dirty="0"/>
              <a:t>					</a:t>
            </a:r>
            <a:r>
              <a:rPr lang="en-US" dirty="0">
                <a:solidFill>
                  <a:srgbClr val="FF0000"/>
                </a:solidFill>
              </a:rPr>
              <a:t>January 2025</a:t>
            </a:r>
          </a:p>
          <a:p>
            <a:r>
              <a:rPr lang="en-US" dirty="0">
                <a:solidFill>
                  <a:srgbClr val="FF0000"/>
                </a:solidFill>
              </a:rPr>
              <a:t>LB re-circ:  						July 2025 </a:t>
            </a:r>
          </a:p>
          <a:p>
            <a:r>
              <a:rPr lang="en-US" dirty="0">
                <a:solidFill>
                  <a:srgbClr val="FF0000"/>
                </a:solidFill>
              </a:rPr>
              <a:t>MDR: 							July 2025</a:t>
            </a:r>
          </a:p>
          <a:p>
            <a:r>
              <a:rPr lang="en-US" dirty="0">
                <a:solidFill>
                  <a:srgbClr val="FF0000"/>
                </a:solidFill>
              </a:rPr>
              <a:t>Ballot Pool: 						September 2025</a:t>
            </a:r>
          </a:p>
          <a:p>
            <a:r>
              <a:rPr lang="en-US" dirty="0">
                <a:solidFill>
                  <a:srgbClr val="FF0000"/>
                </a:solidFill>
              </a:rPr>
              <a:t>SA ballot: 						January 2026</a:t>
            </a:r>
          </a:p>
          <a:p>
            <a:r>
              <a:rPr lang="en-US" dirty="0">
                <a:solidFill>
                  <a:srgbClr val="FF0000"/>
                </a:solidFill>
              </a:rPr>
              <a:t>SA re-circ: 						March 2026 </a:t>
            </a:r>
          </a:p>
          <a:p>
            <a:r>
              <a:rPr lang="en-US" dirty="0">
                <a:solidFill>
                  <a:srgbClr val="FF0000"/>
                </a:solidFill>
              </a:rPr>
              <a:t>802.11/LMSC approval: 			May 2026</a:t>
            </a:r>
          </a:p>
          <a:p>
            <a:r>
              <a:rPr lang="en-US" dirty="0">
                <a:solidFill>
                  <a:srgbClr val="FF0000"/>
                </a:solidFill>
              </a:rPr>
              <a:t>RevCom/SASB approval: 		July 2026</a:t>
            </a:r>
          </a:p>
          <a:p>
            <a:endParaRPr lang="en-US" dirty="0"/>
          </a:p>
        </p:txBody>
      </p:sp>
      <p:sp>
        <p:nvSpPr>
          <p:cNvPr id="2" name="Footer Placeholder 1">
            <a:extLst>
              <a:ext uri="{FF2B5EF4-FFF2-40B4-BE49-F238E27FC236}">
                <a16:creationId xmlns:a16="http://schemas.microsoft.com/office/drawing/2014/main" id="{86B4343D-3DEC-4D2E-9123-F0A29D4DE4C0}"/>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32B3261C-41BA-4161-963A-9E056EFF0814}"/>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6" name="Date Placeholder 5">
            <a:extLst>
              <a:ext uri="{FF2B5EF4-FFF2-40B4-BE49-F238E27FC236}">
                <a16:creationId xmlns:a16="http://schemas.microsoft.com/office/drawing/2014/main" id="{D6924907-2EEF-4F0B-870D-A5B906890D2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29533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weekly teleconferences beginning July 31. If needed, a telecon with motions might be scheduled with 10 day notice in August.</a:t>
            </a:r>
          </a:p>
          <a:p>
            <a:pPr>
              <a:buClr>
                <a:srgbClr val="000000"/>
              </a:buClr>
              <a:buSzPct val="100000"/>
              <a:buFont typeface="Arial"/>
              <a:buChar char="•"/>
            </a:pPr>
            <a:endParaRPr lang="en-US" sz="2800" b="0" dirty="0"/>
          </a:p>
          <a:p>
            <a:pPr lvl="1">
              <a:buClr>
                <a:srgbClr val="000000"/>
              </a:buClr>
              <a:buSzPct val="100000"/>
              <a:buFont typeface="Arial"/>
              <a:buChar char="•"/>
            </a:pPr>
            <a:r>
              <a:rPr lang="en-US" sz="2400" b="0" spc="-1" dirty="0">
                <a:solidFill>
                  <a:schemeClr val="tx1"/>
                </a:solidFill>
                <a:latin typeface="Times New Roman"/>
                <a:cs typeface="Times New Roman"/>
              </a:rPr>
              <a:t>Wednesday 10am EDT</a:t>
            </a:r>
          </a:p>
          <a:p>
            <a:pPr lvl="1">
              <a:buClr>
                <a:srgbClr val="000000"/>
              </a:buClr>
              <a:buSzPct val="100000"/>
              <a:buFont typeface="Arial"/>
              <a:buChar char="•"/>
            </a:pPr>
            <a:r>
              <a:rPr lang="en-US" sz="2400" b="0" spc="-1" dirty="0">
                <a:solidFill>
                  <a:schemeClr val="tx1"/>
                </a:solidFill>
                <a:latin typeface="Times New Roman"/>
                <a:cs typeface="Times New Roman"/>
              </a:rPr>
              <a:t>Dates:  July 31, August 7, 14, 21, 28, September 4</a:t>
            </a:r>
            <a:endParaRPr lang="en-US" sz="28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38F10D76-87C7-459F-A0F3-B49A5E4B482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BF11296-3148-4C67-9F01-0103EEEBF268}"/>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5C3E61ED-E8A9-4A02-8AAA-07C66444E57E}"/>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2668404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July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2024-07-18</a:t>
            </a:r>
          </a:p>
        </p:txBody>
      </p:sp>
      <p:sp>
        <p:nvSpPr>
          <p:cNvPr id="6" name="Date Placeholder 3"/>
          <p:cNvSpPr>
            <a:spLocks noGrp="1"/>
          </p:cNvSpPr>
          <p:nvPr>
            <p:ph type="dt" idx="10"/>
          </p:nvPr>
        </p:nvSpPr>
        <p:spPr/>
        <p:txBody>
          <a:bodyPr/>
          <a:lstStyle/>
          <a:p>
            <a:r>
              <a:rPr lang="en-US"/>
              <a:t>July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75</a:t>
            </a:fld>
            <a:endParaRPr lang="en-GB" dirty="0"/>
          </a:p>
        </p:txBody>
      </p:sp>
      <p:graphicFrame>
        <p:nvGraphicFramePr>
          <p:cNvPr id="3075" name="Object 3"/>
          <p:cNvGraphicFramePr>
            <a:graphicFrameLocks noChangeAspect="1"/>
          </p:cNvGraphicFramePr>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Completed response to LB286, approved WG recirculation ballot and targeting an unchanged 802.11bk D3.0 draft</a:t>
            </a:r>
            <a:r>
              <a:rPr lang="en-US" altLang="en-US" dirty="0"/>
              <a:t> in anticipation of SA ballot.</a:t>
            </a:r>
            <a:endParaRPr lang="en-US" altLang="en-US" b="0" kern="0" dirty="0"/>
          </a:p>
          <a:p>
            <a:pPr lvl="1">
              <a:buFont typeface="Arial" panose="020B0604020202020204" pitchFamily="34" charset="0"/>
              <a:buChar char="•"/>
            </a:pPr>
            <a:r>
              <a:rPr lang="en-US" altLang="en-US" b="0" kern="0" dirty="0"/>
              <a:t>Completed response to MDR report and approved changes incorporated to D3.0.</a:t>
            </a:r>
          </a:p>
          <a:p>
            <a:pPr lvl="1">
              <a:buFont typeface="Arial" panose="020B0604020202020204" pitchFamily="34" charset="0"/>
              <a:buChar char="•"/>
            </a:pPr>
            <a:endParaRPr lang="en-US" altLang="en-US" b="0" kern="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2024</a:t>
            </a:r>
            <a:endParaRPr lang="en-GB" dirty="0"/>
          </a:p>
        </p:txBody>
      </p:sp>
      <p:graphicFrame>
        <p:nvGraphicFramePr>
          <p:cNvPr id="8" name="Chart 7">
            <a:extLst>
              <a:ext uri="{FF2B5EF4-FFF2-40B4-BE49-F238E27FC236}">
                <a16:creationId xmlns:a16="http://schemas.microsoft.com/office/drawing/2014/main" id="{D06D744F-6229-E3A9-C138-A4F8E19F4778}"/>
              </a:ext>
            </a:extLst>
          </p:cNvPr>
          <p:cNvGraphicFramePr/>
          <p:nvPr/>
        </p:nvGraphicFramePr>
        <p:xfrm>
          <a:off x="7530789" y="3431799"/>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3F52884D-43C2-7881-7CCF-9E8DA60A60E5}"/>
              </a:ext>
            </a:extLst>
          </p:cNvPr>
          <p:cNvSpPr txBox="1">
            <a:spLocks/>
          </p:cNvSpPr>
          <p:nvPr/>
        </p:nvSpPr>
        <p:spPr bwMode="auto">
          <a:xfrm>
            <a:off x="210818" y="3334704"/>
            <a:ext cx="7109318" cy="12464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Work expected towards Sep. meeting:</a:t>
            </a:r>
          </a:p>
          <a:p>
            <a:pPr lvl="1">
              <a:buFont typeface="Arial" panose="020B0604020202020204" pitchFamily="34" charset="0"/>
              <a:buChar char="•"/>
            </a:pPr>
            <a:r>
              <a:rPr lang="en-US" kern="0" dirty="0"/>
              <a:t>Conduct recirculation ballot on D3.0.</a:t>
            </a:r>
          </a:p>
          <a:p>
            <a:pPr lvl="1">
              <a:buFont typeface="Arial" panose="020B0604020202020204" pitchFamily="34" charset="0"/>
              <a:buChar char="•"/>
            </a:pPr>
            <a:r>
              <a:rPr lang="en-US" kern="0" dirty="0"/>
              <a:t>Initiate and complete D3.0 CR, targeting an unchanged draft.</a:t>
            </a:r>
          </a:p>
          <a:p>
            <a:pPr lvl="1">
              <a:buFont typeface="Arial" panose="020B0604020202020204" pitchFamily="34" charset="0"/>
              <a:buChar char="•"/>
            </a:pPr>
            <a:r>
              <a:rPr lang="en-US" kern="0" dirty="0"/>
              <a:t>Generate draft report to EC on requesting unconditional initiation of SA ballot. </a:t>
            </a:r>
          </a:p>
          <a:p>
            <a:pPr lvl="1">
              <a:buFont typeface="Arial" panose="020B0604020202020204" pitchFamily="34" charset="0"/>
              <a:buChar char="•"/>
            </a:pPr>
            <a:endParaRPr lang="en-US" kern="0" dirty="0"/>
          </a:p>
        </p:txBody>
      </p:sp>
    </p:spTree>
    <p:extLst>
      <p:ext uri="{BB962C8B-B14F-4D97-AF65-F5344CB8AC3E}">
        <p14:creationId xmlns:p14="http://schemas.microsoft.com/office/powerpoint/2010/main" val="2627060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a:t>
            </a:r>
            <a:r>
              <a:rPr lang="en-US"/>
              <a:t>(previous)</a:t>
            </a:r>
            <a:endParaRPr lang="en-US" dirty="0"/>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July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82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8929687" y="21938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611779" y="23869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661298" y="27089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408042" y="29020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69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7608168" y="3497409"/>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8374617" y="3501008"/>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232818"/>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9359408" y="2712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9106152" y="2905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6400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914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40092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July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639062" y="219112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9326003" y="238421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9425303" y="27336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9172047" y="29267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9/24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922394" y="349740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608168" y="369049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8688843" y="350100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8374617" y="369409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488175" y="2215423"/>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10368054" y="272676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10114798" y="291985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11/24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62085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July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Aug.  13</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Aug.  20</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Aug.  27</a:t>
            </a:r>
            <a:r>
              <a:rPr lang="en-US" altLang="en-US" kern="0" baseline="30000" dirty="0"/>
              <a:t>th</a:t>
            </a:r>
            <a:r>
              <a:rPr lang="en-US" altLang="en-US" kern="0" dirty="0"/>
              <a:t> 	10:00 am PT/13:00 ET (2hrs)</a:t>
            </a:r>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July </a:t>
            </a:r>
            <a:r>
              <a:rPr lang="en-US" dirty="0"/>
              <a:t>2024 Editors</a:t>
            </a:r>
            <a:r>
              <a:rPr lang="en-US"/>
              <a:t>’ </a:t>
            </a:r>
            <a:r>
              <a:rPr lang="en-US" dirty="0"/>
              <a:t>M</a:t>
            </a:r>
            <a:r>
              <a:rPr lang="en-US"/>
              <a:t>eeting </a:t>
            </a:r>
            <a:r>
              <a:rPr lang="en-US" dirty="0"/>
              <a:t>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Process of reviewing drafts when their baseline changes</a:t>
            </a:r>
          </a:p>
          <a:p>
            <a:pPr>
              <a:buFont typeface="Arial" panose="020B0604020202020204" pitchFamily="34" charset="0"/>
              <a:buChar char="•"/>
            </a:pPr>
            <a:r>
              <a:rPr lang="en-US" sz="2000" dirty="0"/>
              <a:t>11bk/D2.0 MDR/MEC Completed  </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761A7FB6-B60F-46A8-8B3C-723FD8EE583F}"/>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FDDC106-360D-4CC0-8D82-3E19EB443AF4}"/>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CC4A922-CA72-4C58-B84E-76892C31F52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51741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July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80</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2024-07-18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6050"/>
          <a:ext cx="8540750" cy="2500313"/>
        </p:xfrm>
        <a:graphic>
          <a:graphicData uri="http://schemas.openxmlformats.org/presentationml/2006/ole">
            <mc:AlternateContent xmlns:mc="http://schemas.openxmlformats.org/markup-compatibility/2006">
              <mc:Choice xmlns:v="urn:schemas-microsoft-com:vml" Requires="v">
                <p:oleObj name="Document" r:id="rId2" imgW="8552553" imgH="2510839" progId="Word.Document.8">
                  <p:embed/>
                </p:oleObj>
              </mc:Choice>
              <mc:Fallback>
                <p:oleObj name="Document" r:id="rId2" imgW="8552553" imgH="2510839"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6050"/>
                        <a:ext cx="8540750" cy="2500313"/>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1347632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t>TGbn had scheduled 11 sessions during the July plenary</a:t>
            </a:r>
          </a:p>
          <a:p>
            <a:pPr marL="800100" lvl="1" indent="-342900">
              <a:buFont typeface="Arial" panose="020B0604020202020204" pitchFamily="34" charset="0"/>
              <a:buChar char="•"/>
            </a:pPr>
            <a:r>
              <a:rPr lang="en-US" sz="1800" dirty="0"/>
              <a:t>Discussed around 80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UEQM, multi AP, statistics reporting, coexistence, coordinated spatial reuse (CSR), distributed RU (dRU), </a:t>
            </a:r>
          </a:p>
          <a:p>
            <a:pPr marL="1200150" lvl="2" indent="-342900">
              <a:buFont typeface="Arial" panose="020B0604020202020204" pitchFamily="34" charset="0"/>
              <a:buChar char="•"/>
            </a:pPr>
            <a:r>
              <a:rPr lang="en-US" sz="1600" dirty="0">
                <a:solidFill>
                  <a:schemeClr val="tx1"/>
                </a:solidFill>
              </a:rPr>
              <a:t>Beamforming, PAPR, MIMO, power save (AP and STA), LDPC, range extension, control frame design, </a:t>
            </a:r>
          </a:p>
          <a:p>
            <a:pPr marL="1200150" lvl="2" indent="-342900">
              <a:buFont typeface="Arial" panose="020B0604020202020204" pitchFamily="34" charset="0"/>
              <a:buChar char="•"/>
            </a:pPr>
            <a:r>
              <a:rPr lang="en-US" sz="1600" dirty="0">
                <a:solidFill>
                  <a:schemeClr val="tx1"/>
                </a:solidFill>
              </a:rPr>
              <a:t>Low latency, PPDU design, interference mitigation, preemption, non-primary channel access (NPCA), </a:t>
            </a:r>
          </a:p>
          <a:p>
            <a:pPr marL="1200150" lvl="2" indent="-342900">
              <a:buFont typeface="Arial" panose="020B0604020202020204" pitchFamily="34" charset="0"/>
              <a:buChar char="•"/>
            </a:pPr>
            <a:r>
              <a:rPr lang="en-US" sz="1600" dirty="0">
                <a:solidFill>
                  <a:schemeClr val="tx1"/>
                </a:solidFill>
              </a:rPr>
              <a:t>TWT, channel access, roaming, MIMO, coordinated beamforming (CBF), Cr-TWT, etc.</a:t>
            </a:r>
          </a:p>
          <a:p>
            <a:pPr marL="800100" lvl="1" indent="-342900">
              <a:buFont typeface="Arial" panose="020B0604020202020204" pitchFamily="34" charset="0"/>
              <a:buChar char="•"/>
            </a:pPr>
            <a:r>
              <a:rPr lang="en-US" sz="1800" dirty="0"/>
              <a:t>Consensus reached on UEQM</a:t>
            </a:r>
            <a:r>
              <a:rPr lang="en-US" sz="1800" dirty="0">
                <a:solidFill>
                  <a:schemeClr val="tx1"/>
                </a:solidFill>
              </a:rPr>
              <a:t>, enhanced long range (ELR), 2x LDPC, CSR, CBF, coexistence and included additional details on dRU, PPDU design, roaming, TWT, etc.</a:t>
            </a:r>
          </a:p>
          <a:p>
            <a:pPr>
              <a:buFont typeface="Arial" panose="020B0604020202020204" pitchFamily="34" charset="0"/>
              <a:buChar char="•"/>
            </a:pPr>
            <a:r>
              <a:rPr lang="en-US" sz="2000" dirty="0"/>
              <a:t>Agenda is available in </a:t>
            </a:r>
            <a:r>
              <a:rPr lang="en-US" sz="2000" dirty="0">
                <a:hlinkClick r:id="rId3"/>
              </a:rPr>
              <a:t>11-24/0976r13</a:t>
            </a:r>
            <a:endParaRPr lang="en-US" sz="2000" dirty="0"/>
          </a:p>
          <a:p>
            <a:pPr>
              <a:buFont typeface="Arial" panose="020B0604020202020204" pitchFamily="34" charset="0"/>
              <a:buChar char="•"/>
            </a:pPr>
            <a:r>
              <a:rPr lang="en-US" sz="2000" dirty="0"/>
              <a:t>Motions are available in </a:t>
            </a:r>
            <a:r>
              <a:rPr lang="en-US" sz="2000" dirty="0">
                <a:hlinkClick r:id="rId4"/>
              </a:rPr>
              <a:t>11-24/171r13</a:t>
            </a:r>
            <a:endParaRPr lang="en-US" sz="2000" dirty="0"/>
          </a:p>
          <a:p>
            <a:pPr>
              <a:buFont typeface="Arial" panose="020B0604020202020204" pitchFamily="34" charset="0"/>
              <a:buChar char="•"/>
            </a:pPr>
            <a:r>
              <a:rPr lang="en-US" sz="2000" dirty="0"/>
              <a:t>Goals for September 2024: </a:t>
            </a:r>
          </a:p>
          <a:p>
            <a:pPr marL="800100" lvl="1" indent="-342900">
              <a:buFont typeface="Arial" panose="020B0604020202020204" pitchFamily="34" charset="0"/>
              <a:buChar char="•"/>
            </a:pPr>
            <a:r>
              <a:rPr lang="en-US" sz="1800" dirty="0"/>
              <a:t>Discuss technical submissions</a:t>
            </a:r>
          </a:p>
          <a:p>
            <a:pPr marL="800100" lvl="1" indent="-342900">
              <a:buFont typeface="Arial" panose="020B0604020202020204" pitchFamily="34" charset="0"/>
              <a:buChar char="•"/>
            </a:pPr>
            <a:r>
              <a:rPr lang="en-US" sz="1800" dirty="0"/>
              <a:t>Continue populating the TGbn SFD</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1196242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rgbClr val="FF0000"/>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5"/>
            <a:ext cx="10361084" cy="4724400"/>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Work </a:t>
            </a:r>
            <a:r>
              <a:rPr lang="en-US" sz="1400">
                <a:solidFill>
                  <a:srgbClr val="FF0000"/>
                </a:solidFill>
                <a:highlight>
                  <a:srgbClr val="00FFFF"/>
                </a:highlight>
                <a:latin typeface="Times New Roman" panose="02020603050405020304" pitchFamily="18" charset="0"/>
                <a:ea typeface="Times New Roman" panose="02020603050405020304" pitchFamily="18" charset="0"/>
              </a:rPr>
              <a:t>In Progress</a:t>
            </a:r>
            <a:endParaRPr lang="en-US" sz="1400" b="1"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26087055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1239334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2024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E949DE13-5958-4465-AA0A-3531A005BC13}"/>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2C7EE60-F170-4EA2-9D17-AB8627FF6BCD}"/>
              </a:ext>
            </a:extLst>
          </p:cNvPr>
          <p:cNvSpPr>
            <a:spLocks noGrp="1"/>
          </p:cNvSpPr>
          <p:nvPr>
            <p:ph type="sldNum" idx="12"/>
          </p:nvPr>
        </p:nvSpPr>
        <p:spPr/>
        <p:txBody>
          <a:bodyPr/>
          <a:lstStyle/>
          <a:p>
            <a:r>
              <a:rPr lang="en-GB"/>
              <a:t>Slide </a:t>
            </a:r>
            <a:fld id="{06B781AF-4CCF-49B0-A572-DE54FBE5D942}" type="slidenum">
              <a:rPr lang="en-GB" smtClean="0"/>
              <a:pPr/>
              <a:t>84</a:t>
            </a:fld>
            <a:endParaRPr lang="en-GB"/>
          </a:p>
        </p:txBody>
      </p:sp>
      <p:sp>
        <p:nvSpPr>
          <p:cNvPr id="4" name="Date Placeholder 3">
            <a:extLst>
              <a:ext uri="{FF2B5EF4-FFF2-40B4-BE49-F238E27FC236}">
                <a16:creationId xmlns:a16="http://schemas.microsoft.com/office/drawing/2014/main" id="{0155C74D-930B-46A0-85F4-D7AA1E17C8A0}"/>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1363349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7 </a:t>
            </a:r>
            <a:r>
              <a:rPr lang="en-GB" altLang="en-US" dirty="0" err="1"/>
              <a:t>TGbp</a:t>
            </a:r>
            <a:r>
              <a:rPr lang="en-GB" altLang="en-US" dirty="0"/>
              <a:t> meetings were planned and held during </a:t>
            </a:r>
            <a:r>
              <a:rPr lang="en-US" altLang="en-US" dirty="0"/>
              <a:t>July plenary </a:t>
            </a:r>
            <a:r>
              <a:rPr lang="en-GB" altLang="en-US" dirty="0"/>
              <a:t>session.</a:t>
            </a:r>
          </a:p>
          <a:p>
            <a:pPr lvl="0">
              <a:buFont typeface="Arial" panose="020B0604020202020204" pitchFamily="34" charset="0"/>
              <a:buChar char="•"/>
            </a:pPr>
            <a:r>
              <a:rPr lang="en-GB" altLang="en-US" dirty="0" err="1"/>
              <a:t>TGbp</a:t>
            </a:r>
            <a:r>
              <a:rPr lang="en-GB" altLang="en-US" dirty="0"/>
              <a:t> approved the selection procedure included in 11-34/0897r1 and the FRD baseline document included in 11-24/1307r1.</a:t>
            </a:r>
          </a:p>
          <a:p>
            <a:pPr>
              <a:buFont typeface="Arial" panose="020B0604020202020204" pitchFamily="34" charset="0"/>
              <a:buChar char="•"/>
            </a:pPr>
            <a:r>
              <a:rPr lang="en-GB" altLang="en-US" dirty="0"/>
              <a:t>Totally 21 tech contributions were presented and discussed.</a:t>
            </a:r>
          </a:p>
          <a:p>
            <a:pPr lvl="0">
              <a:buFont typeface="Arial" panose="020B0604020202020204" pitchFamily="34" charset="0"/>
              <a:buChar char="•"/>
            </a:pPr>
            <a:r>
              <a:rPr lang="en-GB" altLang="en-US" dirty="0"/>
              <a:t>The 11bp timeline was revisited without change.</a:t>
            </a:r>
          </a:p>
          <a:p>
            <a:pPr lvl="0">
              <a:buFont typeface="Arial" panose="020B0604020202020204" pitchFamily="34" charset="0"/>
              <a:buChar char="•"/>
            </a:pPr>
            <a:r>
              <a:rPr lang="en-GB" altLang="en-US" dirty="0"/>
              <a:t>2 teleconferences were arranged after July plenary session.</a:t>
            </a:r>
          </a:p>
          <a:p>
            <a:pPr>
              <a:buFont typeface="Arial" panose="020B0604020202020204" pitchFamily="34" charset="0"/>
              <a:buChar char="•"/>
            </a:pPr>
            <a:r>
              <a:rPr lang="en-GB" altLang="en-US" dirty="0" err="1"/>
              <a:t>TGbp</a:t>
            </a:r>
            <a:r>
              <a:rPr lang="en-GB" altLang="en-US" dirty="0"/>
              <a:t> agenda for the week is as in 11-24/1066r6:</a:t>
            </a:r>
          </a:p>
          <a:p>
            <a:pPr lvl="1">
              <a:buFont typeface="Arial" panose="020B0604020202020204" pitchFamily="34" charset="0"/>
              <a:buChar char="•"/>
            </a:pPr>
            <a:r>
              <a:rPr lang="en-GB" altLang="en-US" dirty="0">
                <a:hlinkClick r:id="rId2"/>
              </a:rPr>
              <a:t>https://mentor.ieee.org/802.11/dcn/24/11-24-1066-06-00bp-tg-bp-meeting-agenda-for-jul-plenary-2024.pptx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Develop Functional Requirements document and Spec Framework document based on consensus</a:t>
            </a:r>
          </a:p>
          <a:p>
            <a:pPr lvl="1">
              <a:buFont typeface="Arial" panose="020B0604020202020204" pitchFamily="34" charset="0"/>
              <a:buChar char="•"/>
            </a:pPr>
            <a:r>
              <a:rPr lang="en-US" altLang="en-GB" sz="2100" dirty="0"/>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2D5F726C-CEA3-4030-8C4B-90FD0A185D68}"/>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9AE49F64-B9CF-48BD-8B6B-21613983838F}"/>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2975DA28-8B8F-4ED2-A204-0D51DD59FA8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59090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78E2FF15-A16E-408D-A385-8BE2D6888AFA}"/>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EEF6C79F-3483-46C6-9F48-89AD01C476F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6" name="Date Placeholder 5">
            <a:extLst>
              <a:ext uri="{FF2B5EF4-FFF2-40B4-BE49-F238E27FC236}">
                <a16:creationId xmlns:a16="http://schemas.microsoft.com/office/drawing/2014/main" id="{EBFB82E6-9EBE-4941-B544-2956221079D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533062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Aug 6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3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4A9C55D4-F50A-4798-A104-D1E9C5F495F0}"/>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9225D87-5864-4C8E-AB41-54BB69899E3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6" name="Date Placeholder 5">
            <a:extLst>
              <a:ext uri="{FF2B5EF4-FFF2-40B4-BE49-F238E27FC236}">
                <a16:creationId xmlns:a16="http://schemas.microsoft.com/office/drawing/2014/main" id="{2767537C-FD8C-4843-BEFF-7B01FB6AC38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54124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D4880782-2459-4322-A1D8-4B89A17CF82A}"/>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022A9991-AFFC-40DF-BFD9-6B21D99C3A07}"/>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2039BAAB-6E46-4629-A708-9C57F102AFE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190930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We ran motions and approve the PAR and CSD documents</a:t>
            </a:r>
          </a:p>
          <a:p>
            <a:pPr lvl="2">
              <a:lnSpc>
                <a:spcPct val="90000"/>
              </a:lnSpc>
            </a:pPr>
            <a:r>
              <a:rPr lang="en-US" sz="1600" dirty="0"/>
              <a:t>PAR 137Y, 33N, 28A</a:t>
            </a:r>
          </a:p>
          <a:p>
            <a:pPr lvl="2">
              <a:lnSpc>
                <a:spcPct val="90000"/>
              </a:lnSpc>
            </a:pPr>
            <a:r>
              <a:rPr lang="en-US" sz="1600" dirty="0"/>
              <a:t>CSD 141Y, 29N, 18A</a:t>
            </a:r>
          </a:p>
          <a:p>
            <a:pPr lvl="1">
              <a:lnSpc>
                <a:spcPct val="90000"/>
              </a:lnSpc>
            </a:pPr>
            <a:r>
              <a:rPr lang="en-US" sz="1800" dirty="0"/>
              <a:t>PAR and CSD document were then approved in the WG during mid-week plenary</a:t>
            </a:r>
          </a:p>
          <a:p>
            <a:pPr lvl="1">
              <a:lnSpc>
                <a:spcPct val="90000"/>
              </a:lnSpc>
            </a:pPr>
            <a:r>
              <a:rPr lang="en-US" sz="1800" dirty="0"/>
              <a:t>We went over one contribution</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https://mentor.ieee.org/802.11/dcn/24/11-24-1273-01-immw-immw-meeting-minutes-for-july.docx</a:t>
            </a:r>
            <a:endParaRPr lang="en-US" sz="1800" dirty="0"/>
          </a:p>
          <a:p>
            <a:pPr marL="857250" lvl="2" indent="0">
              <a:lnSpc>
                <a:spcPct val="90000"/>
              </a:lnSpc>
              <a:buNone/>
            </a:pPr>
            <a:endParaRPr lang="en-US" sz="18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2E08C2B-CB74-48C3-ACB5-6F94AF811164}"/>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28AF9940-EC0F-496D-9EE7-73314566BBC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89</a:t>
            </a:fld>
            <a:endParaRPr lang="en-US" dirty="0"/>
          </a:p>
        </p:txBody>
      </p:sp>
      <p:sp>
        <p:nvSpPr>
          <p:cNvPr id="5" name="Date Placeholder 4">
            <a:extLst>
              <a:ext uri="{FF2B5EF4-FFF2-40B4-BE49-F238E27FC236}">
                <a16:creationId xmlns:a16="http://schemas.microsoft.com/office/drawing/2014/main" id="{3AA0FB18-0FFF-4031-B53A-30F3E568EA2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51231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en-US" sz="1600" dirty="0"/>
              <a:t>–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a:t>
            </a:r>
            <a:r>
              <a:rPr lang="en-US" sz="1600" b="0" dirty="0"/>
              <a:t>  – </a:t>
            </a:r>
            <a:r>
              <a:rPr lang="en-US" sz="1600" b="0" dirty="0">
                <a:hlinkClick r:id="rId9"/>
              </a:rPr>
              <a:t>RoyWant@google.com</a:t>
            </a:r>
            <a:endParaRPr lang="en-US" sz="1600" b="0" dirty="0"/>
          </a:p>
          <a:p>
            <a:pPr>
              <a:buFont typeface="Arial" panose="020B0604020202020204" pitchFamily="34" charset="0"/>
              <a:buChar char="•"/>
            </a:pPr>
            <a:r>
              <a:rPr lang="en-US" sz="1600" b="1" dirty="0" err="1"/>
              <a:t>TGbf</a:t>
            </a:r>
            <a:r>
              <a:rPr lang="en-US" sz="1600" b="1" dirty="0"/>
              <a:t> – Claudio da Silva </a:t>
            </a:r>
            <a:r>
              <a:rPr lang="en-US" sz="1600" b="0" dirty="0"/>
              <a:t>– </a:t>
            </a:r>
            <a:r>
              <a:rPr lang="en-US" sz="1600" b="0" dirty="0">
                <a:hlinkClick r:id="rId10"/>
              </a:rPr>
              <a:t>claudiodasilva@meta.com</a:t>
            </a:r>
            <a:r>
              <a:rPr lang="en-US" sz="1600" b="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3EA1478C-B8D0-4C34-B944-593EE0CCCC4D}"/>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187E4A2C-FAF6-448C-9124-88F17D0A52ED}"/>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3BB4CC83-BD72-447E-8E92-6D31FA307D3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71160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September:</a:t>
            </a:r>
          </a:p>
          <a:p>
            <a:pPr lvl="1">
              <a:buFont typeface="Arial" panose="020B0604020202020204" pitchFamily="34" charset="0"/>
              <a:buChar char="•"/>
            </a:pPr>
            <a:r>
              <a:rPr lang="en-US" sz="1800" dirty="0"/>
              <a:t>No agenda</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FE0FCFE5-6A0D-44A8-B6EF-12F4B6A3B3E1}"/>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5307FD62-C667-45C3-8F9F-430968FF987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90</a:t>
            </a:fld>
            <a:endParaRPr lang="en-US" dirty="0"/>
          </a:p>
        </p:txBody>
      </p:sp>
      <p:sp>
        <p:nvSpPr>
          <p:cNvPr id="7" name="Date Placeholder 6">
            <a:extLst>
              <a:ext uri="{FF2B5EF4-FFF2-40B4-BE49-F238E27FC236}">
                <a16:creationId xmlns:a16="http://schemas.microsoft.com/office/drawing/2014/main" id="{CD80DC71-77A4-4A71-8394-D9B1DB81A8CE}"/>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20459095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xfrm>
            <a:off x="762000" y="266051"/>
            <a:ext cx="1984176"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July 2024</a:t>
            </a:r>
            <a:endParaRPr lang="en-GB" altLang="en-US" sz="1800" dirty="0"/>
          </a:p>
        </p:txBody>
      </p:sp>
      <p:sp>
        <p:nvSpPr>
          <p:cNvPr id="13315" name="Footer Placeholder 4"/>
          <p:cNvSpPr>
            <a:spLocks noGrp="1"/>
          </p:cNvSpPr>
          <p:nvPr>
            <p:ph type="ftr" sz="quarter" idx="11"/>
          </p:nvPr>
        </p:nvSpPr>
        <p:spPr>
          <a:xfrm>
            <a:off x="8686800" y="6454182"/>
            <a:ext cx="2788921" cy="257995"/>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r">
              <a:buNone/>
              <a:defRPr/>
            </a:pPr>
            <a:r>
              <a:rPr lang="en-GB" sz="1200" b="0" dirty="0"/>
              <a:t>Hassan Yaghoobi (Intel Corp.)</a:t>
            </a:r>
          </a:p>
        </p:txBody>
      </p:sp>
      <p:sp>
        <p:nvSpPr>
          <p:cNvPr id="13316" name="Slide Number Placeholder 5"/>
          <p:cNvSpPr>
            <a:spLocks noGrp="1"/>
          </p:cNvSpPr>
          <p:nvPr>
            <p:ph type="sldNum" sz="quarter" idx="12"/>
          </p:nvPr>
        </p:nvSpPr>
        <p:spPr>
          <a:xfrm>
            <a:off x="5807968" y="6483483"/>
            <a:ext cx="821432" cy="145917"/>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smtClean="0"/>
              <a:pPr>
                <a:spcBef>
                  <a:spcPct val="0"/>
                </a:spcBef>
                <a:buFontTx/>
                <a:buNone/>
              </a:pPr>
              <a:t>91</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 2024</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2024-07-18</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1526863984"/>
              </p:ext>
            </p:extLst>
          </p:nvPr>
        </p:nvGraphicFramePr>
        <p:xfrm>
          <a:off x="865188" y="2784475"/>
          <a:ext cx="10706100" cy="3732213"/>
        </p:xfrm>
        <a:graphic>
          <a:graphicData uri="http://schemas.openxmlformats.org/presentationml/2006/ole">
            <mc:AlternateContent xmlns:mc="http://schemas.openxmlformats.org/markup-compatibility/2006">
              <mc:Choice xmlns:v="urn:schemas-microsoft-com:vml" Requires="v">
                <p:oleObj name="Document" r:id="rId3" imgW="8267030" imgH="2875692" progId="Word.Document.8">
                  <p:embed/>
                </p:oleObj>
              </mc:Choice>
              <mc:Fallback>
                <p:oleObj name="Document" r:id="rId3" imgW="8267030" imgH="2875692"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5188" y="2784475"/>
                        <a:ext cx="10706100" cy="3732213"/>
                      </a:xfrm>
                      <a:prstGeom prst="rect">
                        <a:avLst/>
                      </a:prstGeom>
                      <a:noFill/>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202704"/>
          </a:xfrm>
        </p:spPr>
        <p:txBody>
          <a:bodyPr/>
          <a:lstStyle/>
          <a:p>
            <a:r>
              <a:rPr lang="en-US" altLang="en-US" dirty="0"/>
              <a:t>Meeting Results</a:t>
            </a:r>
          </a:p>
        </p:txBody>
      </p:sp>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07/18/2024 16:00 ET</a:t>
            </a:r>
          </a:p>
          <a:p>
            <a:pPr>
              <a:spcBef>
                <a:spcPts val="200"/>
              </a:spcBef>
              <a:defRPr/>
            </a:pPr>
            <a:r>
              <a:rPr lang="en-US" sz="2000" b="0" dirty="0"/>
              <a:t>Contributions:</a:t>
            </a:r>
          </a:p>
          <a:p>
            <a:pPr marL="800100" lvl="3" indent="-342900">
              <a:spcBef>
                <a:spcPts val="300"/>
              </a:spcBef>
              <a:spcAft>
                <a:spcPts val="0"/>
              </a:spcAft>
              <a:defRPr/>
            </a:pPr>
            <a:r>
              <a:rPr lang="en-US" sz="1800" dirty="0">
                <a:ea typeface="SimSun" panose="02010600030101010101" pitchFamily="2" charset="-122"/>
              </a:rPr>
              <a:t>N/A</a:t>
            </a:r>
          </a:p>
          <a:p>
            <a:pPr marL="342900" lvl="2" indent="-342900">
              <a:spcBef>
                <a:spcPts val="300"/>
              </a:spcBef>
              <a:spcAft>
                <a:spcPts val="0"/>
              </a:spcAft>
              <a:defRPr/>
            </a:pPr>
            <a:r>
              <a:rPr lang="en-US" sz="2000" dirty="0"/>
              <a:t>Provided Updates from ITU-R WP5A </a:t>
            </a:r>
            <a:r>
              <a:rPr lang="en-US" sz="2000" dirty="0">
                <a:solidFill>
                  <a:srgbClr val="0000CC"/>
                </a:solidFill>
                <a:hlinkClick r:id="rId2">
                  <a:extLst>
                    <a:ext uri="{A12FA001-AC4F-418D-AE19-62706E023703}">
                      <ahyp:hlinkClr xmlns:ahyp="http://schemas.microsoft.com/office/drawing/2018/hyperlinkcolor" val="tx"/>
                    </a:ext>
                  </a:extLst>
                </a:hlinkClick>
              </a:rPr>
              <a:t>Monday 2024-05-13 - Thursday 2024-05-23</a:t>
            </a:r>
            <a:endParaRPr lang="en-US" sz="2000" dirty="0">
              <a:solidFill>
                <a:srgbClr val="0000CC"/>
              </a:solidFill>
            </a:endParaRPr>
          </a:p>
          <a:p>
            <a:pPr marL="685800" lvl="3" indent="-342900">
              <a:spcBef>
                <a:spcPts val="300"/>
              </a:spcBef>
              <a:spcAft>
                <a:spcPts val="0"/>
              </a:spcAft>
              <a:defRPr/>
            </a:pPr>
            <a:r>
              <a:rPr lang="en-US" sz="1800" dirty="0">
                <a:ea typeface="SimSun" panose="02010600030101010101" pitchFamily="2" charset="-122"/>
              </a:rPr>
              <a:t>Working drafts for revisions to both M.1450-5 and M.1801-2 are elevated and at “preliminary draft PDNR” status now and expected to elevated to final draft for approval during the Nov session of WP5A.</a:t>
            </a:r>
          </a:p>
          <a:p>
            <a:pPr>
              <a:spcBef>
                <a:spcPts val="200"/>
              </a:spcBef>
              <a:defRPr/>
            </a:pPr>
            <a:r>
              <a:rPr lang="en-US" sz="2000" b="0" dirty="0"/>
              <a:t>Discussion Items:</a:t>
            </a:r>
          </a:p>
          <a:p>
            <a:pPr lvl="1">
              <a:spcBef>
                <a:spcPts val="200"/>
              </a:spcBef>
              <a:defRPr/>
            </a:pPr>
            <a:r>
              <a:rPr lang="en-GB" sz="1800" u="sng" dirty="0">
                <a:solidFill>
                  <a:srgbClr val="0000CC"/>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5A/93 </a:t>
            </a:r>
            <a:r>
              <a:rPr lang="en-US" sz="1800" dirty="0">
                <a:solidFill>
                  <a:schemeClr val="tx1"/>
                </a:solidFill>
              </a:rPr>
              <a:t>ITU-R WP5B LS to WP5A: Liaison statement to ITU-R Working Party 5A (copy to World Meteorological Organization for information) - Solid-state transmitter radars and wireless access systems and radio local area networks in the 5 GHz frequency band </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marL="685800" lvl="3" indent="-342900">
              <a:spcBef>
                <a:spcPts val="300"/>
              </a:spcBef>
              <a:spcAft>
                <a:spcPts val="0"/>
              </a:spcAft>
              <a:buFont typeface="Arial" panose="020B0604020202020204" pitchFamily="34" charset="0"/>
              <a:buChar char="•"/>
              <a:defRPr/>
            </a:pPr>
            <a:r>
              <a:rPr lang="en-US" sz="1800" dirty="0"/>
              <a:t>Working Party 5A Next Meeting Dates</a:t>
            </a:r>
          </a:p>
          <a:p>
            <a:pPr marL="1257300" lvl="2" indent="-514350">
              <a:spcBef>
                <a:spcPts val="200"/>
              </a:spcBef>
              <a:buFont typeface="Arial" panose="020B0604020202020204" pitchFamily="34" charset="0"/>
              <a:buChar char="•"/>
              <a:defRPr/>
            </a:pPr>
            <a:r>
              <a:rPr lang="en-US" dirty="0">
                <a:solidFill>
                  <a:srgbClr val="0000CC"/>
                </a:solidFill>
                <a:hlinkClick r:id="rId4">
                  <a:extLst>
                    <a:ext uri="{A12FA001-AC4F-418D-AE19-62706E023703}">
                      <ahyp:hlinkClr xmlns:ahyp="http://schemas.microsoft.com/office/drawing/2018/hyperlinkcolor" val="tx"/>
                    </a:ext>
                  </a:extLst>
                </a:hlinkClick>
              </a:rPr>
              <a:t>Tuesday 2024-11-19 - Friday 2024-11-29</a:t>
            </a:r>
            <a:endParaRPr lang="en-US" dirty="0">
              <a:solidFill>
                <a:srgbClr val="0000CC"/>
              </a:solidFill>
            </a:endParaRPr>
          </a:p>
          <a:p>
            <a:pPr marL="1257300" lvl="2" indent="-514350">
              <a:spcBef>
                <a:spcPts val="200"/>
              </a:spcBef>
              <a:buFont typeface="Arial" panose="020B0604020202020204" pitchFamily="34" charset="0"/>
              <a:buChar char="•"/>
              <a:defRPr/>
            </a:pPr>
            <a:r>
              <a:rPr lang="en-US" dirty="0">
                <a:solidFill>
                  <a:schemeClr val="tx1"/>
                </a:solidFill>
              </a:rPr>
              <a:t>M.1450 and M.1801: No IEEE contribution is required/expected</a:t>
            </a:r>
          </a:p>
          <a:p>
            <a:pPr marL="1257300" lvl="2" indent="-514350">
              <a:spcBef>
                <a:spcPts val="200"/>
              </a:spcBef>
              <a:buFont typeface="Arial" panose="020B0604020202020204" pitchFamily="34" charset="0"/>
              <a:buChar char="•"/>
              <a:defRPr/>
            </a:pPr>
            <a:r>
              <a:rPr lang="en-GB" dirty="0" err="1">
                <a:solidFill>
                  <a:schemeClr val="tx1"/>
                </a:solidFill>
              </a:rPr>
              <a:t>Coex</a:t>
            </a:r>
            <a:r>
              <a:rPr lang="en-GB" dirty="0">
                <a:solidFill>
                  <a:schemeClr val="tx1"/>
                </a:solidFill>
              </a:rPr>
              <a:t> with SSTX Radar at 5 GHz</a:t>
            </a:r>
            <a:r>
              <a:rPr lang="en-US" dirty="0">
                <a:solidFill>
                  <a:schemeClr val="tx1"/>
                </a:solidFill>
              </a:rPr>
              <a:t>: Monitor WP5A-WP5B joint discussion</a:t>
            </a:r>
            <a:r>
              <a:rPr lang="en-US" dirty="0">
                <a:solidFill>
                  <a:srgbClr val="0000CC"/>
                </a:solidFill>
                <a:latin typeface="Times New Roman" panose="02020603050405020304" pitchFamily="18" charset="0"/>
                <a:ea typeface="Times New Roman" panose="02020603050405020304" pitchFamily="18" charset="0"/>
              </a:rPr>
              <a:t> </a:t>
            </a:r>
            <a:r>
              <a:rPr lang="en-US" dirty="0">
                <a:solidFill>
                  <a:srgbClr val="0000CC"/>
                </a:solidFill>
              </a:rPr>
              <a:t> </a:t>
            </a:r>
          </a:p>
          <a:p>
            <a:pPr marL="342900" lvl="2" indent="-342900">
              <a:spcBef>
                <a:spcPts val="300"/>
              </a:spcBef>
              <a:spcAft>
                <a:spcPts val="0"/>
              </a:spcAft>
              <a:buFont typeface="Arial" panose="020B0604020202020204" pitchFamily="34" charset="0"/>
              <a:buChar char="•"/>
              <a:defRPr/>
            </a:pPr>
            <a:r>
              <a:rPr lang="en-US" sz="2000" dirty="0"/>
              <a:t>Next ITU AHG Meeting: </a:t>
            </a:r>
          </a:p>
          <a:p>
            <a:pPr marL="800100" lvl="3" indent="-342900">
              <a:spcBef>
                <a:spcPts val="300"/>
              </a:spcBef>
              <a:spcAft>
                <a:spcPts val="0"/>
              </a:spcAft>
              <a:buFont typeface="Arial" panose="020B0604020202020204" pitchFamily="34" charset="0"/>
              <a:buChar char="•"/>
              <a:defRPr/>
            </a:pPr>
            <a:r>
              <a:rPr lang="en-US" sz="2000" dirty="0"/>
              <a:t>IEEE 802 September Interim Session</a:t>
            </a:r>
            <a:r>
              <a:rPr lang="en-US" sz="1800" dirty="0"/>
              <a:t> </a:t>
            </a:r>
          </a:p>
          <a:p>
            <a:r>
              <a:rPr lang="pt-BR" altLang="en-US" sz="2000" b="0" dirty="0"/>
              <a:t>Meeting Minutes: 11-24-1137</a:t>
            </a:r>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92</a:t>
            </a:fld>
            <a:endParaRPr lang="en-US" altLang="en-US" sz="1200" b="0" dirty="0"/>
          </a:p>
        </p:txBody>
      </p:sp>
      <p:sp>
        <p:nvSpPr>
          <p:cNvPr id="7" name="Footer Placeholder 4">
            <a:extLst>
              <a:ext uri="{FF2B5EF4-FFF2-40B4-BE49-F238E27FC236}">
                <a16:creationId xmlns:a16="http://schemas.microsoft.com/office/drawing/2014/main" id="{6A122C22-9CD8-4355-9DAA-97FCE5052079}"/>
              </a:ext>
            </a:extLst>
          </p:cNvPr>
          <p:cNvSpPr txBox="1">
            <a:spLocks/>
          </p:cNvSpPr>
          <p:nvPr/>
        </p:nvSpPr>
        <p:spPr>
          <a:xfrm>
            <a:off x="8686800" y="6454182"/>
            <a:ext cx="2788921" cy="257995"/>
          </a:xfrm>
          <a:noFill/>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9pPr>
          </a:lstStyle>
          <a:p>
            <a:pPr algn="r">
              <a:buFont typeface="Times New Roman" pitchFamily="16" charset="0"/>
              <a:buNone/>
              <a:defRPr/>
            </a:pPr>
            <a:r>
              <a:rPr lang="en-GB" sz="1200" b="0"/>
              <a:t>Hassan Yaghoobi (Intel Corp.)</a:t>
            </a:r>
            <a:endParaRPr lang="en-GB" sz="1200" b="0" dirty="0"/>
          </a:p>
        </p:txBody>
      </p:sp>
      <p:sp>
        <p:nvSpPr>
          <p:cNvPr id="8" name="Date Placeholder 3">
            <a:extLst>
              <a:ext uri="{FF2B5EF4-FFF2-40B4-BE49-F238E27FC236}">
                <a16:creationId xmlns:a16="http://schemas.microsoft.com/office/drawing/2014/main" id="{2F48B7D5-A0CD-4DA4-A4E4-57CA27C0945F}"/>
              </a:ext>
            </a:extLst>
          </p:cNvPr>
          <p:cNvSpPr txBox="1">
            <a:spLocks/>
          </p:cNvSpPr>
          <p:nvPr/>
        </p:nvSpPr>
        <p:spPr>
          <a:xfrm>
            <a:off x="762000" y="266051"/>
            <a:ext cx="1984176" cy="276999"/>
          </a:xfrm>
          <a:noFill/>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9pPr>
          </a:lstStyle>
          <a:p>
            <a:pPr>
              <a:buFontTx/>
              <a:buNone/>
            </a:pPr>
            <a:r>
              <a:rPr lang="en-US" altLang="en-US" sz="1800"/>
              <a:t>July 2024</a:t>
            </a:r>
            <a:endParaRPr lang="en-GB" altLang="en-US" sz="1800" dirty="0"/>
          </a:p>
        </p:txBody>
      </p:sp>
    </p:spTree>
    <p:extLst>
      <p:ext uri="{BB962C8B-B14F-4D97-AF65-F5344CB8AC3E}">
        <p14:creationId xmlns:p14="http://schemas.microsoft.com/office/powerpoint/2010/main" val="3212094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July 2024</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2024-07-19</a:t>
            </a:r>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93</a:t>
            </a:fld>
            <a:endParaRPr lang="en-GB" dirty="0"/>
          </a:p>
        </p:txBody>
      </p:sp>
      <p:graphicFrame>
        <p:nvGraphicFramePr>
          <p:cNvPr id="3075" name="Object 3"/>
          <p:cNvGraphicFramePr>
            <a:graphicFrameLocks noChangeAspect="1"/>
          </p:cNvGraphicFramePr>
          <p:nvPr/>
        </p:nvGraphicFramePr>
        <p:xfrm>
          <a:off x="970325" y="2458318"/>
          <a:ext cx="10493375" cy="2482850"/>
        </p:xfrm>
        <a:graphic>
          <a:graphicData uri="http://schemas.openxmlformats.org/presentationml/2006/ole">
            <mc:AlternateContent xmlns:mc="http://schemas.openxmlformats.org/markup-compatibility/2006">
              <mc:Choice xmlns:v="urn:schemas-microsoft-com:vml" Requires="v">
                <p:oleObj name="Document" r:id="rId3" imgW="10769088" imgH="2556394" progId="Word.Document.8">
                  <p:embed/>
                </p:oleObj>
              </mc:Choice>
              <mc:Fallback>
                <p:oleObj name="Document" r:id="rId3" imgW="10769088" imgH="2556394" progId="Word.Document.8">
                  <p:embed/>
                  <p:pic>
                    <p:nvPicPr>
                      <p:cNvPr id="3075" name="Object 3"/>
                      <p:cNvPicPr>
                        <a:picLocks noChangeAspect="1" noChangeArrowheads="1"/>
                      </p:cNvPicPr>
                      <p:nvPr/>
                    </p:nvPicPr>
                    <p:blipFill>
                      <a:blip r:embed="rId4"/>
                      <a:srcRect/>
                      <a:stretch>
                        <a:fillRect/>
                      </a:stretch>
                    </p:blipFill>
                    <p:spPr bwMode="auto">
                      <a:xfrm>
                        <a:off x="970325" y="245831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200281-92EE-7A89-1BC0-2005C2AFB23C}"/>
              </a:ext>
            </a:extLst>
          </p:cNvPr>
          <p:cNvPicPr>
            <a:picLocks noChangeAspect="1"/>
          </p:cNvPicPr>
          <p:nvPr/>
        </p:nvPicPr>
        <p:blipFill>
          <a:blip r:embed="rId2"/>
          <a:stretch>
            <a:fillRect/>
          </a:stretch>
        </p:blipFill>
        <p:spPr>
          <a:xfrm>
            <a:off x="1752600" y="581680"/>
            <a:ext cx="8686800" cy="5543511"/>
          </a:xfrm>
          <a:prstGeom prst="rect">
            <a:avLst/>
          </a:prstGeom>
        </p:spPr>
      </p:pic>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865584" y="663121"/>
            <a:ext cx="8686800" cy="582959"/>
          </a:xfrm>
        </p:spPr>
        <p:txBody>
          <a:bodyPr/>
          <a:lstStyle/>
          <a:p>
            <a:r>
              <a:rPr lang="en-US" sz="3200" b="1" kern="0" dirty="0"/>
              <a:t>802.15 WG Standards Pipeline (July update)</a:t>
            </a:r>
            <a:endParaRPr lang="en-US" dirty="0"/>
          </a:p>
        </p:txBody>
      </p:sp>
      <p:sp>
        <p:nvSpPr>
          <p:cNvPr id="4" name="Slide Number Placeholder 3">
            <a:extLst>
              <a:ext uri="{FF2B5EF4-FFF2-40B4-BE49-F238E27FC236}">
                <a16:creationId xmlns:a16="http://schemas.microsoft.com/office/drawing/2014/main" id="{03FBB44F-B69D-E6D2-2FF3-A48458AE170D}"/>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2AF0CBDF-69E5-45E5-932E-100061270AEE}"/>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F1BF486-D659-49D9-FFFB-521FC4386FEC}"/>
              </a:ext>
            </a:extLst>
          </p:cNvPr>
          <p:cNvSpPr>
            <a:spLocks noGrp="1"/>
          </p:cNvSpPr>
          <p:nvPr>
            <p:ph type="dt" idx="15"/>
          </p:nvPr>
        </p:nvSpPr>
        <p:spPr/>
        <p:txBody>
          <a:bodyPr/>
          <a:lstStyle/>
          <a:p>
            <a:r>
              <a:rPr lang="en-US"/>
              <a:t>March 2024</a:t>
            </a:r>
            <a:endParaRPr lang="en-GB" dirty="0"/>
          </a:p>
        </p:txBody>
      </p:sp>
      <p:sp>
        <p:nvSpPr>
          <p:cNvPr id="13" name="Oval 12">
            <a:extLst>
              <a:ext uri="{FF2B5EF4-FFF2-40B4-BE49-F238E27FC236}">
                <a16:creationId xmlns:a16="http://schemas.microsoft.com/office/drawing/2014/main" id="{398A7F1D-DE03-B024-6F47-82F74D21A046}"/>
              </a:ext>
            </a:extLst>
          </p:cNvPr>
          <p:cNvSpPr/>
          <p:nvPr/>
        </p:nvSpPr>
        <p:spPr bwMode="auto">
          <a:xfrm>
            <a:off x="5482875" y="3645024"/>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FDF74CE8-B15B-DB01-DAC2-A5E86A09AF3C}"/>
              </a:ext>
            </a:extLst>
          </p:cNvPr>
          <p:cNvSpPr/>
          <p:nvPr/>
        </p:nvSpPr>
        <p:spPr bwMode="auto">
          <a:xfrm>
            <a:off x="4569182" y="4957911"/>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b="0" i="0" u="none" strike="noStrike" cap="none" normalizeH="0" baseline="0" dirty="0">
              <a:ln>
                <a:noFill/>
              </a:ln>
              <a:effectLst/>
              <a:latin typeface="Times New Roman" pitchFamily="16" charset="0"/>
              <a:ea typeface="MS Gothic" charset="-128"/>
            </a:endParaRPr>
          </a:p>
        </p:txBody>
      </p:sp>
      <p:sp>
        <p:nvSpPr>
          <p:cNvPr id="8" name="Arrow: Right 7">
            <a:extLst>
              <a:ext uri="{FF2B5EF4-FFF2-40B4-BE49-F238E27FC236}">
                <a16:creationId xmlns:a16="http://schemas.microsoft.com/office/drawing/2014/main" id="{814CC899-5438-CC8D-B1DE-CD364BB78D77}"/>
              </a:ext>
            </a:extLst>
          </p:cNvPr>
          <p:cNvSpPr/>
          <p:nvPr/>
        </p:nvSpPr>
        <p:spPr bwMode="auto">
          <a:xfrm>
            <a:off x="5324004" y="4581127"/>
            <a:ext cx="938628" cy="720081"/>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Moving to SA Ballot</a:t>
            </a:r>
          </a:p>
        </p:txBody>
      </p:sp>
      <p:sp>
        <p:nvSpPr>
          <p:cNvPr id="10" name="Rectangle 9">
            <a:extLst>
              <a:ext uri="{FF2B5EF4-FFF2-40B4-BE49-F238E27FC236}">
                <a16:creationId xmlns:a16="http://schemas.microsoft.com/office/drawing/2014/main" id="{2766FB72-7B85-804B-8E97-DDDD38341EF8}"/>
              </a:ext>
            </a:extLst>
          </p:cNvPr>
          <p:cNvSpPr/>
          <p:nvPr/>
        </p:nvSpPr>
        <p:spPr bwMode="auto">
          <a:xfrm>
            <a:off x="2783632" y="4509120"/>
            <a:ext cx="720080" cy="42018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a:ln>
                  <a:noFill/>
                </a:ln>
                <a:solidFill>
                  <a:schemeClr val="tx1"/>
                </a:solidFill>
                <a:effectLst/>
                <a:latin typeface="Times New Roman" pitchFamily="16" charset="0"/>
                <a:ea typeface="MS Gothic" charset="-128"/>
              </a:rPr>
              <a:t>802.15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a:ln>
                  <a:noFill/>
                </a:ln>
                <a:solidFill>
                  <a:schemeClr val="tx1"/>
                </a:solidFill>
                <a:effectLst/>
                <a:latin typeface="Times New Roman" pitchFamily="16" charset="0"/>
                <a:ea typeface="MS Gothic" charset="-128"/>
              </a:rPr>
              <a:t>IG Access</a:t>
            </a:r>
          </a:p>
        </p:txBody>
      </p:sp>
      <p:sp>
        <p:nvSpPr>
          <p:cNvPr id="11" name="Rectangle 10">
            <a:extLst>
              <a:ext uri="{FF2B5EF4-FFF2-40B4-BE49-F238E27FC236}">
                <a16:creationId xmlns:a16="http://schemas.microsoft.com/office/drawing/2014/main" id="{33D01B07-43DC-9C38-F079-73B6F980E842}"/>
              </a:ext>
            </a:extLst>
          </p:cNvPr>
          <p:cNvSpPr/>
          <p:nvPr/>
        </p:nvSpPr>
        <p:spPr bwMode="auto">
          <a:xfrm>
            <a:off x="2783632" y="4857296"/>
            <a:ext cx="720080" cy="27967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a:ln>
                  <a:noFill/>
                </a:ln>
                <a:solidFill>
                  <a:srgbClr val="C00000"/>
                </a:solidFill>
                <a:effectLst/>
                <a:latin typeface="Times New Roman" pitchFamily="16" charset="0"/>
                <a:ea typeface="MS Gothic" charset="-128"/>
              </a:rPr>
              <a:t>New!</a:t>
            </a:r>
          </a:p>
        </p:txBody>
      </p:sp>
      <p:sp>
        <p:nvSpPr>
          <p:cNvPr id="3" name="Oval 2">
            <a:extLst>
              <a:ext uri="{FF2B5EF4-FFF2-40B4-BE49-F238E27FC236}">
                <a16:creationId xmlns:a16="http://schemas.microsoft.com/office/drawing/2014/main" id="{26191D36-71A6-8F90-C307-6DC5B046833B}"/>
              </a:ext>
            </a:extLst>
          </p:cNvPr>
          <p:cNvSpPr/>
          <p:nvPr/>
        </p:nvSpPr>
        <p:spPr bwMode="auto">
          <a:xfrm>
            <a:off x="2567608" y="4509120"/>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340068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A2B3-07B0-5410-087F-E89C4AF388DC}"/>
              </a:ext>
            </a:extLst>
          </p:cNvPr>
          <p:cNvSpPr>
            <a:spLocks noGrp="1"/>
          </p:cNvSpPr>
          <p:nvPr>
            <p:ph type="title"/>
          </p:nvPr>
        </p:nvSpPr>
        <p:spPr/>
        <p:txBody>
          <a:bodyPr/>
          <a:lstStyle/>
          <a:p>
            <a:r>
              <a:rPr lang="en-US" dirty="0"/>
              <a:t>802.15.4 Rev E</a:t>
            </a:r>
          </a:p>
        </p:txBody>
      </p:sp>
      <p:sp>
        <p:nvSpPr>
          <p:cNvPr id="3" name="Content Placeholder 2">
            <a:extLst>
              <a:ext uri="{FF2B5EF4-FFF2-40B4-BE49-F238E27FC236}">
                <a16:creationId xmlns:a16="http://schemas.microsoft.com/office/drawing/2014/main" id="{78EA9479-A902-FDD6-FF06-5373EA38249B}"/>
              </a:ext>
            </a:extLst>
          </p:cNvPr>
          <p:cNvSpPr>
            <a:spLocks noGrp="1"/>
          </p:cNvSpPr>
          <p:nvPr>
            <p:ph idx="1"/>
          </p:nvPr>
        </p:nvSpPr>
        <p:spPr/>
        <p:txBody>
          <a:bodyPr>
            <a:normAutofit fontScale="92500" lnSpcReduction="10000"/>
          </a:bodyPr>
          <a:lstStyle/>
          <a:p>
            <a:pPr marL="0" indent="0"/>
            <a:r>
              <a:rPr lang="en-US" dirty="0"/>
              <a:t>What it is:</a:t>
            </a:r>
          </a:p>
          <a:p>
            <a:pPr>
              <a:buFont typeface="Arial" panose="020B0604020202020204" pitchFamily="34" charset="0"/>
              <a:buChar char="•"/>
            </a:pPr>
            <a:r>
              <a:rPr lang="en-US" dirty="0"/>
              <a:t>Revision to 802.15.4-2020 for the usual reasons</a:t>
            </a:r>
          </a:p>
          <a:p>
            <a:pPr>
              <a:buFont typeface="Arial" panose="020B0604020202020204" pitchFamily="34" charset="0"/>
              <a:buChar char="•"/>
            </a:pPr>
            <a:r>
              <a:rPr lang="en-US" dirty="0"/>
              <a:t>Major reorganization to make the standard easier to use and amend</a:t>
            </a:r>
          </a:p>
          <a:p>
            <a:pPr marL="0" indent="0"/>
            <a:endParaRPr lang="en-US" dirty="0"/>
          </a:p>
          <a:p>
            <a:pPr marL="0" indent="0"/>
            <a:r>
              <a:rPr lang="en-US" dirty="0"/>
              <a:t>Status:</a:t>
            </a:r>
          </a:p>
          <a:p>
            <a:pPr>
              <a:buFont typeface="Arial" panose="020B0604020202020204" pitchFamily="34" charset="0"/>
              <a:buChar char="•"/>
            </a:pPr>
            <a:r>
              <a:rPr lang="en-US" dirty="0"/>
              <a:t>Resolved comments from 3</a:t>
            </a:r>
            <a:r>
              <a:rPr lang="en-US" baseline="30000" dirty="0"/>
              <a:t>rd</a:t>
            </a:r>
            <a:r>
              <a:rPr lang="en-US" dirty="0"/>
              <a:t> SA recirculation ballot</a:t>
            </a:r>
          </a:p>
          <a:p>
            <a:pPr>
              <a:buFont typeface="Arial" panose="020B0604020202020204" pitchFamily="34" charset="0"/>
              <a:buChar char="•"/>
            </a:pPr>
            <a:r>
              <a:rPr lang="en-US" dirty="0"/>
              <a:t>Applied resolutions to draft and initiated SA recirculation</a:t>
            </a:r>
          </a:p>
          <a:p>
            <a:pPr>
              <a:buFont typeface="Arial" panose="020B0604020202020204" pitchFamily="34" charset="0"/>
              <a:buChar char="•"/>
            </a:pPr>
            <a:r>
              <a:rPr lang="en-US" dirty="0"/>
              <a:t>Conditional approval to submit to RevCom (pending)</a:t>
            </a:r>
          </a:p>
          <a:p>
            <a:endParaRPr lang="en-US" dirty="0"/>
          </a:p>
          <a:p>
            <a:r>
              <a:rPr lang="en-US" dirty="0"/>
              <a:t>Closing report:  </a:t>
            </a:r>
            <a:r>
              <a:rPr lang="en-US" dirty="0">
                <a:hlinkClick r:id="rId2"/>
              </a:rPr>
              <a:t>https://mentor.ieee.org/802.15/dcn/24/15-24-0297-06-04me-july-2024-ieee-802-15-4me-opening-agenda-and-closing.pptx</a:t>
            </a:r>
            <a:endParaRPr lang="en-US" dirty="0"/>
          </a:p>
          <a:p>
            <a:endParaRPr lang="en-US" dirty="0"/>
          </a:p>
        </p:txBody>
      </p:sp>
      <p:sp>
        <p:nvSpPr>
          <p:cNvPr id="4" name="Slide Number Placeholder 3">
            <a:extLst>
              <a:ext uri="{FF2B5EF4-FFF2-40B4-BE49-F238E27FC236}">
                <a16:creationId xmlns:a16="http://schemas.microsoft.com/office/drawing/2014/main" id="{98A8629C-CD2B-AF3A-8987-07B83EEFF10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BD22BBEB-7DA7-CBD9-5165-580E34A4DA5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87E6D3-AEE1-BE0D-C2E6-A30DCCA7C90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4962765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noAutofit/>
          </a:bodyPr>
          <a:lstStyle/>
          <a:p>
            <a:r>
              <a:rPr lang="en-US" sz="2400" dirty="0"/>
              <a:t>TG 4ad</a:t>
            </a:r>
            <a:br>
              <a:rPr lang="en-US" sz="2400" dirty="0"/>
            </a:br>
            <a:r>
              <a:rPr lang="en-US" sz="2400" dirty="0"/>
              <a:t>Amendment: Data rate and range extensions for the Smart Utility Network (SUN) Physical layer (PHY)</a:t>
            </a:r>
            <a:endParaRPr lang="en-US" sz="2400"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0"/>
            <a:ext cx="10361084" cy="4645024"/>
          </a:xfrm>
        </p:spPr>
        <p:txBody>
          <a:bodyPr>
            <a:normAutofit fontScale="92500" lnSpcReduction="10000"/>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Extension to one or more SUN PHYs (commonly known as 802.15.4g)</a:t>
            </a:r>
          </a:p>
          <a:p>
            <a:pPr lvl="1">
              <a:buFont typeface="Arial" panose="020B0604020202020204" pitchFamily="34" charset="0"/>
              <a:buChar char="•"/>
            </a:pPr>
            <a:r>
              <a:rPr lang="en-US" altLang="en-US" dirty="0">
                <a:latin typeface="Times New Roman" panose="02020603050405020304" pitchFamily="18" charset="0"/>
              </a:rPr>
              <a:t>Expanding trade-offs for higher data rates and improved range. </a:t>
            </a:r>
          </a:p>
          <a:p>
            <a:pPr lvl="1">
              <a:buFont typeface="Arial" panose="020B0604020202020204" pitchFamily="34" charset="0"/>
              <a:buChar char="•"/>
            </a:pPr>
            <a:r>
              <a:rPr lang="en-US" dirty="0"/>
              <a:t>Enhancing existing SUN PHYs (3) - no new PHYs proposed</a:t>
            </a:r>
            <a:endParaRPr lang="en-US" altLang="en-US" sz="2000" dirty="0">
              <a:latin typeface="Times New Roman" panose="02020603050405020304" pitchFamily="18" charset="0"/>
            </a:endParaRP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Developing Technical Guidance Document </a:t>
            </a:r>
          </a:p>
          <a:p>
            <a:pPr lvl="1">
              <a:buFont typeface="Arial" panose="020B0604020202020204" pitchFamily="34" charset="0"/>
              <a:buChar char="•"/>
            </a:pPr>
            <a:r>
              <a:rPr lang="en-US" altLang="en-US" dirty="0">
                <a:latin typeface="Times New Roman" panose="02020603050405020304" pitchFamily="18" charset="0"/>
              </a:rPr>
              <a:t>Developing evaluation criteria and methodologies</a:t>
            </a:r>
          </a:p>
          <a:p>
            <a:pPr lvl="2">
              <a:buFont typeface="Arial" panose="020B0604020202020204" pitchFamily="34" charset="0"/>
              <a:buChar char="•"/>
            </a:pPr>
            <a:r>
              <a:rPr lang="en-US" altLang="en-US" dirty="0">
                <a:latin typeface="Times New Roman" panose="02020603050405020304" pitchFamily="18" charset="0"/>
              </a:rPr>
              <a:t>Informed by studies of spectrum usage in various scenarios and regions</a:t>
            </a:r>
          </a:p>
          <a:p>
            <a:pPr lvl="1">
              <a:buFont typeface="Arial" panose="020B0604020202020204" pitchFamily="34" charset="0"/>
              <a:buChar char="•"/>
            </a:pPr>
            <a:r>
              <a:rPr lang="en-US" altLang="en-US" dirty="0">
                <a:latin typeface="Times New Roman" panose="02020603050405020304" pitchFamily="18" charset="0"/>
              </a:rPr>
              <a:t>Considering technical proposals </a:t>
            </a:r>
          </a:p>
          <a:p>
            <a:pPr lvl="2">
              <a:buFont typeface="Arial" panose="020B0604020202020204" pitchFamily="34" charset="0"/>
              <a:buChar char="•"/>
            </a:pPr>
            <a:r>
              <a:rPr lang="en-US" altLang="en-US" dirty="0">
                <a:latin typeface="Times New Roman" panose="02020603050405020304" pitchFamily="18" charset="0"/>
              </a:rPr>
              <a:t>So far, extensions for SUN-FSK, SUN-OQPSK and SUN-OFDM presented</a:t>
            </a:r>
          </a:p>
          <a:p>
            <a:pPr lvl="2">
              <a:buFont typeface="Arial" panose="020B0604020202020204" pitchFamily="34" charset="0"/>
              <a:buChar char="•"/>
            </a:pPr>
            <a:endParaRPr lang="en-US" altLang="en-US" dirty="0">
              <a:latin typeface="Times New Roman" panose="02020603050405020304" pitchFamily="18" charset="0"/>
            </a:endParaRPr>
          </a:p>
          <a:p>
            <a:pPr marL="0" indent="0"/>
            <a:r>
              <a:rPr lang="en-US" altLang="en-US" dirty="0"/>
              <a:t>Closing report: </a:t>
            </a:r>
            <a:r>
              <a:rPr lang="en-US" altLang="en-US" dirty="0">
                <a:hlinkClick r:id="rId2"/>
              </a:rPr>
              <a:t>https://mentor.ieee.org/802.15/dcn/24/15-24-0365-01-04ad-tg4ad-agenda-opening-and-closing-report-july-2024.pptx</a:t>
            </a:r>
            <a:endParaRPr lang="en-US" altLang="en-US" dirty="0"/>
          </a:p>
          <a:p>
            <a:pPr marL="0" indent="0"/>
            <a:endParaRPr lang="en-US" altLang="en-US" dirty="0"/>
          </a:p>
          <a:p>
            <a:pPr marL="0" indent="0"/>
            <a:endParaRPr lang="en-US" alt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DBD2435-9E01-FDAB-F6E6-3E6E6938CEA9}"/>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98872C3F-B384-66C7-563D-6C05983DA54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808EC213-03C3-98E7-CB2D-7C1ED09F058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9972219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5105400"/>
          </a:xfrm>
        </p:spPr>
        <p:txBody>
          <a:bodyPr>
            <a:normAutofit lnSpcReduction="10000"/>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Building on 802.15.4z </a:t>
            </a:r>
            <a:endParaRPr lang="en-US" sz="2200" dirty="0"/>
          </a:p>
          <a:p>
            <a:pPr lvl="1">
              <a:buFont typeface="Arial" panose="020B0604020202020204" pitchFamily="34" charset="0"/>
              <a:buChar char="•"/>
            </a:pPr>
            <a:r>
              <a:rPr lang="en-US" sz="2400" dirty="0"/>
              <a:t>Areas of enhancements:</a:t>
            </a:r>
          </a:p>
          <a:p>
            <a:pPr lvl="2">
              <a:buFont typeface="Arial" panose="020B0604020202020204" pitchFamily="34" charset="0"/>
              <a:buChar char="•"/>
            </a:pPr>
            <a:r>
              <a:rPr lang="en-US" sz="2200" dirty="0"/>
              <a:t>Ranging performance, resiliency and improved adaptability</a:t>
            </a:r>
          </a:p>
          <a:p>
            <a:pPr lvl="2">
              <a:buFont typeface="Arial" panose="020B0604020202020204" pitchFamily="34" charset="0"/>
              <a:buChar char="•"/>
            </a:pPr>
            <a:r>
              <a:rPr lang="en-US" sz="2200" dirty="0"/>
              <a:t>UWB PHY Optimizations and new features for sensing</a:t>
            </a:r>
          </a:p>
          <a:p>
            <a:pPr lvl="2">
              <a:buFont typeface="Arial" panose="020B0604020202020204" pitchFamily="34" charset="0"/>
              <a:buChar char="•"/>
            </a:pPr>
            <a:r>
              <a:rPr lang="en-US" sz="2200" dirty="0"/>
              <a:t>Enhancements and new features for data communication</a:t>
            </a:r>
          </a:p>
          <a:p>
            <a:pPr lvl="2">
              <a:buFont typeface="Arial" panose="020B0604020202020204" pitchFamily="34" charset="0"/>
              <a:buChar char="•"/>
            </a:pPr>
            <a:r>
              <a:rPr lang="en-US" sz="2200" dirty="0"/>
              <a:t>New UWB PHY features for extremely low energy consumption</a:t>
            </a:r>
          </a:p>
          <a:p>
            <a:pPr lvl="2">
              <a:buFont typeface="Arial" panose="020B0604020202020204" pitchFamily="34" charset="0"/>
              <a:buChar char="•"/>
            </a:pPr>
            <a:r>
              <a:rPr lang="en-US" sz="2200" dirty="0"/>
              <a:t>Additional means for interference mitigation and enhanced co-existence</a:t>
            </a:r>
          </a:p>
          <a:p>
            <a:pPr lvl="2">
              <a:buFont typeface="Arial" panose="020B0604020202020204" pitchFamily="34" charset="0"/>
              <a:buChar char="•"/>
            </a:pPr>
            <a:r>
              <a:rPr lang="en-US" sz="2200" dirty="0"/>
              <a:t>Narrow band assisted UWB operation</a:t>
            </a: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First Working Group letter ballot completed</a:t>
            </a:r>
          </a:p>
          <a:p>
            <a:pPr lvl="1">
              <a:buFont typeface="Arial" panose="020B0604020202020204" pitchFamily="34" charset="0"/>
              <a:buChar char="•"/>
            </a:pPr>
            <a:r>
              <a:rPr lang="en-US" sz="2400" dirty="0"/>
              <a:t>1470 comments received on the draft:  854 technical, 611 editorial, 5 general </a:t>
            </a:r>
          </a:p>
          <a:p>
            <a:pPr lvl="1">
              <a:buFont typeface="Arial" panose="020B0604020202020204" pitchFamily="34" charset="0"/>
              <a:buChar char="•"/>
            </a:pPr>
            <a:r>
              <a:rPr lang="en-US" sz="2400" dirty="0"/>
              <a:t>47 comments received in the Coexistence Assessment Document</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marL="457200" lvl="1" indent="0"/>
            <a:endParaRPr lang="en-US" sz="2400" dirty="0"/>
          </a:p>
          <a:p>
            <a:pPr lvl="1">
              <a:buFont typeface="Arial" panose="020B0604020202020204" pitchFamily="34" charset="0"/>
              <a:buChar char="•"/>
            </a:pPr>
            <a:endParaRPr lang="en-US" sz="2400" dirty="0"/>
          </a:p>
          <a:p>
            <a:pPr marL="457200" lvl="1" indent="0"/>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65746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Near term activities (July – Sept):</a:t>
            </a:r>
          </a:p>
          <a:p>
            <a:pPr lvl="1">
              <a:buFont typeface="Arial" panose="020B0604020202020204" pitchFamily="34" charset="0"/>
              <a:buChar char="•"/>
            </a:pPr>
            <a:r>
              <a:rPr lang="en-US" sz="2400" dirty="0"/>
              <a:t>Letter ballot comment resolution</a:t>
            </a:r>
          </a:p>
          <a:p>
            <a:pPr lvl="1">
              <a:buFont typeface="Arial" panose="020B0604020202020204" pitchFamily="34" charset="0"/>
              <a:buChar char="•"/>
            </a:pPr>
            <a:r>
              <a:rPr lang="en-US" sz="2400" dirty="0"/>
              <a:t>Some more letter ballot comment resolution</a:t>
            </a:r>
          </a:p>
          <a:p>
            <a:pPr lvl="1">
              <a:buFont typeface="Arial" panose="020B0604020202020204" pitchFamily="34" charset="0"/>
              <a:buChar char="•"/>
            </a:pPr>
            <a:r>
              <a:rPr lang="en-US" sz="2400" dirty="0"/>
              <a:t>Update Coexistence Assessment Document</a:t>
            </a:r>
          </a:p>
          <a:p>
            <a:pPr lvl="1">
              <a:buFont typeface="Arial" panose="020B0604020202020204" pitchFamily="34" charset="0"/>
              <a:buChar char="•"/>
            </a:pPr>
            <a:r>
              <a:rPr lang="en-US" sz="2400" dirty="0"/>
              <a:t>Continued discussion of co-existence and related topics</a:t>
            </a:r>
          </a:p>
          <a:p>
            <a:pPr lvl="1">
              <a:buFont typeface="Arial" panose="020B0604020202020204" pitchFamily="34" charset="0"/>
              <a:buChar char="•"/>
            </a:pPr>
            <a:endParaRPr lang="en-US" sz="2400" dirty="0"/>
          </a:p>
          <a:p>
            <a:pPr marL="0" indent="0"/>
            <a:r>
              <a:rPr lang="en-US" sz="2800" dirty="0"/>
              <a:t>Closing report: </a:t>
            </a:r>
            <a:r>
              <a:rPr lang="en-US" sz="2800" dirty="0">
                <a:hlinkClick r:id="rId2"/>
              </a:rPr>
              <a:t>https://mentor.ieee.org/802.15/dcn/24/15-24-0424-00-04ab-july-closing-report.pptx</a:t>
            </a:r>
            <a:endParaRPr lang="en-US" sz="2800" dirty="0"/>
          </a:p>
          <a:p>
            <a:pPr marL="0" indent="0"/>
            <a:endParaRPr lang="en-US" sz="2800" dirty="0"/>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9267129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340768"/>
            <a:ext cx="11161239" cy="5134646"/>
          </a:xfrm>
        </p:spPr>
        <p:txBody>
          <a:bodyPr>
            <a:normAutofit lnSpcReduction="10000"/>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Improved user privacy to protect from user tracking and profiling attack.</a:t>
            </a:r>
          </a:p>
          <a:p>
            <a:pPr lvl="1">
              <a:buFont typeface="Arial" panose="020B0604020202020204" pitchFamily="34" charset="0"/>
              <a:buChar char="•"/>
            </a:pPr>
            <a:r>
              <a:rPr lang="en-US" sz="2400" dirty="0"/>
              <a:t>Mechanisms include MAC address randomization and rolling MAC address.</a:t>
            </a:r>
          </a:p>
          <a:p>
            <a:pPr lvl="1">
              <a:buFont typeface="Arial" panose="020B0604020202020204" pitchFamily="34" charset="0"/>
              <a:buChar char="•"/>
            </a:pPr>
            <a:r>
              <a:rPr lang="en-US" sz="2400" dirty="0"/>
              <a:t>Modifications to the IEEE Std 802.15.4 medium access control (MAC) </a:t>
            </a:r>
            <a:r>
              <a:rPr lang="en-US" sz="2400" dirty="0" err="1"/>
              <a:t>wrt</a:t>
            </a:r>
            <a:r>
              <a:rPr lang="en-US" sz="2400" dirty="0"/>
              <a:t> address usage</a:t>
            </a:r>
          </a:p>
          <a:p>
            <a:pPr lvl="1">
              <a:buFont typeface="Arial" panose="020B0604020202020204" pitchFamily="34" charset="0"/>
              <a:buChar char="•"/>
            </a:pPr>
            <a:r>
              <a:rPr lang="en-US" sz="2400" dirty="0"/>
              <a:t>Corresponding changes to MAC primitives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Characterization of privacy issues (Issues List) completed</a:t>
            </a:r>
          </a:p>
          <a:p>
            <a:pPr lvl="1">
              <a:buFont typeface="Arial" panose="020B0604020202020204" pitchFamily="34" charset="0"/>
              <a:buChar char="•"/>
            </a:pPr>
            <a:r>
              <a:rPr lang="en-US" sz="2400" dirty="0"/>
              <a:t>Draft development, current timeline (next steps):</a:t>
            </a:r>
          </a:p>
          <a:p>
            <a:pPr lvl="2">
              <a:buFont typeface="Arial" panose="020B0604020202020204" pitchFamily="34" charset="0"/>
              <a:buChar char="•"/>
            </a:pPr>
            <a:r>
              <a:rPr lang="en-US" sz="2200" b="0" dirty="0"/>
              <a:t>Pre-ballot draft and comment collection: September 2024</a:t>
            </a:r>
          </a:p>
          <a:p>
            <a:pPr lvl="2">
              <a:buFont typeface="Arial" panose="020B0604020202020204" pitchFamily="34" charset="0"/>
              <a:buChar char="•"/>
            </a:pPr>
            <a:r>
              <a:rPr lang="en-US" sz="2200" dirty="0"/>
              <a:t>First WG LB November 2024</a:t>
            </a:r>
            <a:endParaRPr lang="en-US" sz="2400" dirty="0"/>
          </a:p>
          <a:p>
            <a:pPr marL="514350" lvl="1" indent="0"/>
            <a:r>
              <a:rPr lang="en-US" sz="2600" dirty="0"/>
              <a:t>Closing report: </a:t>
            </a:r>
            <a:r>
              <a:rPr lang="en-US" sz="2600" dirty="0">
                <a:hlinkClick r:id="rId2"/>
              </a:rPr>
              <a:t>https://mentor.ieee.org/802.15/dcn/24/15-24-0372-01-04ac-july-opening-and-closing.pptx</a:t>
            </a:r>
            <a:endParaRPr lang="en-US" sz="2600" dirty="0"/>
          </a:p>
          <a:p>
            <a:pPr marL="514350" lvl="1" indent="0"/>
            <a:endParaRPr lang="en-US" sz="2600" b="0" dirty="0"/>
          </a:p>
        </p:txBody>
      </p:sp>
      <p:sp>
        <p:nvSpPr>
          <p:cNvPr id="4" name="Slide Number Placeholder 3">
            <a:extLst>
              <a:ext uri="{FF2B5EF4-FFF2-40B4-BE49-F238E27FC236}">
                <a16:creationId xmlns:a16="http://schemas.microsoft.com/office/drawing/2014/main" id="{045F13D5-C779-4649-8A26-D220F3B84FEA}"/>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FFC71C27-1E17-4F06-8263-9EB460939DE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477E124-89CD-4DB0-9724-5353843212C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7704255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13887</Words>
  <Application>Microsoft Office PowerPoint</Application>
  <PresentationFormat>Widescreen</PresentationFormat>
  <Paragraphs>2312</Paragraphs>
  <Slides>151</Slides>
  <Notes>80</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151</vt:i4>
      </vt:variant>
    </vt:vector>
  </HeadingPairs>
  <TitlesOfParts>
    <vt:vector size="171" baseType="lpstr">
      <vt:lpstr>Arial Unicode MS</vt:lpstr>
      <vt:lpstr>ＭＳ Ｐゴシック</vt:lpstr>
      <vt:lpstr>ＭＳ Ｐゴシック</vt:lpstr>
      <vt:lpstr>宋体</vt:lpstr>
      <vt:lpstr>宋体</vt:lpstr>
      <vt:lpstr>Aptos</vt:lpstr>
      <vt:lpstr>Aptos Narrow</vt:lpstr>
      <vt:lpstr>Arial</vt:lpstr>
      <vt:lpstr>Arial Black</vt:lpstr>
      <vt:lpstr>Asap</vt:lpstr>
      <vt:lpstr>Calibri</vt:lpstr>
      <vt:lpstr>Gulim</vt:lpstr>
      <vt:lpstr>Helvetica</vt:lpstr>
      <vt:lpstr>Segoe UI</vt:lpstr>
      <vt:lpstr>Times</vt:lpstr>
      <vt:lpstr>Times New Roman</vt:lpstr>
      <vt:lpstr>TimesNewRoman</vt:lpstr>
      <vt:lpstr>Wingdings</vt:lpstr>
      <vt:lpstr>Office Theme</vt:lpstr>
      <vt:lpstr>Document</vt:lpstr>
      <vt:lpstr>802.11 WG July 2024 Session Report</vt:lpstr>
      <vt:lpstr>Abstract</vt:lpstr>
      <vt:lpstr>PowerPoint Presentation</vt:lpstr>
      <vt:lpstr>Members by affiliation</vt:lpstr>
      <vt:lpstr>Attendance by subgroup (May to July)</vt:lpstr>
      <vt:lpstr>Attendance by breakout (July plenary session)</vt:lpstr>
      <vt:lpstr>802.11 WG Editors’ Meeting (July 2024)</vt:lpstr>
      <vt:lpstr>July 2024 Editors’ Meeting Report</vt:lpstr>
      <vt:lpstr>Volunteer Editor Contacts</vt:lpstr>
      <vt:lpstr>July meeting roundtable status report</vt:lpstr>
      <vt:lpstr>Editor Amendment Ordering</vt:lpstr>
      <vt:lpstr>Draft Development Snapshot</vt:lpstr>
      <vt:lpstr>Process of reviewing drafts when their baseline changes</vt:lpstr>
      <vt:lpstr>11bk/D2.0 MDR/MEC Completed  </vt:lpstr>
      <vt:lpstr>802.11 Style Guide</vt:lpstr>
      <vt:lpstr>Notes to Everyone</vt:lpstr>
      <vt:lpstr>ANA managed number space</vt:lpstr>
      <vt:lpstr>Backup</vt:lpstr>
      <vt:lpstr>MIB Style, Visio and Frame Practices</vt:lpstr>
      <vt:lpstr>Publication process</vt:lpstr>
      <vt:lpstr>Clause 6 Re-Write</vt:lpstr>
      <vt:lpstr>Searchable definitions ( to be discussed in Jan 2024)</vt:lpstr>
      <vt:lpstr>Review updated style guide</vt:lpstr>
      <vt:lpstr>Style guide update (to be discussed in Jan 2024) (from Rubayet Shafin)</vt:lpstr>
      <vt:lpstr>Issues for feedback</vt:lpstr>
      <vt:lpstr>July 2024 AIML SC Closing Report</vt:lpstr>
      <vt:lpstr>Work Completed</vt:lpstr>
      <vt:lpstr>Plans for September 2024</vt:lpstr>
      <vt:lpstr>ARC Closing Report </vt:lpstr>
      <vt:lpstr>Work Completed - 1</vt:lpstr>
      <vt:lpstr>Work Completed - 2</vt:lpstr>
      <vt:lpstr>Monitoring/future activities</vt:lpstr>
      <vt:lpstr>Plans</vt:lpstr>
      <vt:lpstr>Coex SC Closing Report</vt:lpstr>
      <vt:lpstr>Coex SC’s week at a glance</vt:lpstr>
      <vt:lpstr>ETSI BRAN Update to 802.11 (1/2)</vt:lpstr>
      <vt:lpstr>ETST BRAN Update to 802.11 (2/2)</vt:lpstr>
      <vt:lpstr>ETSI BRAN Update on review of ITU-R WP5B.AR </vt:lpstr>
      <vt:lpstr>Update from Bluetooth SIG Work</vt:lpstr>
      <vt:lpstr>Technical Submissions &amp; Discussion Items (1/4)</vt:lpstr>
      <vt:lpstr>Technical Submissions &amp; Discussion Items (2/4)</vt:lpstr>
      <vt:lpstr>Technical Submissions &amp; Discussion Items (3/4)</vt:lpstr>
      <vt:lpstr>Technical Submissions &amp; Discussion Items (4/4)</vt:lpstr>
      <vt:lpstr>Plans for September</vt:lpstr>
      <vt:lpstr>Telcos</vt:lpstr>
      <vt:lpstr>References for this week</vt:lpstr>
      <vt:lpstr>Coex Submissions</vt:lpstr>
      <vt:lpstr>PAR Review SC Closing Report</vt:lpstr>
      <vt:lpstr>WNG SC Closing Report</vt:lpstr>
      <vt:lpstr>PowerPoint Presentation</vt:lpstr>
      <vt:lpstr>IEEE 802 JTC1 Standing Committee July 2024 (mixed-mode) closing report</vt:lpstr>
      <vt:lpstr>The IEEE 802 JTC1 SC reviewed the PSDO process status, including IPR issues holding up 802.11</vt:lpstr>
      <vt:lpstr>The IEEE 802 JTC1 SC will undertake its usual work at its mixed-mode meeting in Waikoloa in September 2024</vt:lpstr>
      <vt:lpstr>REVme Closing Report – July 2024</vt:lpstr>
      <vt:lpstr>Work Completed</vt:lpstr>
      <vt:lpstr>Plans for September</vt:lpstr>
      <vt:lpstr>TGme Timeline (No changes)</vt:lpstr>
      <vt:lpstr>Conditional Approval for REVCOM</vt:lpstr>
      <vt:lpstr>TGbe July Closing Report</vt:lpstr>
      <vt:lpstr>TGbe (Extremely High Throughput)</vt:lpstr>
      <vt:lpstr>Teleconference Plan</vt:lpstr>
      <vt:lpstr>TGbe Timeline And Status</vt:lpstr>
      <vt:lpstr>PowerPoint Presentation</vt:lpstr>
      <vt:lpstr>TGbf (WLAN Sensing)– July 2024</vt:lpstr>
      <vt:lpstr>TGbf Timeline</vt:lpstr>
      <vt:lpstr>PowerPoint Presentation</vt:lpstr>
      <vt:lpstr>TGbh Closing Report </vt:lpstr>
      <vt:lpstr>Work Completed</vt:lpstr>
      <vt:lpstr>Timeline</vt:lpstr>
      <vt:lpstr>Teleconferences (as CRC)</vt:lpstr>
      <vt:lpstr>TGbi Closing Report</vt:lpstr>
      <vt:lpstr>IEEE 802.11 TGbi</vt:lpstr>
      <vt:lpstr>Timeline</vt:lpstr>
      <vt:lpstr>IEEE 802.11 TGbi</vt:lpstr>
      <vt:lpstr>TGbk 320MHz Positioning July Meeting Closing Report</vt:lpstr>
      <vt:lpstr>July Meeting Progress and Targets Towards the Sep. Meeting</vt:lpstr>
      <vt:lpstr>TGbk Projected Timeline (previous)</vt:lpstr>
      <vt:lpstr>TGbk Projected Timeline (updated)</vt:lpstr>
      <vt:lpstr>Scheduled TGbk telecons</vt:lpstr>
      <vt:lpstr>TGbn July Closing Report</vt:lpstr>
      <vt:lpstr>TGbn (Ultra High Reliability)</vt:lpstr>
      <vt:lpstr>Teleconference Plan</vt:lpstr>
      <vt:lpstr>TGbn Timeline And Status</vt:lpstr>
      <vt:lpstr>IEEE 802.11 Jul 2024 Plenary TGbp Closing Report</vt:lpstr>
      <vt:lpstr>TGbp’s Progress during this week</vt:lpstr>
      <vt:lpstr>TGbp Timeline Plan (Subject to change based on development progress) </vt:lpstr>
      <vt:lpstr>TGbp Teleconference Plan</vt:lpstr>
      <vt:lpstr>July 2024 IMMW SG Closing Report</vt:lpstr>
      <vt:lpstr>Work Completed</vt:lpstr>
      <vt:lpstr>Plans for September</vt:lpstr>
      <vt:lpstr>ITU AHG Closing Report for July 2024 Plenary</vt:lpstr>
      <vt:lpstr>Meeting Results</vt:lpstr>
      <vt:lpstr>802.15 Liaison Report – July 2024</vt:lpstr>
      <vt:lpstr>802.15 WG Standards Pipeline (July update)</vt:lpstr>
      <vt:lpstr>802.15.4 Rev E</vt:lpstr>
      <vt:lpstr>TG 4ad Amendment: Data rate and range extensions for the Smart Utility Network (SUN) Physical layer (PHY)</vt:lpstr>
      <vt:lpstr>802.15.4ab Next Generation UWB</vt:lpstr>
      <vt:lpstr>802.15.4ab Next Generation UWB</vt:lpstr>
      <vt:lpstr>802.15.4ac Privacy</vt:lpstr>
      <vt:lpstr>802.15.16t Narrow Band Licensed Operation (NB-Lic)</vt:lpstr>
      <vt:lpstr>802.15.6ma - Enhanced Dependability Body Area Network (ED-BAN)</vt:lpstr>
      <vt:lpstr>Next Generation Optical Camera Communication (OCC)</vt:lpstr>
      <vt:lpstr>IG-Crypt</vt:lpstr>
      <vt:lpstr>WNG and IG-Access</vt:lpstr>
      <vt:lpstr>802.18 Liaison Report – July 2024</vt:lpstr>
      <vt:lpstr>RR-TAG at a glance</vt:lpstr>
      <vt:lpstr>Progress since the 2024 May interim</vt:lpstr>
      <vt:lpstr>Objectives this week (1)</vt:lpstr>
      <vt:lpstr>Objectives this week (2)</vt:lpstr>
      <vt:lpstr>802.19 WG  July 2024 Liaison Report</vt:lpstr>
      <vt:lpstr>IEEE 802.19 Overview</vt:lpstr>
      <vt:lpstr>Coexistence Assessment Documents</vt:lpstr>
      <vt:lpstr>802.19.3a Task Group</vt:lpstr>
      <vt:lpstr>802REVc Status July 2024 Update</vt:lpstr>
      <vt:lpstr>Abstract</vt:lpstr>
      <vt:lpstr>IEEE Std 802-REVc Overview</vt:lpstr>
      <vt:lpstr>IEEE Std 802-REVc Details</vt:lpstr>
      <vt:lpstr>Comment Status</vt:lpstr>
      <vt:lpstr>Next Steps</vt:lpstr>
      <vt:lpstr>References</vt:lpstr>
      <vt:lpstr>Wi-Fi Alliance (WFA) Liaison July 2024 Update</vt:lpstr>
      <vt:lpstr>Abstract</vt:lpstr>
      <vt:lpstr>Meetings</vt:lpstr>
      <vt:lpstr>Activities</vt:lpstr>
      <vt:lpstr>Additional Work Areas</vt:lpstr>
      <vt:lpstr>Recent publications</vt:lpstr>
      <vt:lpstr>Further information</vt:lpstr>
      <vt:lpstr>Wireless Broadband Alliance (WBA) Liaison Report</vt:lpstr>
      <vt:lpstr>Wireless Broadband Alliance (WBA)</vt:lpstr>
      <vt:lpstr>WBA ORGANIZATION</vt:lpstr>
      <vt:lpstr>WBA Focus Areas</vt:lpstr>
      <vt:lpstr>TECHNICAL ACTIVITIES ROADMAP FOR 2024 WBA WORK GROUPS &amp; PROJECTS</vt:lpstr>
      <vt:lpstr>Further information</vt:lpstr>
      <vt:lpstr>IEEE 802.11-IETF Liaison Report</vt:lpstr>
      <vt:lpstr>Abstract</vt:lpstr>
      <vt:lpstr>IETF Meetings</vt:lpstr>
      <vt:lpstr>IETF- IEEE 802 Liaison Activity  </vt:lpstr>
      <vt:lpstr>IETF protocol use with 802.11 technology</vt:lpstr>
      <vt:lpstr>BOFs at IETF 120 July 20-26,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174</cp:revision>
  <cp:lastPrinted>1601-01-01T00:00:00Z</cp:lastPrinted>
  <dcterms:created xsi:type="dcterms:W3CDTF">2018-05-10T15:59:06Z</dcterms:created>
  <dcterms:modified xsi:type="dcterms:W3CDTF">2024-07-22T15:51:20Z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1721388878</vt:lpwstr>
  </property>
</Properties>
</file>