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 id="2147483660" r:id="rId2"/>
  </p:sldMasterIdLst>
  <p:notesMasterIdLst>
    <p:notesMasterId r:id="rId8"/>
  </p:notesMasterIdLst>
  <p:handoutMasterIdLst>
    <p:handoutMasterId r:id="rId9"/>
  </p:handoutMasterIdLst>
  <p:sldIdLst>
    <p:sldId id="331" r:id="rId3"/>
    <p:sldId id="446" r:id="rId4"/>
    <p:sldId id="440" r:id="rId5"/>
    <p:sldId id="444" r:id="rId6"/>
    <p:sldId id="442" r:id="rId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5302B0-20D6-4B35-AF88-3EF8E390F7F4}" v="45" dt="2024-07-14T22:23:50.8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6" autoAdjust="0"/>
    <p:restoredTop sz="94616" autoAdjust="0"/>
  </p:normalViewPr>
  <p:slideViewPr>
    <p:cSldViewPr>
      <p:cViewPr varScale="1">
        <p:scale>
          <a:sx n="133" d="100"/>
          <a:sy n="133" d="100"/>
        </p:scale>
        <p:origin x="984" y="12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19" y="2124"/>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470525" y="204788"/>
            <a:ext cx="641350"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802.11-14/0216r0</a:t>
            </a:r>
          </a:p>
        </p:txBody>
      </p:sp>
      <p:sp>
        <p:nvSpPr>
          <p:cNvPr id="3075" name="Rectangle 3"/>
          <p:cNvSpPr>
            <a:spLocks noGrp="1" noChangeArrowheads="1"/>
          </p:cNvSpPr>
          <p:nvPr>
            <p:ph type="dt" sz="quarter" idx="1"/>
          </p:nvPr>
        </p:nvSpPr>
        <p:spPr bwMode="auto">
          <a:xfrm>
            <a:off x="682625" y="203200"/>
            <a:ext cx="12271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March 2014</a:t>
            </a:r>
            <a:endParaRPr lang="en-GB"/>
          </a:p>
        </p:txBody>
      </p:sp>
      <p:sp>
        <p:nvSpPr>
          <p:cNvPr id="3076" name="Rectangle 4"/>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Stephen McCann, Blackberry</a:t>
            </a:r>
          </a:p>
        </p:txBody>
      </p:sp>
      <p:sp>
        <p:nvSpPr>
          <p:cNvPr id="3077" name="Rectangle 5"/>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GB" altLang="en-US"/>
              <a:t>Page </a:t>
            </a:r>
            <a:fld id="{BAF696D6-2B11-400B-80BE-320340BD9C0B}" type="slidenum">
              <a:rPr lang="en-GB" altLang="en-US"/>
              <a:pPr/>
              <a:t>‹#›</a:t>
            </a:fld>
            <a:endParaRPr lang="en-GB" altLang="en-US"/>
          </a:p>
        </p:txBody>
      </p:sp>
      <p:sp>
        <p:nvSpPr>
          <p:cNvPr id="13318" name="Line 6"/>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991" name="Rectangle 7"/>
          <p:cNvSpPr>
            <a:spLocks noChangeArrowheads="1"/>
          </p:cNvSpPr>
          <p:nvPr/>
        </p:nvSpPr>
        <p:spPr bwMode="auto">
          <a:xfrm>
            <a:off x="681038" y="9612313"/>
            <a:ext cx="711200" cy="182562"/>
          </a:xfrm>
          <a:prstGeom prst="rect">
            <a:avLst/>
          </a:prstGeom>
          <a:noFill/>
          <a:ln>
            <a:noFill/>
          </a:ln>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0" name="Line 8"/>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625340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13388" y="12065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802.11-14/0216r0</a:t>
            </a:r>
          </a:p>
        </p:txBody>
      </p:sp>
      <p:sp>
        <p:nvSpPr>
          <p:cNvPr id="2051" name="Rectangle 3"/>
          <p:cNvSpPr>
            <a:spLocks noGrp="1" noChangeArrowheads="1"/>
          </p:cNvSpPr>
          <p:nvPr>
            <p:ph type="dt" idx="1"/>
          </p:nvPr>
        </p:nvSpPr>
        <p:spPr bwMode="auto">
          <a:xfrm>
            <a:off x="641350" y="117475"/>
            <a:ext cx="12271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March 2014</a:t>
            </a:r>
            <a:endParaRPr lang="en-GB"/>
          </a:p>
        </p:txBody>
      </p:sp>
      <p:sp>
        <p:nvSpPr>
          <p:cNvPr id="8196" name="Rectangle 4"/>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Stephen McCann, Blackberry</a:t>
            </a:r>
          </a:p>
        </p:txBody>
      </p:sp>
      <p:sp>
        <p:nvSpPr>
          <p:cNvPr id="2055" name="Rectangle 7"/>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GB" altLang="en-US"/>
              <a:t>Page </a:t>
            </a:r>
            <a:fld id="{191D54E5-86B9-40A9-ABFE-18C51DE813A8}" type="slidenum">
              <a:rPr lang="en-GB" altLang="en-US"/>
              <a:pPr/>
              <a:t>‹#›</a:t>
            </a:fld>
            <a:endParaRPr lang="en-GB" altLang="en-US"/>
          </a:p>
        </p:txBody>
      </p:sp>
      <p:sp>
        <p:nvSpPr>
          <p:cNvPr id="21512" name="Rectangle 8"/>
          <p:cNvSpPr>
            <a:spLocks noChangeArrowheads="1"/>
          </p:cNvSpPr>
          <p:nvPr/>
        </p:nvSpPr>
        <p:spPr bwMode="auto">
          <a:xfrm>
            <a:off x="709613" y="9615488"/>
            <a:ext cx="711200" cy="182562"/>
          </a:xfrm>
          <a:prstGeom prst="rect">
            <a:avLst/>
          </a:prstGeom>
          <a:noFill/>
          <a:ln>
            <a:noFill/>
          </a:ln>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8201" name="Line 9"/>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8202" name="Line 10"/>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69903187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802.11-14/0216r0</a:t>
            </a:r>
          </a:p>
        </p:txBody>
      </p:sp>
      <p:sp>
        <p:nvSpPr>
          <p:cNvPr id="92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March 2014</a:t>
            </a:r>
            <a:endParaRPr lang="en-GB" altLang="en-US" sz="1400"/>
          </a:p>
        </p:txBody>
      </p:sp>
      <p:sp>
        <p:nvSpPr>
          <p:cNvPr id="92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Stephen McCann, Blackberry</a:t>
            </a:r>
          </a:p>
        </p:txBody>
      </p:sp>
      <p:sp>
        <p:nvSpPr>
          <p:cNvPr id="92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D55620EA-3F44-4E94-8BEB-09EE72043127}" type="slidenum">
              <a:rPr lang="en-GB" altLang="en-US"/>
              <a:pPr>
                <a:spcBef>
                  <a:spcPct val="0"/>
                </a:spcBef>
              </a:pPr>
              <a:t>1</a:t>
            </a:fld>
            <a:endParaRPr lang="en-GB" altLang="en-US"/>
          </a:p>
        </p:txBody>
      </p:sp>
      <p:sp>
        <p:nvSpPr>
          <p:cNvPr id="9222" name="Rectangle 2"/>
          <p:cNvSpPr>
            <a:spLocks noGrp="1" noRot="1" noChangeAspect="1" noChangeArrowheads="1" noTextEdit="1"/>
          </p:cNvSpPr>
          <p:nvPr>
            <p:ph type="sldImg"/>
          </p:nvPr>
        </p:nvSpPr>
        <p:spPr>
          <a:xfrm>
            <a:off x="922338" y="750888"/>
            <a:ext cx="4949825" cy="3711575"/>
          </a:xfrm>
          <a:ln/>
        </p:spPr>
      </p:sp>
      <p:sp>
        <p:nvSpPr>
          <p:cNvPr id="92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49640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xfrm>
            <a:off x="3959225" y="117475"/>
            <a:ext cx="2195513"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ea typeface="ＭＳ Ｐゴシック" panose="020B0600070205080204" pitchFamily="34" charset="-128"/>
              </a:rPr>
              <a:t>doc.: IEEE 802.11-14/0325r0</a:t>
            </a:r>
          </a:p>
        </p:txBody>
      </p:sp>
      <p:sp>
        <p:nvSpPr>
          <p:cNvPr id="10243" name="Rectangle 3"/>
          <p:cNvSpPr>
            <a:spLocks noGrp="1" noChangeArrowheads="1"/>
          </p:cNvSpPr>
          <p:nvPr>
            <p:ph type="dt" sz="quarter" idx="1"/>
          </p:nvPr>
        </p:nvSpPr>
        <p:spPr>
          <a:xfrm>
            <a:off x="641350" y="117475"/>
            <a:ext cx="9207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March 2014</a:t>
            </a:r>
          </a:p>
        </p:txBody>
      </p:sp>
      <p:sp>
        <p:nvSpPr>
          <p:cNvPr id="10244" name="Rectangle 6"/>
          <p:cNvSpPr>
            <a:spLocks noGrp="1" noChangeArrowheads="1"/>
          </p:cNvSpPr>
          <p:nvPr>
            <p:ph type="ftr" sz="quarter" idx="4"/>
          </p:nvPr>
        </p:nvSpPr>
        <p:spPr>
          <a:xfrm>
            <a:off x="3862388" y="9615488"/>
            <a:ext cx="229235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ea typeface="ＭＳ Ｐゴシック" panose="020B0600070205080204" pitchFamily="34" charset="-128"/>
              </a:rPr>
              <a:t>Stephen McCann, Blackberry</a:t>
            </a:r>
          </a:p>
        </p:txBody>
      </p:sp>
      <p:sp>
        <p:nvSpPr>
          <p:cNvPr id="10245" name="Rectangle 7"/>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FF711518-8A9C-49D7-8BC3-2A761B35C2E9}" type="slidenum">
              <a:rPr lang="en-US" altLang="en-US"/>
              <a:pPr>
                <a:spcBef>
                  <a:spcPct val="0"/>
                </a:spcBef>
              </a:pPr>
              <a:t>3</a:t>
            </a:fld>
            <a:endParaRPr lang="en-US" altLang="en-US"/>
          </a:p>
        </p:txBody>
      </p:sp>
      <p:sp>
        <p:nvSpPr>
          <p:cNvPr id="10246" name="Rectangle 2"/>
          <p:cNvSpPr>
            <a:spLocks noGrp="1" noRot="1" noChangeAspect="1" noChangeArrowheads="1" noTextEdit="1"/>
          </p:cNvSpPr>
          <p:nvPr>
            <p:ph type="sldImg"/>
          </p:nvPr>
        </p:nvSpPr>
        <p:spPr>
          <a:ln/>
        </p:spPr>
      </p:sp>
      <p:sp>
        <p:nvSpPr>
          <p:cNvPr id="102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391199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xfrm>
            <a:off x="3959225" y="117475"/>
            <a:ext cx="2195513"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ea typeface="ＭＳ Ｐゴシック" panose="020B0600070205080204" pitchFamily="34" charset="-128"/>
              </a:rPr>
              <a:t>doc.: IEEE 802.11-14/0325r0</a:t>
            </a:r>
          </a:p>
        </p:txBody>
      </p:sp>
      <p:sp>
        <p:nvSpPr>
          <p:cNvPr id="10243" name="Rectangle 3"/>
          <p:cNvSpPr>
            <a:spLocks noGrp="1" noChangeArrowheads="1"/>
          </p:cNvSpPr>
          <p:nvPr>
            <p:ph type="dt" sz="quarter" idx="1"/>
          </p:nvPr>
        </p:nvSpPr>
        <p:spPr>
          <a:xfrm>
            <a:off x="641350" y="117475"/>
            <a:ext cx="9207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March 2014</a:t>
            </a:r>
          </a:p>
        </p:txBody>
      </p:sp>
      <p:sp>
        <p:nvSpPr>
          <p:cNvPr id="10244" name="Rectangle 6"/>
          <p:cNvSpPr>
            <a:spLocks noGrp="1" noChangeArrowheads="1"/>
          </p:cNvSpPr>
          <p:nvPr>
            <p:ph type="ftr" sz="quarter" idx="4"/>
          </p:nvPr>
        </p:nvSpPr>
        <p:spPr>
          <a:xfrm>
            <a:off x="3862388" y="9615488"/>
            <a:ext cx="229235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ea typeface="ＭＳ Ｐゴシック" panose="020B0600070205080204" pitchFamily="34" charset="-128"/>
              </a:rPr>
              <a:t>Stephen McCann, Blackberry</a:t>
            </a:r>
          </a:p>
        </p:txBody>
      </p:sp>
      <p:sp>
        <p:nvSpPr>
          <p:cNvPr id="10245" name="Rectangle 7"/>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FF711518-8A9C-49D7-8BC3-2A761B35C2E9}" type="slidenum">
              <a:rPr lang="en-US" altLang="en-US"/>
              <a:pPr>
                <a:spcBef>
                  <a:spcPct val="0"/>
                </a:spcBef>
              </a:pPr>
              <a:t>4</a:t>
            </a:fld>
            <a:endParaRPr lang="en-US" altLang="en-US"/>
          </a:p>
        </p:txBody>
      </p:sp>
      <p:sp>
        <p:nvSpPr>
          <p:cNvPr id="10246" name="Rectangle 2"/>
          <p:cNvSpPr>
            <a:spLocks noGrp="1" noRot="1" noChangeAspect="1" noChangeArrowheads="1" noTextEdit="1"/>
          </p:cNvSpPr>
          <p:nvPr>
            <p:ph type="sldImg"/>
          </p:nvPr>
        </p:nvSpPr>
        <p:spPr>
          <a:ln/>
        </p:spPr>
      </p:sp>
      <p:sp>
        <p:nvSpPr>
          <p:cNvPr id="102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313147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xfrm>
            <a:off x="3959225" y="117475"/>
            <a:ext cx="2195513"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ea typeface="ＭＳ Ｐゴシック" panose="020B0600070205080204" pitchFamily="34" charset="-128"/>
              </a:rPr>
              <a:t>doc.: IEEE 802.11-14/0325r0</a:t>
            </a:r>
          </a:p>
        </p:txBody>
      </p:sp>
      <p:sp>
        <p:nvSpPr>
          <p:cNvPr id="12291" name="Rectangle 3"/>
          <p:cNvSpPr>
            <a:spLocks noGrp="1" noChangeArrowheads="1"/>
          </p:cNvSpPr>
          <p:nvPr>
            <p:ph type="dt" sz="quarter" idx="1"/>
          </p:nvPr>
        </p:nvSpPr>
        <p:spPr>
          <a:xfrm>
            <a:off x="641350" y="117475"/>
            <a:ext cx="9207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March 2014</a:t>
            </a:r>
          </a:p>
        </p:txBody>
      </p:sp>
      <p:sp>
        <p:nvSpPr>
          <p:cNvPr id="12292" name="Rectangle 6"/>
          <p:cNvSpPr>
            <a:spLocks noGrp="1" noChangeArrowheads="1"/>
          </p:cNvSpPr>
          <p:nvPr>
            <p:ph type="ftr" sz="quarter" idx="4"/>
          </p:nvPr>
        </p:nvSpPr>
        <p:spPr>
          <a:xfrm>
            <a:off x="3862388" y="9615488"/>
            <a:ext cx="229235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ea typeface="ＭＳ Ｐゴシック" panose="020B0600070205080204" pitchFamily="34" charset="-128"/>
              </a:rPr>
              <a:t>Stephen McCann, Blackberry</a:t>
            </a:r>
          </a:p>
        </p:txBody>
      </p:sp>
      <p:sp>
        <p:nvSpPr>
          <p:cNvPr id="12293" name="Rectangle 7"/>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567F9E1-F1ED-4416-AB33-F94FB6852DD4}" type="slidenum">
              <a:rPr lang="en-US" altLang="en-US"/>
              <a:pPr>
                <a:spcBef>
                  <a:spcPct val="0"/>
                </a:spcBef>
              </a:pPr>
              <a:t>5</a:t>
            </a:fld>
            <a:endParaRPr lang="en-US" altLang="en-US"/>
          </a:p>
        </p:txBody>
      </p:sp>
      <p:sp>
        <p:nvSpPr>
          <p:cNvPr id="12294" name="Rectangle 2"/>
          <p:cNvSpPr>
            <a:spLocks noGrp="1" noRot="1" noChangeAspect="1" noChangeArrowheads="1" noTextEdit="1"/>
          </p:cNvSpPr>
          <p:nvPr>
            <p:ph type="sldImg"/>
          </p:nvPr>
        </p:nvSpPr>
        <p:spPr>
          <a:ln/>
        </p:spPr>
      </p:sp>
      <p:sp>
        <p:nvSpPr>
          <p:cNvPr id="122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78372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xfrm>
            <a:off x="684213" y="332601"/>
            <a:ext cx="942566" cy="276999"/>
          </a:xfrm>
        </p:spPr>
        <p:txBody>
          <a:bodyPr/>
          <a:lstStyle>
            <a:lvl1pPr>
              <a:defRPr/>
            </a:lvl1pPr>
          </a:lstStyle>
          <a:p>
            <a:pPr>
              <a:defRPr/>
            </a:pPr>
            <a:r>
              <a:rPr lang="en-US" dirty="0"/>
              <a:t>July 2024</a:t>
            </a:r>
            <a:endParaRPr lang="en-GB" dirty="0"/>
          </a:p>
        </p:txBody>
      </p:sp>
      <p:sp>
        <p:nvSpPr>
          <p:cNvPr id="5" name="Rectangle 5"/>
          <p:cNvSpPr>
            <a:spLocks noGrp="1" noChangeArrowheads="1"/>
          </p:cNvSpPr>
          <p:nvPr>
            <p:ph type="ftr" sz="quarter" idx="11"/>
          </p:nvPr>
        </p:nvSpPr>
        <p:spPr>
          <a:xfrm>
            <a:off x="7182975" y="6475413"/>
            <a:ext cx="1360950" cy="184666"/>
          </a:xfrm>
        </p:spPr>
        <p:txBody>
          <a:bodyPr/>
          <a:lstStyle>
            <a:lvl1pPr>
              <a:defRPr/>
            </a:lvl1pPr>
          </a:lstStyle>
          <a:p>
            <a:pPr>
              <a:defRPr/>
            </a:pPr>
            <a:r>
              <a:rPr lang="en-GB" dirty="0"/>
              <a:t>Necati Canpolat, Intel</a:t>
            </a:r>
          </a:p>
        </p:txBody>
      </p:sp>
      <p:sp>
        <p:nvSpPr>
          <p:cNvPr id="6" name="Rectangle 6"/>
          <p:cNvSpPr>
            <a:spLocks noGrp="1" noChangeArrowheads="1"/>
          </p:cNvSpPr>
          <p:nvPr>
            <p:ph type="sldNum" sz="quarter" idx="12"/>
          </p:nvPr>
        </p:nvSpPr>
        <p:spPr/>
        <p:txBody>
          <a:bodyPr/>
          <a:lstStyle>
            <a:lvl1pPr>
              <a:defRPr/>
            </a:lvl1pPr>
          </a:lstStyle>
          <a:p>
            <a:r>
              <a:rPr lang="en-GB" altLang="en-US"/>
              <a:t>Slide </a:t>
            </a:r>
            <a:fld id="{1C63A446-957E-4FA3-A6F6-424039CA2D54}" type="slidenum">
              <a:rPr lang="en-GB" altLang="en-US"/>
              <a:pPr/>
              <a:t>‹#›</a:t>
            </a:fld>
            <a:endParaRPr lang="en-GB" altLang="en-US"/>
          </a:p>
        </p:txBody>
      </p:sp>
    </p:spTree>
    <p:extLst>
      <p:ext uri="{BB962C8B-B14F-4D97-AF65-F5344CB8AC3E}">
        <p14:creationId xmlns:p14="http://schemas.microsoft.com/office/powerpoint/2010/main" val="2875790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785A398-EB07-44E2-AD97-456BF5CED23C}" type="datetimeFigureOut">
              <a:rPr lang="en-US"/>
              <a:pPr>
                <a:defRPr/>
              </a:pPr>
              <a:t>7/14/2024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4606A28-B578-478A-BD40-2AA493B34AF3}" type="slidenum">
              <a:rPr lang="en-US" altLang="en-US"/>
              <a:pPr/>
              <a:t>‹#›</a:t>
            </a:fld>
            <a:endParaRPr lang="en-US" altLang="en-US"/>
          </a:p>
        </p:txBody>
      </p:sp>
    </p:spTree>
    <p:extLst>
      <p:ext uri="{BB962C8B-B14F-4D97-AF65-F5344CB8AC3E}">
        <p14:creationId xmlns:p14="http://schemas.microsoft.com/office/powerpoint/2010/main" val="1998293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0564EAF-75A1-4587-A456-C16E7364FE5F}" type="datetimeFigureOut">
              <a:rPr lang="en-US"/>
              <a:pPr>
                <a:defRPr/>
              </a:pPr>
              <a:t>7/14/2024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B55077B-0ED4-467E-9037-94987130A75A}" type="slidenum">
              <a:rPr lang="en-US" altLang="en-US"/>
              <a:pPr/>
              <a:t>‹#›</a:t>
            </a:fld>
            <a:endParaRPr lang="en-US" altLang="en-US"/>
          </a:p>
        </p:txBody>
      </p:sp>
    </p:spTree>
    <p:extLst>
      <p:ext uri="{BB962C8B-B14F-4D97-AF65-F5344CB8AC3E}">
        <p14:creationId xmlns:p14="http://schemas.microsoft.com/office/powerpoint/2010/main" val="1792870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EEFE451-27BC-41FC-B13F-D920B13DB40D}" type="datetimeFigureOut">
              <a:rPr lang="en-US"/>
              <a:pPr>
                <a:defRPr/>
              </a:pPr>
              <a:t>7/14/2024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9AD38DB-C722-4CF6-BE63-EE3545B17655}" type="slidenum">
              <a:rPr lang="en-US" altLang="en-US"/>
              <a:pPr/>
              <a:t>‹#›</a:t>
            </a:fld>
            <a:endParaRPr lang="en-US" altLang="en-US"/>
          </a:p>
        </p:txBody>
      </p:sp>
    </p:spTree>
    <p:extLst>
      <p:ext uri="{BB962C8B-B14F-4D97-AF65-F5344CB8AC3E}">
        <p14:creationId xmlns:p14="http://schemas.microsoft.com/office/powerpoint/2010/main" val="552772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D303C8A7-7F79-43C9-BD1D-C3A218F7FB54}" type="datetimeFigureOut">
              <a:rPr lang="en-US"/>
              <a:pPr>
                <a:defRPr/>
              </a:pPr>
              <a:t>7/14/2024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1EC21CF-A91F-401B-8887-76475E086D71}" type="slidenum">
              <a:rPr lang="en-US" altLang="en-US"/>
              <a:pPr/>
              <a:t>‹#›</a:t>
            </a:fld>
            <a:endParaRPr lang="en-US" altLang="en-US"/>
          </a:p>
        </p:txBody>
      </p:sp>
    </p:spTree>
    <p:extLst>
      <p:ext uri="{BB962C8B-B14F-4D97-AF65-F5344CB8AC3E}">
        <p14:creationId xmlns:p14="http://schemas.microsoft.com/office/powerpoint/2010/main" val="4046420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4987DCB-92B9-4394-A334-F9A3BFAF09EF}" type="datetimeFigureOut">
              <a:rPr lang="en-US"/>
              <a:pPr>
                <a:defRPr/>
              </a:pPr>
              <a:t>7/14/2024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47B7AA3-6ED8-49E1-8F75-21B2EDE1D72A}" type="slidenum">
              <a:rPr lang="en-US" altLang="en-US"/>
              <a:pPr/>
              <a:t>‹#›</a:t>
            </a:fld>
            <a:endParaRPr lang="en-US" altLang="en-US"/>
          </a:p>
        </p:txBody>
      </p:sp>
    </p:spTree>
    <p:extLst>
      <p:ext uri="{BB962C8B-B14F-4D97-AF65-F5344CB8AC3E}">
        <p14:creationId xmlns:p14="http://schemas.microsoft.com/office/powerpoint/2010/main" val="283962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DC57E94-3B8C-44F6-9C59-C1C14DB3F532}" type="datetimeFigureOut">
              <a:rPr lang="en-US"/>
              <a:pPr>
                <a:defRPr/>
              </a:pPr>
              <a:t>7/14/2024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496A89A-12E7-41F4-A94B-031D316BA7D7}" type="slidenum">
              <a:rPr lang="en-US" altLang="en-US"/>
              <a:pPr/>
              <a:t>‹#›</a:t>
            </a:fld>
            <a:endParaRPr lang="en-US" altLang="en-US"/>
          </a:p>
        </p:txBody>
      </p:sp>
    </p:spTree>
    <p:extLst>
      <p:ext uri="{BB962C8B-B14F-4D97-AF65-F5344CB8AC3E}">
        <p14:creationId xmlns:p14="http://schemas.microsoft.com/office/powerpoint/2010/main" val="2266113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57BF9B9-62A3-406A-8D18-0DF1EA63157F}" type="datetimeFigureOut">
              <a:rPr lang="en-US"/>
              <a:pPr>
                <a:defRPr/>
              </a:pPr>
              <a:t>7/14/2024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129460A-A00E-4A2A-8486-1B898610B423}" type="slidenum">
              <a:rPr lang="en-US" altLang="en-US"/>
              <a:pPr/>
              <a:t>‹#›</a:t>
            </a:fld>
            <a:endParaRPr lang="en-US" altLang="en-US"/>
          </a:p>
        </p:txBody>
      </p:sp>
    </p:spTree>
    <p:extLst>
      <p:ext uri="{BB962C8B-B14F-4D97-AF65-F5344CB8AC3E}">
        <p14:creationId xmlns:p14="http://schemas.microsoft.com/office/powerpoint/2010/main" val="3685209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1FED6D27-18C4-4E41-91F3-499358260A02}" type="datetimeFigureOut">
              <a:rPr lang="en-US"/>
              <a:pPr>
                <a:defRPr/>
              </a:pPr>
              <a:t>7/14/2024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99BDE5B5-9A46-46A8-85A7-D88686A5C79E}" type="slidenum">
              <a:rPr lang="en-US" altLang="en-US"/>
              <a:pPr/>
              <a:t>‹#›</a:t>
            </a:fld>
            <a:endParaRPr lang="en-US" altLang="en-US"/>
          </a:p>
        </p:txBody>
      </p:sp>
    </p:spTree>
    <p:extLst>
      <p:ext uri="{BB962C8B-B14F-4D97-AF65-F5344CB8AC3E}">
        <p14:creationId xmlns:p14="http://schemas.microsoft.com/office/powerpoint/2010/main" val="1473033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E606608-FC35-49D3-B23F-BF06E71BE91E}" type="datetimeFigureOut">
              <a:rPr lang="en-US"/>
              <a:pPr>
                <a:defRPr/>
              </a:pPr>
              <a:t>7/14/2024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8C2866B6-40C9-4484-B17E-3410465EFDDF}" type="slidenum">
              <a:rPr lang="en-US" altLang="en-US"/>
              <a:pPr/>
              <a:t>‹#›</a:t>
            </a:fld>
            <a:endParaRPr lang="en-US" altLang="en-US"/>
          </a:p>
        </p:txBody>
      </p:sp>
    </p:spTree>
    <p:extLst>
      <p:ext uri="{BB962C8B-B14F-4D97-AF65-F5344CB8AC3E}">
        <p14:creationId xmlns:p14="http://schemas.microsoft.com/office/powerpoint/2010/main" val="1267600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F5F812C-B94A-41E8-97B0-2165B66999E7}" type="datetimeFigureOut">
              <a:rPr lang="en-US"/>
              <a:pPr>
                <a:defRPr/>
              </a:pPr>
              <a:t>7/14/2024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0C8C8AFB-83CD-42A8-B4C3-A1D385044613}" type="slidenum">
              <a:rPr lang="en-US" altLang="en-US"/>
              <a:pPr/>
              <a:t>‹#›</a:t>
            </a:fld>
            <a:endParaRPr lang="en-US" altLang="en-US"/>
          </a:p>
        </p:txBody>
      </p:sp>
    </p:spTree>
    <p:extLst>
      <p:ext uri="{BB962C8B-B14F-4D97-AF65-F5344CB8AC3E}">
        <p14:creationId xmlns:p14="http://schemas.microsoft.com/office/powerpoint/2010/main" val="724003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87F2398-A3C6-45DC-A23B-8CC58C8F7EDA}" type="datetimeFigureOut">
              <a:rPr lang="en-US"/>
              <a:pPr>
                <a:defRPr/>
              </a:pPr>
              <a:t>7/14/2024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4B19327-98F7-4FAB-B1B9-7FE17CF0635D}" type="slidenum">
              <a:rPr lang="en-US" altLang="en-US"/>
              <a:pPr/>
              <a:t>‹#›</a:t>
            </a:fld>
            <a:endParaRPr lang="en-US" altLang="en-US"/>
          </a:p>
        </p:txBody>
      </p:sp>
    </p:spTree>
    <p:extLst>
      <p:ext uri="{BB962C8B-B14F-4D97-AF65-F5344CB8AC3E}">
        <p14:creationId xmlns:p14="http://schemas.microsoft.com/office/powerpoint/2010/main" val="81718150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July 2024</a:t>
            </a:r>
            <a:endParaRPr lang="en-GB" dirty="0"/>
          </a:p>
        </p:txBody>
      </p:sp>
      <p:sp>
        <p:nvSpPr>
          <p:cNvPr id="1029" name="Rectangle 5"/>
          <p:cNvSpPr>
            <a:spLocks noGrp="1" noChangeArrowheads="1"/>
          </p:cNvSpPr>
          <p:nvPr>
            <p:ph type="ftr" sz="quarter" idx="3"/>
          </p:nvPr>
        </p:nvSpPr>
        <p:spPr bwMode="auto">
          <a:xfrm>
            <a:off x="7182975" y="6475413"/>
            <a:ext cx="136095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Necati Canpolat, Intel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GB" altLang="en-US"/>
              <a:t>Slide </a:t>
            </a:r>
            <a:fld id="{8B8338B2-6E12-4130-9981-618315C80553}" type="slidenum">
              <a:rPr lang="en-GB" altLang="en-US"/>
              <a:pPr/>
              <a:t>‹#›</a:t>
            </a:fld>
            <a:endParaRPr lang="en-GB" altLang="en-US"/>
          </a:p>
        </p:txBody>
      </p:sp>
      <p:sp>
        <p:nvSpPr>
          <p:cNvPr id="1031" name="Rectangle 7"/>
          <p:cNvSpPr>
            <a:spLocks noChangeArrowheads="1"/>
          </p:cNvSpPr>
          <p:nvPr/>
        </p:nvSpPr>
        <p:spPr bwMode="auto">
          <a:xfrm>
            <a:off x="5176773" y="332601"/>
            <a:ext cx="3283015" cy="276999"/>
          </a:xfrm>
          <a:prstGeom prst="rect">
            <a:avLst/>
          </a:prstGeom>
          <a:noFill/>
          <a:ln>
            <a:noFill/>
          </a:ln>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kern="1200" dirty="0">
                <a:solidFill>
                  <a:schemeClr val="tx1"/>
                </a:solidFill>
                <a:latin typeface="Times New Roman" panose="02020603050405020304" pitchFamily="18" charset="0"/>
                <a:ea typeface="+mn-ea"/>
                <a:cs typeface="+mn-cs"/>
              </a:rPr>
              <a:t>802.11-24/1268r0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userDrawn="1"/>
        </p:nvSpPr>
        <p:spPr bwMode="auto">
          <a:xfrm>
            <a:off x="685800" y="6475413"/>
            <a:ext cx="717550" cy="184150"/>
          </a:xfrm>
          <a:prstGeom prst="rect">
            <a:avLst/>
          </a:prstGeom>
          <a:noFill/>
          <a:ln>
            <a:noFill/>
          </a:ln>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243"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fld id="{4C95FD14-B118-4462-9A0F-EBA8F6D060D3}" type="datetimeFigureOut">
              <a:rPr lang="en-US"/>
              <a:pPr>
                <a:defRPr/>
              </a:pPr>
              <a:t>7/14/2024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C5D422A3-5322-4D18-B9B0-F624B936D40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232" r:id="rId1"/>
    <p:sldLayoutId id="2147484233" r:id="rId2"/>
    <p:sldLayoutId id="2147484234" r:id="rId3"/>
    <p:sldLayoutId id="2147484235" r:id="rId4"/>
    <p:sldLayoutId id="2147484236" r:id="rId5"/>
    <p:sldLayoutId id="2147484237" r:id="rId6"/>
    <p:sldLayoutId id="2147484238" r:id="rId7"/>
    <p:sldLayoutId id="2147484239" r:id="rId8"/>
    <p:sldLayoutId id="2147484240" r:id="rId9"/>
    <p:sldLayoutId id="2147484241" r:id="rId10"/>
    <p:sldLayoutId id="214748424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hyperlink" Target="https://wballiance.com/wba-program-overview-2024/" TargetMode="External"/><Relationship Id="rId7" Type="http://schemas.openxmlformats.org/officeDocument/2006/relationships/hyperlink" Target="https://wballiance.com/"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wballiance.com/membership/" TargetMode="External"/><Relationship Id="rId5" Type="http://schemas.openxmlformats.org/officeDocument/2006/relationships/hyperlink" Target="https://wballiance.com/events-awards/" TargetMode="External"/><Relationship Id="rId4" Type="http://schemas.openxmlformats.org/officeDocument/2006/relationships/hyperlink" Target="https://wballiance.com/resour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xfrm>
            <a:off x="6842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
        <p:nvSpPr>
          <p:cNvPr id="4099" name="Footer Placeholder 4"/>
          <p:cNvSpPr>
            <a:spLocks noGrp="1"/>
          </p:cNvSpPr>
          <p:nvPr>
            <p:ph type="ftr" sz="quarter" idx="11"/>
          </p:nvPr>
        </p:nvSpPr>
        <p:spPr>
          <a:xfrm>
            <a:off x="7182975" y="6475413"/>
            <a:ext cx="136095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Necati Canpolat, Intel</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27138B0-886C-442D-A790-BBBA55B88C81}" type="slidenum">
              <a:rPr lang="en-GB" altLang="en-US" sz="1200" b="0"/>
              <a:pPr>
                <a:spcBef>
                  <a:spcPct val="0"/>
                </a:spcBef>
                <a:buFontTx/>
                <a:buNone/>
              </a:pPr>
              <a:t>1</a:t>
            </a:fld>
            <a:endParaRPr lang="en-GB" altLang="en-US" sz="1200" b="0" dirty="0"/>
          </a:p>
        </p:txBody>
      </p:sp>
      <p:sp>
        <p:nvSpPr>
          <p:cNvPr id="4101" name="Rectangle 2"/>
          <p:cNvSpPr>
            <a:spLocks noGrp="1" noChangeArrowheads="1"/>
          </p:cNvSpPr>
          <p:nvPr>
            <p:ph type="title"/>
          </p:nvPr>
        </p:nvSpPr>
        <p:spPr>
          <a:noFill/>
        </p:spPr>
        <p:txBody>
          <a:bodyPr/>
          <a:lstStyle/>
          <a:p>
            <a:r>
              <a:rPr lang="en-GB" altLang="en-US" dirty="0"/>
              <a:t>Wireless Broadband Alliance (WBA) Liaison Report</a:t>
            </a:r>
          </a:p>
        </p:txBody>
      </p:sp>
      <p:sp>
        <p:nvSpPr>
          <p:cNvPr id="4102" name="Rectangle 4"/>
          <p:cNvSpPr>
            <a:spLocks noGrp="1" noChangeArrowheads="1"/>
          </p:cNvSpPr>
          <p:nvPr>
            <p:ph type="body" idx="1"/>
          </p:nvPr>
        </p:nvSpPr>
        <p:spPr>
          <a:xfrm>
            <a:off x="587032" y="2001525"/>
            <a:ext cx="7772400" cy="381000"/>
          </a:xfrm>
          <a:noFill/>
        </p:spPr>
        <p:txBody>
          <a:bodyPr/>
          <a:lstStyle/>
          <a:p>
            <a:pPr algn="ctr">
              <a:buFontTx/>
              <a:buNone/>
            </a:pPr>
            <a:r>
              <a:rPr lang="en-GB" altLang="en-US" sz="2000" dirty="0"/>
              <a:t>Date:</a:t>
            </a:r>
            <a:r>
              <a:rPr lang="en-GB" altLang="en-US" sz="2000" b="0" dirty="0"/>
              <a:t> 2024-07-17</a:t>
            </a:r>
          </a:p>
        </p:txBody>
      </p:sp>
      <p:sp>
        <p:nvSpPr>
          <p:cNvPr id="4104" name="Rectangle 6"/>
          <p:cNvSpPr>
            <a:spLocks noChangeArrowheads="1"/>
          </p:cNvSpPr>
          <p:nvPr/>
        </p:nvSpPr>
        <p:spPr bwMode="auto">
          <a:xfrm>
            <a:off x="533400" y="2636912"/>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2" name="Table 2">
            <a:extLst>
              <a:ext uri="{FF2B5EF4-FFF2-40B4-BE49-F238E27FC236}">
                <a16:creationId xmlns:a16="http://schemas.microsoft.com/office/drawing/2014/main" id="{DFE3B203-39B5-4261-AEA3-1A957979E2FF}"/>
              </a:ext>
            </a:extLst>
          </p:cNvPr>
          <p:cNvGraphicFramePr>
            <a:graphicFrameLocks noGrp="1"/>
          </p:cNvGraphicFramePr>
          <p:nvPr>
            <p:extLst>
              <p:ext uri="{D42A27DB-BD31-4B8C-83A1-F6EECF244321}">
                <p14:modId xmlns:p14="http://schemas.microsoft.com/office/powerpoint/2010/main" val="3458383024"/>
              </p:ext>
            </p:extLst>
          </p:nvPr>
        </p:nvGraphicFramePr>
        <p:xfrm>
          <a:off x="564679" y="3144525"/>
          <a:ext cx="7748590" cy="741680"/>
        </p:xfrm>
        <a:graphic>
          <a:graphicData uri="http://schemas.openxmlformats.org/drawingml/2006/table">
            <a:tbl>
              <a:tblPr firstRow="1" bandRow="1">
                <a:tableStyleId>{5940675A-B579-460E-94D1-54222C63F5DA}</a:tableStyleId>
              </a:tblPr>
              <a:tblGrid>
                <a:gridCol w="1991097">
                  <a:extLst>
                    <a:ext uri="{9D8B030D-6E8A-4147-A177-3AD203B41FA5}">
                      <a16:colId xmlns:a16="http://schemas.microsoft.com/office/drawing/2014/main" val="886369074"/>
                    </a:ext>
                  </a:extLst>
                </a:gridCol>
                <a:gridCol w="1152128">
                  <a:extLst>
                    <a:ext uri="{9D8B030D-6E8A-4147-A177-3AD203B41FA5}">
                      <a16:colId xmlns:a16="http://schemas.microsoft.com/office/drawing/2014/main" val="3001105605"/>
                    </a:ext>
                  </a:extLst>
                </a:gridCol>
                <a:gridCol w="1008112">
                  <a:extLst>
                    <a:ext uri="{9D8B030D-6E8A-4147-A177-3AD203B41FA5}">
                      <a16:colId xmlns:a16="http://schemas.microsoft.com/office/drawing/2014/main" val="986167142"/>
                    </a:ext>
                  </a:extLst>
                </a:gridCol>
                <a:gridCol w="864096">
                  <a:extLst>
                    <a:ext uri="{9D8B030D-6E8A-4147-A177-3AD203B41FA5}">
                      <a16:colId xmlns:a16="http://schemas.microsoft.com/office/drawing/2014/main" val="984206515"/>
                    </a:ext>
                  </a:extLst>
                </a:gridCol>
                <a:gridCol w="2733157">
                  <a:extLst>
                    <a:ext uri="{9D8B030D-6E8A-4147-A177-3AD203B41FA5}">
                      <a16:colId xmlns:a16="http://schemas.microsoft.com/office/drawing/2014/main" val="785055820"/>
                    </a:ext>
                  </a:extLst>
                </a:gridCol>
              </a:tblGrid>
              <a:tr h="370840">
                <a:tc>
                  <a:txBody>
                    <a:bodyPr/>
                    <a:lstStyle/>
                    <a:p>
                      <a:r>
                        <a:rPr lang="en-US" b="1" dirty="0"/>
                        <a:t>Name</a:t>
                      </a:r>
                    </a:p>
                  </a:txBody>
                  <a:tcPr/>
                </a:tc>
                <a:tc>
                  <a:txBody>
                    <a:bodyPr/>
                    <a:lstStyle/>
                    <a:p>
                      <a:r>
                        <a:rPr lang="en-US" b="1" dirty="0"/>
                        <a:t>Company</a:t>
                      </a:r>
                    </a:p>
                  </a:txBody>
                  <a:tcPr/>
                </a:tc>
                <a:tc>
                  <a:txBody>
                    <a:bodyPr/>
                    <a:lstStyle/>
                    <a:p>
                      <a:r>
                        <a:rPr lang="en-US" b="1" dirty="0"/>
                        <a:t>Address</a:t>
                      </a:r>
                    </a:p>
                  </a:txBody>
                  <a:tcPr/>
                </a:tc>
                <a:tc>
                  <a:txBody>
                    <a:bodyPr/>
                    <a:lstStyle/>
                    <a:p>
                      <a:r>
                        <a:rPr lang="en-US" b="1" dirty="0"/>
                        <a:t>Phone</a:t>
                      </a:r>
                    </a:p>
                  </a:txBody>
                  <a:tcPr/>
                </a:tc>
                <a:tc>
                  <a:txBody>
                    <a:bodyPr/>
                    <a:lstStyle/>
                    <a:p>
                      <a:r>
                        <a:rPr lang="en-US" b="1" dirty="0"/>
                        <a:t>Email</a:t>
                      </a:r>
                    </a:p>
                  </a:txBody>
                  <a:tcPr/>
                </a:tc>
                <a:extLst>
                  <a:ext uri="{0D108BD9-81ED-4DB2-BD59-A6C34878D82A}">
                    <a16:rowId xmlns:a16="http://schemas.microsoft.com/office/drawing/2014/main" val="2890813704"/>
                  </a:ext>
                </a:extLst>
              </a:tr>
              <a:tr h="370840">
                <a:tc>
                  <a:txBody>
                    <a:bodyPr/>
                    <a:lstStyle/>
                    <a:p>
                      <a:r>
                        <a:rPr lang="en-US" dirty="0"/>
                        <a:t>Necati Canpolat</a:t>
                      </a:r>
                    </a:p>
                  </a:txBody>
                  <a:tcPr/>
                </a:tc>
                <a:tc>
                  <a:txBody>
                    <a:bodyPr/>
                    <a:lstStyle/>
                    <a:p>
                      <a:r>
                        <a:rPr lang="en-US" dirty="0"/>
                        <a:t>Intel</a:t>
                      </a:r>
                    </a:p>
                  </a:txBody>
                  <a:tcPr/>
                </a:tc>
                <a:tc>
                  <a:txBody>
                    <a:bodyPr/>
                    <a:lstStyle/>
                    <a:p>
                      <a:endParaRPr lang="en-US" dirty="0"/>
                    </a:p>
                  </a:txBody>
                  <a:tcPr/>
                </a:tc>
                <a:tc>
                  <a:txBody>
                    <a:bodyPr/>
                    <a:lstStyle/>
                    <a:p>
                      <a:endParaRPr lang="en-US" dirty="0"/>
                    </a:p>
                  </a:txBody>
                  <a:tcPr/>
                </a:tc>
                <a:tc>
                  <a:txBody>
                    <a:bodyPr/>
                    <a:lstStyle/>
                    <a:p>
                      <a:r>
                        <a:rPr lang="en-US" dirty="0"/>
                        <a:t>necati.canpolat@intel.com</a:t>
                      </a:r>
                    </a:p>
                  </a:txBody>
                  <a:tcPr/>
                </a:tc>
                <a:extLst>
                  <a:ext uri="{0D108BD9-81ED-4DB2-BD59-A6C34878D82A}">
                    <a16:rowId xmlns:a16="http://schemas.microsoft.com/office/drawing/2014/main" val="963518359"/>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23BBD-B6B8-DA57-6289-6A180C96DEA8}"/>
              </a:ext>
            </a:extLst>
          </p:cNvPr>
          <p:cNvSpPr>
            <a:spLocks noGrp="1"/>
          </p:cNvSpPr>
          <p:nvPr>
            <p:ph type="title"/>
          </p:nvPr>
        </p:nvSpPr>
        <p:spPr>
          <a:xfrm>
            <a:off x="467544" y="685800"/>
            <a:ext cx="7990656" cy="1066800"/>
          </a:xfrm>
        </p:spPr>
        <p:txBody>
          <a:bodyPr/>
          <a:lstStyle/>
          <a:p>
            <a:pPr algn="l"/>
            <a:r>
              <a:rPr lang="en-US" dirty="0"/>
              <a:t>Wireless Broadband Alliance (WBA)</a:t>
            </a:r>
          </a:p>
        </p:txBody>
      </p:sp>
      <p:sp>
        <p:nvSpPr>
          <p:cNvPr id="3" name="Content Placeholder 2">
            <a:extLst>
              <a:ext uri="{FF2B5EF4-FFF2-40B4-BE49-F238E27FC236}">
                <a16:creationId xmlns:a16="http://schemas.microsoft.com/office/drawing/2014/main" id="{DAAAF6B6-CE19-2FCA-AC05-6A11DCA48004}"/>
              </a:ext>
            </a:extLst>
          </p:cNvPr>
          <p:cNvSpPr>
            <a:spLocks noGrp="1"/>
          </p:cNvSpPr>
          <p:nvPr>
            <p:ph idx="1"/>
          </p:nvPr>
        </p:nvSpPr>
        <p:spPr>
          <a:xfrm>
            <a:off x="467544" y="1981200"/>
            <a:ext cx="8352928" cy="4114800"/>
          </a:xfrm>
        </p:spPr>
        <p:txBody>
          <a:bodyPr/>
          <a:lstStyle/>
          <a:p>
            <a:r>
              <a:rPr lang="en-US" dirty="0">
                <a:solidFill>
                  <a:schemeClr val="accent2">
                    <a:lumMod val="75000"/>
                  </a:schemeClr>
                </a:solidFill>
              </a:rPr>
              <a:t>Drives seamless &amp; interoperable services via Wi-Fi</a:t>
            </a:r>
          </a:p>
          <a:p>
            <a:endParaRPr lang="en-US" dirty="0">
              <a:solidFill>
                <a:schemeClr val="accent2">
                  <a:lumMod val="75000"/>
                </a:schemeClr>
              </a:solidFill>
            </a:endParaRPr>
          </a:p>
          <a:p>
            <a:r>
              <a:rPr lang="en-US" dirty="0"/>
              <a:t>Undertakes programs and activities to address business and technical issues, as well as opportunities, for member companies in order to enable collaboration among service providers, technology companies, cities, venue partners and organizations</a:t>
            </a:r>
          </a:p>
          <a:p>
            <a:endParaRPr lang="en-US" dirty="0"/>
          </a:p>
        </p:txBody>
      </p:sp>
      <p:sp>
        <p:nvSpPr>
          <p:cNvPr id="4" name="Date Placeholder 3">
            <a:extLst>
              <a:ext uri="{FF2B5EF4-FFF2-40B4-BE49-F238E27FC236}">
                <a16:creationId xmlns:a16="http://schemas.microsoft.com/office/drawing/2014/main" id="{3697CA8F-BBED-8C23-6B54-DA65A5EEA8F1}"/>
              </a:ext>
            </a:extLst>
          </p:cNvPr>
          <p:cNvSpPr>
            <a:spLocks noGrp="1"/>
          </p:cNvSpPr>
          <p:nvPr>
            <p:ph type="dt" sz="half" idx="10"/>
          </p:nvPr>
        </p:nvSpPr>
        <p:spPr/>
        <p:txBody>
          <a:bodyPr/>
          <a:lstStyle/>
          <a:p>
            <a:pPr>
              <a:defRPr/>
            </a:pPr>
            <a:r>
              <a:rPr lang="en-US"/>
              <a:t>July 2024</a:t>
            </a:r>
            <a:endParaRPr lang="en-GB" dirty="0"/>
          </a:p>
        </p:txBody>
      </p:sp>
      <p:sp>
        <p:nvSpPr>
          <p:cNvPr id="5" name="Footer Placeholder 4">
            <a:extLst>
              <a:ext uri="{FF2B5EF4-FFF2-40B4-BE49-F238E27FC236}">
                <a16:creationId xmlns:a16="http://schemas.microsoft.com/office/drawing/2014/main" id="{30177C93-9F1D-C9B5-89A0-992D1D16EAD8}"/>
              </a:ext>
            </a:extLst>
          </p:cNvPr>
          <p:cNvSpPr>
            <a:spLocks noGrp="1"/>
          </p:cNvSpPr>
          <p:nvPr>
            <p:ph type="ftr" sz="quarter" idx="11"/>
          </p:nvPr>
        </p:nvSpPr>
        <p:spPr/>
        <p:txBody>
          <a:bodyPr/>
          <a:lstStyle/>
          <a:p>
            <a:pPr>
              <a:defRPr/>
            </a:pPr>
            <a:r>
              <a:rPr lang="en-GB"/>
              <a:t>Necati Canpolat, Intel</a:t>
            </a:r>
            <a:endParaRPr lang="en-GB" dirty="0"/>
          </a:p>
        </p:txBody>
      </p:sp>
      <p:sp>
        <p:nvSpPr>
          <p:cNvPr id="6" name="Slide Number Placeholder 5">
            <a:extLst>
              <a:ext uri="{FF2B5EF4-FFF2-40B4-BE49-F238E27FC236}">
                <a16:creationId xmlns:a16="http://schemas.microsoft.com/office/drawing/2014/main" id="{E5C395CA-0B5C-C22F-E020-9878CC512C4A}"/>
              </a:ext>
            </a:extLst>
          </p:cNvPr>
          <p:cNvSpPr>
            <a:spLocks noGrp="1"/>
          </p:cNvSpPr>
          <p:nvPr>
            <p:ph type="sldNum" sz="quarter" idx="12"/>
          </p:nvPr>
        </p:nvSpPr>
        <p:spPr/>
        <p:txBody>
          <a:bodyPr/>
          <a:lstStyle/>
          <a:p>
            <a:r>
              <a:rPr lang="en-GB" altLang="en-US"/>
              <a:t>Slide </a:t>
            </a:r>
            <a:fld id="{1C63A446-957E-4FA3-A6F6-424039CA2D54}" type="slidenum">
              <a:rPr lang="en-GB" altLang="en-US" smtClean="0"/>
              <a:pPr/>
              <a:t>2</a:t>
            </a:fld>
            <a:endParaRPr lang="en-GB" altLang="en-US"/>
          </a:p>
        </p:txBody>
      </p:sp>
    </p:spTree>
    <p:extLst>
      <p:ext uri="{BB962C8B-B14F-4D97-AF65-F5344CB8AC3E}">
        <p14:creationId xmlns:p14="http://schemas.microsoft.com/office/powerpoint/2010/main" val="3272130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CCF86-BBBB-4DC8-80E4-8BD169856618}"/>
              </a:ext>
            </a:extLst>
          </p:cNvPr>
          <p:cNvSpPr>
            <a:spLocks noGrp="1"/>
          </p:cNvSpPr>
          <p:nvPr>
            <p:ph type="title"/>
          </p:nvPr>
        </p:nvSpPr>
        <p:spPr>
          <a:xfrm>
            <a:off x="685800" y="685800"/>
            <a:ext cx="7772400" cy="438944"/>
          </a:xfrm>
        </p:spPr>
        <p:txBody>
          <a:bodyPr/>
          <a:lstStyle/>
          <a:p>
            <a:r>
              <a:rPr lang="en-US" dirty="0"/>
              <a:t>WBA Organization</a:t>
            </a:r>
          </a:p>
        </p:txBody>
      </p:sp>
      <p:sp>
        <p:nvSpPr>
          <p:cNvPr id="5123" name="Date Placeholder 3"/>
          <p:cNvSpPr>
            <a:spLocks noGrp="1"/>
          </p:cNvSpPr>
          <p:nvPr>
            <p:ph type="dt" sz="half" idx="10"/>
          </p:nvPr>
        </p:nvSpPr>
        <p:spPr>
          <a:xfrm>
            <a:off x="6842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pPr>
            <a:r>
              <a:rPr lang="en-US" altLang="en-US" sz="1800" dirty="0"/>
              <a:t>March 2024</a:t>
            </a:r>
            <a:endParaRPr lang="en-GB" altLang="en-US" sz="1800" dirty="0"/>
          </a:p>
        </p:txBody>
      </p:sp>
      <p:sp>
        <p:nvSpPr>
          <p:cNvPr id="12" name="Footer Placeholder 4">
            <a:extLst>
              <a:ext uri="{FF2B5EF4-FFF2-40B4-BE49-F238E27FC236}">
                <a16:creationId xmlns:a16="http://schemas.microsoft.com/office/drawing/2014/main" id="{1B9217D5-362A-4ADE-8770-C80CF607F960}"/>
              </a:ext>
            </a:extLst>
          </p:cNvPr>
          <p:cNvSpPr>
            <a:spLocks noGrp="1"/>
          </p:cNvSpPr>
          <p:nvPr>
            <p:ph type="ftr" sz="quarter" idx="11"/>
          </p:nvPr>
        </p:nvSpPr>
        <p:spPr>
          <a:xfrm>
            <a:off x="7182975" y="6475413"/>
            <a:ext cx="136095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Necati Canpolat, Intel</a:t>
            </a:r>
          </a:p>
        </p:txBody>
      </p:sp>
      <p:sp>
        <p:nvSpPr>
          <p:cNvPr id="13" name="Slide Number Placeholder 5">
            <a:extLst>
              <a:ext uri="{FF2B5EF4-FFF2-40B4-BE49-F238E27FC236}">
                <a16:creationId xmlns:a16="http://schemas.microsoft.com/office/drawing/2014/main" id="{47F46141-796B-4BC5-BAC2-B27D17CA725F}"/>
              </a:ext>
            </a:extLst>
          </p:cNvPr>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27138B0-886C-442D-A790-BBBA55B88C81}" type="slidenum">
              <a:rPr lang="en-GB" altLang="en-US" sz="1200" b="0"/>
              <a:pPr>
                <a:spcBef>
                  <a:spcPct val="0"/>
                </a:spcBef>
                <a:buFontTx/>
                <a:buNone/>
              </a:pPr>
              <a:t>3</a:t>
            </a:fld>
            <a:endParaRPr lang="en-GB" altLang="en-US" sz="1200" b="0" dirty="0"/>
          </a:p>
        </p:txBody>
      </p:sp>
      <p:pic>
        <p:nvPicPr>
          <p:cNvPr id="4" name="Picture 3">
            <a:extLst>
              <a:ext uri="{FF2B5EF4-FFF2-40B4-BE49-F238E27FC236}">
                <a16:creationId xmlns:a16="http://schemas.microsoft.com/office/drawing/2014/main" id="{20197362-A02A-3485-F2BD-D5C65E5DEE1A}"/>
              </a:ext>
            </a:extLst>
          </p:cNvPr>
          <p:cNvPicPr>
            <a:picLocks noChangeAspect="1"/>
          </p:cNvPicPr>
          <p:nvPr/>
        </p:nvPicPr>
        <p:blipFill>
          <a:blip r:embed="rId3"/>
          <a:stretch>
            <a:fillRect/>
          </a:stretch>
        </p:blipFill>
        <p:spPr>
          <a:xfrm>
            <a:off x="31927" y="1150958"/>
            <a:ext cx="9080145" cy="487504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CCF86-BBBB-4DC8-80E4-8BD169856618}"/>
              </a:ext>
            </a:extLst>
          </p:cNvPr>
          <p:cNvSpPr>
            <a:spLocks noGrp="1"/>
          </p:cNvSpPr>
          <p:nvPr>
            <p:ph type="title"/>
          </p:nvPr>
        </p:nvSpPr>
        <p:spPr>
          <a:xfrm>
            <a:off x="251520" y="685800"/>
            <a:ext cx="8206680" cy="1066800"/>
          </a:xfrm>
        </p:spPr>
        <p:txBody>
          <a:bodyPr/>
          <a:lstStyle/>
          <a:p>
            <a:r>
              <a:rPr lang="en-US" dirty="0"/>
              <a:t>WBA Technical Activities Roadmap for 2024</a:t>
            </a:r>
          </a:p>
        </p:txBody>
      </p:sp>
      <p:sp>
        <p:nvSpPr>
          <p:cNvPr id="5123" name="Date Placeholder 3"/>
          <p:cNvSpPr>
            <a:spLocks noGrp="1"/>
          </p:cNvSpPr>
          <p:nvPr>
            <p:ph type="dt" sz="half" idx="10"/>
          </p:nvPr>
        </p:nvSpPr>
        <p:spPr>
          <a:xfrm>
            <a:off x="6842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pPr>
            <a:r>
              <a:rPr lang="en-US" altLang="en-US" sz="1800" dirty="0"/>
              <a:t>March 2024</a:t>
            </a:r>
            <a:endParaRPr lang="en-GB" altLang="en-US" sz="1800" dirty="0"/>
          </a:p>
        </p:txBody>
      </p:sp>
      <p:sp>
        <p:nvSpPr>
          <p:cNvPr id="12" name="Footer Placeholder 4">
            <a:extLst>
              <a:ext uri="{FF2B5EF4-FFF2-40B4-BE49-F238E27FC236}">
                <a16:creationId xmlns:a16="http://schemas.microsoft.com/office/drawing/2014/main" id="{1B9217D5-362A-4ADE-8770-C80CF607F960}"/>
              </a:ext>
            </a:extLst>
          </p:cNvPr>
          <p:cNvSpPr>
            <a:spLocks noGrp="1"/>
          </p:cNvSpPr>
          <p:nvPr>
            <p:ph type="ftr" sz="quarter" idx="11"/>
          </p:nvPr>
        </p:nvSpPr>
        <p:spPr>
          <a:xfrm>
            <a:off x="7182975" y="6475413"/>
            <a:ext cx="136095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Necati Canpolat, Intel</a:t>
            </a:r>
          </a:p>
        </p:txBody>
      </p:sp>
      <p:sp>
        <p:nvSpPr>
          <p:cNvPr id="13" name="Slide Number Placeholder 5">
            <a:extLst>
              <a:ext uri="{FF2B5EF4-FFF2-40B4-BE49-F238E27FC236}">
                <a16:creationId xmlns:a16="http://schemas.microsoft.com/office/drawing/2014/main" id="{47F46141-796B-4BC5-BAC2-B27D17CA725F}"/>
              </a:ext>
            </a:extLst>
          </p:cNvPr>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27138B0-886C-442D-A790-BBBA55B88C81}" type="slidenum">
              <a:rPr lang="en-GB" altLang="en-US" sz="1200" b="0"/>
              <a:pPr>
                <a:spcBef>
                  <a:spcPct val="0"/>
                </a:spcBef>
                <a:buFontTx/>
                <a:buNone/>
              </a:pPr>
              <a:t>4</a:t>
            </a:fld>
            <a:endParaRPr lang="en-GB" altLang="en-US" sz="1200" b="0" dirty="0"/>
          </a:p>
        </p:txBody>
      </p:sp>
      <p:pic>
        <p:nvPicPr>
          <p:cNvPr id="5" name="Picture 4">
            <a:extLst>
              <a:ext uri="{FF2B5EF4-FFF2-40B4-BE49-F238E27FC236}">
                <a16:creationId xmlns:a16="http://schemas.microsoft.com/office/drawing/2014/main" id="{CA2820D5-28CA-0A9E-5979-A2CEF6D52C22}"/>
              </a:ext>
            </a:extLst>
          </p:cNvPr>
          <p:cNvPicPr>
            <a:picLocks noChangeAspect="1"/>
          </p:cNvPicPr>
          <p:nvPr/>
        </p:nvPicPr>
        <p:blipFill>
          <a:blip r:embed="rId3"/>
          <a:stretch>
            <a:fillRect/>
          </a:stretch>
        </p:blipFill>
        <p:spPr>
          <a:xfrm>
            <a:off x="0" y="2205317"/>
            <a:ext cx="9144000" cy="2447365"/>
          </a:xfrm>
          <a:prstGeom prst="rect">
            <a:avLst/>
          </a:prstGeom>
        </p:spPr>
      </p:pic>
      <p:pic>
        <p:nvPicPr>
          <p:cNvPr id="7" name="Picture 6">
            <a:extLst>
              <a:ext uri="{FF2B5EF4-FFF2-40B4-BE49-F238E27FC236}">
                <a16:creationId xmlns:a16="http://schemas.microsoft.com/office/drawing/2014/main" id="{4DF84313-9AE6-91A3-34E8-903FB21F05F1}"/>
              </a:ext>
            </a:extLst>
          </p:cNvPr>
          <p:cNvPicPr>
            <a:picLocks noChangeAspect="1"/>
          </p:cNvPicPr>
          <p:nvPr/>
        </p:nvPicPr>
        <p:blipFill>
          <a:blip r:embed="rId4"/>
          <a:stretch>
            <a:fillRect/>
          </a:stretch>
        </p:blipFill>
        <p:spPr>
          <a:xfrm>
            <a:off x="0" y="5157192"/>
            <a:ext cx="9144000" cy="658152"/>
          </a:xfrm>
          <a:prstGeom prst="rect">
            <a:avLst/>
          </a:prstGeom>
        </p:spPr>
      </p:pic>
    </p:spTree>
    <p:extLst>
      <p:ext uri="{BB962C8B-B14F-4D97-AF65-F5344CB8AC3E}">
        <p14:creationId xmlns:p14="http://schemas.microsoft.com/office/powerpoint/2010/main" val="1800367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5278733-69AD-490C-B9F0-8948BCCC5DF8}"/>
              </a:ext>
            </a:extLst>
          </p:cNvPr>
          <p:cNvSpPr>
            <a:spLocks noGrp="1"/>
          </p:cNvSpPr>
          <p:nvPr>
            <p:ph type="title"/>
          </p:nvPr>
        </p:nvSpPr>
        <p:spPr/>
        <p:txBody>
          <a:bodyPr/>
          <a:lstStyle/>
          <a:p>
            <a:r>
              <a:rPr lang="en-US" dirty="0"/>
              <a:t>Further information</a:t>
            </a:r>
          </a:p>
        </p:txBody>
      </p:sp>
      <p:sp>
        <p:nvSpPr>
          <p:cNvPr id="6147" name="Rectangle 3"/>
          <p:cNvSpPr>
            <a:spLocks noGrp="1" noChangeArrowheads="1"/>
          </p:cNvSpPr>
          <p:nvPr>
            <p:ph idx="1"/>
          </p:nvPr>
        </p:nvSpPr>
        <p:spPr>
          <a:xfrm>
            <a:off x="323528" y="1981200"/>
            <a:ext cx="8496944" cy="4114800"/>
          </a:xfrm>
        </p:spPr>
        <p:txBody>
          <a:bodyPr/>
          <a:lstStyle/>
          <a:p>
            <a:r>
              <a:rPr lang="en-US" altLang="en-US" sz="2000" dirty="0"/>
              <a:t>Current work areas </a:t>
            </a:r>
            <a:r>
              <a:rPr lang="en-US" altLang="en-US" sz="2000" dirty="0">
                <a:hlinkClick r:id="rId3"/>
              </a:rPr>
              <a:t>https://wballiance.com/wba-program-overview-2024/</a:t>
            </a:r>
            <a:endParaRPr lang="en-US" altLang="en-US" sz="2000" dirty="0"/>
          </a:p>
          <a:p>
            <a:r>
              <a:rPr lang="en-US" altLang="en-US" sz="2000" dirty="0"/>
              <a:t>WBA resource center </a:t>
            </a:r>
            <a:r>
              <a:rPr lang="en-US" altLang="en-US" sz="2000" dirty="0">
                <a:hlinkClick r:id="rId4"/>
              </a:rPr>
              <a:t>https://wballiance.com/resource/</a:t>
            </a:r>
            <a:r>
              <a:rPr lang="en-US" altLang="en-US" sz="2000" dirty="0"/>
              <a:t> </a:t>
            </a:r>
          </a:p>
          <a:p>
            <a:r>
              <a:rPr lang="en-US" altLang="en-US" sz="2000" dirty="0"/>
              <a:t>WBA events </a:t>
            </a:r>
            <a:r>
              <a:rPr lang="en-US" altLang="en-US" sz="2000" dirty="0">
                <a:hlinkClick r:id="rId5"/>
              </a:rPr>
              <a:t>https://wballiance.com/events-awards/</a:t>
            </a:r>
            <a:r>
              <a:rPr lang="en-US" altLang="en-US" sz="2000" dirty="0"/>
              <a:t> </a:t>
            </a:r>
          </a:p>
          <a:p>
            <a:r>
              <a:rPr lang="en-US" altLang="en-US" sz="2000" dirty="0"/>
              <a:t>WBA memberships: </a:t>
            </a:r>
            <a:r>
              <a:rPr lang="en-US" altLang="en-US" sz="2000" dirty="0">
                <a:hlinkClick r:id="rId6"/>
              </a:rPr>
              <a:t>https://wballiance.com/membership/</a:t>
            </a:r>
            <a:r>
              <a:rPr lang="en-US" altLang="en-US" sz="2000" dirty="0"/>
              <a:t> </a:t>
            </a:r>
          </a:p>
          <a:p>
            <a:endParaRPr lang="en-US" altLang="en-US" sz="2000" dirty="0"/>
          </a:p>
          <a:p>
            <a:r>
              <a:rPr lang="en-US" altLang="en-US" sz="2000" dirty="0"/>
              <a:t>If these sound interesting topics, please sign up and participate</a:t>
            </a:r>
          </a:p>
          <a:p>
            <a:endParaRPr lang="en-GB" altLang="en-US" sz="2000" dirty="0"/>
          </a:p>
          <a:p>
            <a:r>
              <a:rPr lang="en-GB" altLang="en-US" sz="2000" dirty="0"/>
              <a:t>Further WBA information at </a:t>
            </a:r>
            <a:r>
              <a:rPr lang="en-GB" altLang="en-US" sz="2000" dirty="0">
                <a:hlinkClick r:id="rId7"/>
              </a:rPr>
              <a:t>https://wballiance.com/</a:t>
            </a:r>
            <a:r>
              <a:rPr lang="en-GB" altLang="en-US" sz="2000" dirty="0"/>
              <a:t> </a:t>
            </a:r>
          </a:p>
        </p:txBody>
      </p:sp>
      <p:sp>
        <p:nvSpPr>
          <p:cNvPr id="7171" name="Date Placeholder 3"/>
          <p:cNvSpPr>
            <a:spLocks noGrp="1"/>
          </p:cNvSpPr>
          <p:nvPr>
            <p:ph type="dt" sz="half" idx="10"/>
          </p:nvPr>
        </p:nvSpPr>
        <p:spPr>
          <a:xfrm>
            <a:off x="6842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None/>
            </a:pPr>
            <a:r>
              <a:rPr lang="en-US" altLang="en-US" sz="1800" dirty="0"/>
              <a:t>March 2024</a:t>
            </a:r>
          </a:p>
        </p:txBody>
      </p:sp>
      <p:sp>
        <p:nvSpPr>
          <p:cNvPr id="10" name="Footer Placeholder 4">
            <a:extLst>
              <a:ext uri="{FF2B5EF4-FFF2-40B4-BE49-F238E27FC236}">
                <a16:creationId xmlns:a16="http://schemas.microsoft.com/office/drawing/2014/main" id="{00CD4761-C037-425C-B273-F6281BEC4215}"/>
              </a:ext>
            </a:extLst>
          </p:cNvPr>
          <p:cNvSpPr>
            <a:spLocks noGrp="1"/>
          </p:cNvSpPr>
          <p:nvPr>
            <p:ph type="ftr" sz="quarter" idx="11"/>
          </p:nvPr>
        </p:nvSpPr>
        <p:spPr>
          <a:xfrm>
            <a:off x="7182975" y="6475413"/>
            <a:ext cx="136095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Necati Canpolat, Intel</a:t>
            </a:r>
          </a:p>
        </p:txBody>
      </p:sp>
      <p:sp>
        <p:nvSpPr>
          <p:cNvPr id="11" name="Slide Number Placeholder 5">
            <a:extLst>
              <a:ext uri="{FF2B5EF4-FFF2-40B4-BE49-F238E27FC236}">
                <a16:creationId xmlns:a16="http://schemas.microsoft.com/office/drawing/2014/main" id="{CDFE87F7-DD82-42BB-9232-55F0F6D60676}"/>
              </a:ext>
            </a:extLst>
          </p:cNvPr>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27138B0-886C-442D-A790-BBBA55B88C81}" type="slidenum">
              <a:rPr lang="en-GB" altLang="en-US" sz="1200" b="0"/>
              <a:pPr>
                <a:spcBef>
                  <a:spcPct val="0"/>
                </a:spcBef>
                <a:buFontTx/>
                <a:buNone/>
              </a:pPr>
              <a:t>5</a:t>
            </a:fld>
            <a:endParaRPr lang="en-GB" altLang="en-US" sz="1200" b="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0</TotalTime>
  <Words>240</Words>
  <Application>Microsoft Office PowerPoint</Application>
  <PresentationFormat>On-screen Show (4:3)</PresentationFormat>
  <Paragraphs>57</Paragraphs>
  <Slides>5</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ＭＳ Ｐゴシック</vt:lpstr>
      <vt:lpstr>Arial</vt:lpstr>
      <vt:lpstr>Calibri</vt:lpstr>
      <vt:lpstr>Times New Roman</vt:lpstr>
      <vt:lpstr>802-11-Submission</vt:lpstr>
      <vt:lpstr>Custom Design</vt:lpstr>
      <vt:lpstr>Wireless Broadband Alliance (WBA) Liaison Report</vt:lpstr>
      <vt:lpstr>Wireless Broadband Alliance (WBA)</vt:lpstr>
      <vt:lpstr>WBA Organization</vt:lpstr>
      <vt:lpstr>WBA Technical Activities Roadmap for 2024</vt:lpstr>
      <vt:lpstr>Further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2014-02-20T18:42:49Z</dcterms:created>
  <dcterms:modified xsi:type="dcterms:W3CDTF">2024-07-14T22:24:14Z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(2)UgYPB7JILeTwrnLnpN2B8EmvkdYMigKju63JAaKoAYdY0jy79QMmwPtX12GV8Q11Nb4OSOGn_x000d_
UIviNGv7svVSDzIZYkFJ8nUaolnrcAb0AyS1tq7PuIYABiEmXx+7smy+7gLoZX9Q2ID68H3d_x000d_
0tDVmiBqf9cDtnQqCVsrhsCZ0wSynKKsIr/LFfsgxmifYIhqY6ylmixvlTilVpdNW1qom3lY_x000d_
0aLScbDOiHrDN4w3Pb</vt:lpwstr>
  </property>
  <property fmtid="{D5CDD505-2E9C-101B-9397-08002B2CF9AE}" pid="3" name="_ms_pID_725343_00">
    <vt:lpwstr>_</vt:lpwstr>
  </property>
  <property fmtid="{D5CDD505-2E9C-101B-9397-08002B2CF9AE}" pid="4" name="_ms_pID_7253431">
    <vt:lpwstr>gdh7dv97kulMoRbA58HMqnQnQf3AZ/0sNnLjct0rSYnA==</vt:lpwstr>
  </property>
  <property fmtid="{D5CDD505-2E9C-101B-9397-08002B2CF9AE}" pid="5" name="_ms_pID_7253431_00">
    <vt:lpwstr>_</vt:lpwstr>
  </property>
  <property fmtid="{D5CDD505-2E9C-101B-9397-08002B2CF9AE}" pid="6" name="_new_ms_pID_72543">
    <vt:lpwstr>(3)KENUzmCPMuMMbkFT/eFMTjVnNUSTAajMWj0YmG/aFBNe1eUdD94rL8ZwqJeD7OobauZQndbR_x000d_
41s2u2p7AimLUMTxdNsRtSQpIWGLGijNF/wCfmpJMXP/LEL1Aq1rynDUPxgi35kw9WaJB/to_x000d_
Pg8yzS0CNsKEj6iiLWDOj0wWHJAAOePnlG3xQTqxVz+yJ8z8jj16pzs5IMaAY+8NGB+O3Jsa_x000d_
UeHrvCQvMqzqsbohho</vt:lpwstr>
  </property>
  <property fmtid="{D5CDD505-2E9C-101B-9397-08002B2CF9AE}" pid="7" name="_new_ms_pID_72543_00">
    <vt:lpwstr>_new_ms_pID_72543</vt:lpwstr>
  </property>
  <property fmtid="{D5CDD505-2E9C-101B-9397-08002B2CF9AE}" pid="8" name="_new_ms_pID_725431">
    <vt:lpwstr>v0CGH8ofhWhQPAQXNEUsQ+BfkiMy/q5W7X6firuwf7gH6Z9emREQkB_x000d_
5jhevB5OnahXD1sHWLJwzzTih4MIgF5Uctg1w+PGBt0guD+lWO8mrfrrv9kOPbWswN3b1uaV_x000d_
0OONHTPhKS6KqOm9Do9kLq1z4sdO0dRX3BvSUE7bhIDFIYKfH8QYndnBAt7Cmk0oJj/NfxHB_x000d_
ObEzcS3C5vOJGJuEVNew6J7KqZR6Bi7JVAuO</vt:lpwstr>
  </property>
  <property fmtid="{D5CDD505-2E9C-101B-9397-08002B2CF9AE}" pid="9" name="_new_ms_pID_725431_00">
    <vt:lpwstr>_new_ms_pID_725431</vt:lpwstr>
  </property>
  <property fmtid="{D5CDD505-2E9C-101B-9397-08002B2CF9AE}" pid="10" name="_new_ms_pID_725432">
    <vt:lpwstr>b/E9W7FyobRmtdlC3Ft4NSLcFd7eLvGcTAT/_x000d_
2ciIvoQ+L9DgpjyXKsibUXpC2BbifH66A64aWjBG/o+1Cp7NwLLrcnDV9zv6+PkSIB7n5QEu_x000d_
6dZcm+FTPJ/flR3WxFXQBw==</vt:lpwstr>
  </property>
  <property fmtid="{D5CDD505-2E9C-101B-9397-08002B2CF9AE}" pid="11" name="_new_ms_pID_725432_00">
    <vt:lpwstr>_new_ms_pID_725432</vt:lpwstr>
  </property>
  <property fmtid="{D5CDD505-2E9C-101B-9397-08002B2CF9AE}" pid="12" name="sflag">
    <vt:lpwstr>1399998135</vt:lpwstr>
  </property>
</Properties>
</file>