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4" r:id="rId4"/>
  </p:sldMasterIdLst>
  <p:notesMasterIdLst>
    <p:notesMasterId r:id="rId10"/>
  </p:notesMasterIdLst>
  <p:handoutMasterIdLst>
    <p:handoutMasterId r:id="rId11"/>
  </p:handoutMasterIdLst>
  <p:sldIdLst>
    <p:sldId id="256" r:id="rId5"/>
    <p:sldId id="257" r:id="rId6"/>
    <p:sldId id="396" r:id="rId7"/>
    <p:sldId id="265" r:id="rId8"/>
    <p:sldId id="395" r:id="rId9"/>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194" autoAdjust="0"/>
    <p:restoredTop sz="81132" autoAdjust="0"/>
  </p:normalViewPr>
  <p:slideViewPr>
    <p:cSldViewPr>
      <p:cViewPr varScale="1">
        <p:scale>
          <a:sx n="67" d="100"/>
          <a:sy n="67" d="100"/>
        </p:scale>
        <p:origin x="1651" y="53"/>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802.11-23/0103r0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January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802.11-23/0103r0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January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802.11-23/0103r0</a:t>
            </a:r>
          </a:p>
        </p:txBody>
      </p:sp>
      <p:sp>
        <p:nvSpPr>
          <p:cNvPr id="5" name="Rectangle 3"/>
          <p:cNvSpPr>
            <a:spLocks noGrp="1" noChangeArrowheads="1"/>
          </p:cNvSpPr>
          <p:nvPr>
            <p:ph type="dt"/>
          </p:nvPr>
        </p:nvSpPr>
        <p:spPr>
          <a:ln/>
        </p:spPr>
        <p:txBody>
          <a:bodyPr/>
          <a:lstStyle/>
          <a:p>
            <a:r>
              <a:rPr lang="en-US"/>
              <a:t>January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802.11-23/0103r0</a:t>
            </a:r>
          </a:p>
        </p:txBody>
      </p:sp>
      <p:sp>
        <p:nvSpPr>
          <p:cNvPr id="5" name="Rectangle 3"/>
          <p:cNvSpPr>
            <a:spLocks noGrp="1" noChangeArrowheads="1"/>
          </p:cNvSpPr>
          <p:nvPr>
            <p:ph type="dt"/>
          </p:nvPr>
        </p:nvSpPr>
        <p:spPr>
          <a:ln/>
        </p:spPr>
        <p:txBody>
          <a:bodyPr/>
          <a:lstStyle/>
          <a:p>
            <a:r>
              <a:rPr lang="en-US"/>
              <a:t>January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dirty="0"/>
              <a:t>July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dirty="0"/>
              <a:t>Tuncer Baykas (</a:t>
            </a:r>
            <a:r>
              <a:rPr lang="en-GB" dirty="0" err="1"/>
              <a:t>Ofinno</a:t>
            </a:r>
            <a:r>
              <a:rPr lang="en-GB" dirty="0"/>
              <a:t>)</a:t>
            </a:r>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1900627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dirty="0"/>
              <a:t>Tuncer Baykas (</a:t>
            </a:r>
            <a:r>
              <a:rPr lang="en-GB" dirty="0" err="1"/>
              <a:t>Ofinno</a:t>
            </a:r>
            <a:r>
              <a:rPr lang="en-GB" dirty="0"/>
              <a:t>)</a:t>
            </a:r>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262941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dirty="0"/>
              <a:t>November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051062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6" name="Rectangle 4"/>
          <p:cNvSpPr>
            <a:spLocks noGrp="1" noChangeArrowheads="1"/>
          </p:cNvSpPr>
          <p:nvPr>
            <p:ph type="ftr" idx="11"/>
          </p:nvPr>
        </p:nvSpPr>
        <p:spPr>
          <a:ln/>
        </p:spPr>
        <p:txBody>
          <a:bodyPr/>
          <a:lstStyle>
            <a:lvl1pPr>
              <a:defRPr/>
            </a:lvl1pPr>
          </a:lstStyle>
          <a:p>
            <a:r>
              <a:rPr lang="en-GB" dirty="0"/>
              <a:t>Tuncer Baykas (</a:t>
            </a:r>
            <a:r>
              <a:rPr lang="en-GB" dirty="0" err="1"/>
              <a:t>Ofinno</a:t>
            </a:r>
            <a:r>
              <a:rPr lang="en-GB" dirty="0"/>
              <a:t>)</a:t>
            </a:r>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3129729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January 2023</a:t>
            </a:r>
            <a:endParaRPr lang="en-GB"/>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Tuncer Baykas (Ofinno)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932007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4"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3245203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3"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2836450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5"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847243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5"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118478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dirty="0"/>
              <a:t>July 2024</a:t>
            </a:r>
            <a:endParaRPr lang="en-GB" dirty="0"/>
          </a:p>
        </p:txBody>
      </p:sp>
      <p:sp>
        <p:nvSpPr>
          <p:cNvPr id="1028" name="Rectangle 4"/>
          <p:cNvSpPr>
            <a:spLocks noGrp="1" noChangeArrowheads="1"/>
          </p:cNvSpPr>
          <p:nvPr>
            <p:ph type="ftr"/>
          </p:nvPr>
        </p:nvSpPr>
        <p:spPr bwMode="auto">
          <a:xfrm>
            <a:off x="7133167" y="656669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dirty="0"/>
              <a:t>Tuncer Baykas (</a:t>
            </a:r>
            <a:r>
              <a:rPr lang="en-GB" dirty="0" err="1"/>
              <a:t>Ofinno</a:t>
            </a:r>
            <a:r>
              <a:rPr lang="en-GB" dirty="0"/>
              <a:t>)</a:t>
            </a:r>
          </a:p>
        </p:txBody>
      </p:sp>
      <p:sp>
        <p:nvSpPr>
          <p:cNvPr id="1029" name="Rectangle 5"/>
          <p:cNvSpPr>
            <a:spLocks noGrp="1" noChangeArrowheads="1"/>
          </p:cNvSpPr>
          <p:nvPr>
            <p:ph type="sldNum"/>
          </p:nvPr>
        </p:nvSpPr>
        <p:spPr bwMode="auto">
          <a:xfrm>
            <a:off x="5676902" y="6558296"/>
            <a:ext cx="836082"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29218" y="6558296"/>
            <a:ext cx="459315" cy="184666"/>
          </a:xfrm>
          <a:prstGeom prst="rect">
            <a:avLst/>
          </a:prstGeom>
          <a:noFill/>
          <a:ln w="9525">
            <a:noFill/>
            <a:round/>
            <a:headEnd/>
            <a:tailEnd/>
          </a:ln>
          <a:effectLst/>
        </p:spPr>
        <p:txBody>
          <a:bodyPr wrap="squar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 name="Date Placeholder 3"/>
          <p:cNvSpPr txBox="1">
            <a:spLocks/>
          </p:cNvSpPr>
          <p:nvPr/>
        </p:nvSpPr>
        <p:spPr bwMode="auto">
          <a:xfrm>
            <a:off x="4775200"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chemeClr val="tx1"/>
                </a:solidFill>
                <a:latin typeface="Times New Roman" pitchFamily="16" charset="0"/>
                <a:ea typeface="MS Gothic" charset="-128"/>
                <a:cs typeface="Arial Unicode MS" charset="0"/>
              </a:rPr>
              <a:t>doc.: IEEE 802.</a:t>
            </a:r>
            <a:r>
              <a:rPr lang="en-US" sz="1800" b="1" dirty="0">
                <a:solidFill>
                  <a:schemeClr val="tx1"/>
                </a:solidFill>
                <a:effectLst/>
              </a:rPr>
              <a:t>11-24-1266r0</a:t>
            </a:r>
            <a:endParaRPr lang="en-GB" sz="1800" b="1" dirty="0">
              <a:solidFill>
                <a:schemeClr val="tx1"/>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4009877954"/>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29218" y="674307"/>
            <a:ext cx="10363200" cy="749300"/>
          </a:xfrm>
          <a:ln/>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i="0" dirty="0">
                <a:solidFill>
                  <a:srgbClr val="000000"/>
                </a:solidFill>
                <a:effectLst/>
              </a:rPr>
              <a:t>802.19 WG  July 2024 Liaison Report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2024-7-14</a:t>
            </a:r>
          </a:p>
        </p:txBody>
      </p:sp>
      <p:sp>
        <p:nvSpPr>
          <p:cNvPr id="6" name="Date Placeholder 3"/>
          <p:cNvSpPr>
            <a:spLocks noGrp="1"/>
          </p:cNvSpPr>
          <p:nvPr>
            <p:ph type="dt" idx="10"/>
          </p:nvPr>
        </p:nvSpPr>
        <p:spPr/>
        <p:txBody>
          <a:bodyPr/>
          <a:lstStyle/>
          <a:p>
            <a:r>
              <a:rPr lang="en-US" dirty="0"/>
              <a:t>May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a:extLst>
              <a:ext uri="{FF2B5EF4-FFF2-40B4-BE49-F238E27FC236}">
                <a16:creationId xmlns:a16="http://schemas.microsoft.com/office/drawing/2014/main" id="{AFC3DD29-9CAC-4260-9BE4-AE28C71128F4}"/>
              </a:ext>
            </a:extLst>
          </p:cNvPr>
          <p:cNvGraphicFramePr>
            <a:graphicFrameLocks noChangeAspect="1"/>
          </p:cNvGraphicFramePr>
          <p:nvPr>
            <p:extLst>
              <p:ext uri="{D42A27DB-BD31-4B8C-83A1-F6EECF244321}">
                <p14:modId xmlns:p14="http://schemas.microsoft.com/office/powerpoint/2010/main" val="2587987956"/>
              </p:ext>
            </p:extLst>
          </p:nvPr>
        </p:nvGraphicFramePr>
        <p:xfrm>
          <a:off x="989013" y="2384425"/>
          <a:ext cx="9761537" cy="3003550"/>
        </p:xfrm>
        <a:graphic>
          <a:graphicData uri="http://schemas.openxmlformats.org/presentationml/2006/ole">
            <mc:AlternateContent xmlns:mc="http://schemas.openxmlformats.org/markup-compatibility/2006">
              <mc:Choice xmlns:v="urn:schemas-microsoft-com:vml" Requires="v">
                <p:oleObj name="Document" r:id="rId3" imgW="8255780" imgH="2547135" progId="Word.Document.8">
                  <p:embed/>
                </p:oleObj>
              </mc:Choice>
              <mc:Fallback>
                <p:oleObj name="Document" r:id="rId3" imgW="8255780" imgH="2547135" progId="Word.Document.8">
                  <p:embed/>
                  <p:pic>
                    <p:nvPicPr>
                      <p:cNvPr id="9" name="Object 3">
                        <a:extLst>
                          <a:ext uri="{FF2B5EF4-FFF2-40B4-BE49-F238E27FC236}">
                            <a16:creationId xmlns:a16="http://schemas.microsoft.com/office/drawing/2014/main" id="{AFC3DD29-9CAC-4260-9BE4-AE28C71128F4}"/>
                          </a:ext>
                        </a:extLst>
                      </p:cNvPr>
                      <p:cNvPicPr>
                        <a:picLocks noChangeAspect="1" noChangeArrowheads="1"/>
                      </p:cNvPicPr>
                      <p:nvPr/>
                    </p:nvPicPr>
                    <p:blipFill>
                      <a:blip r:embed="rId4"/>
                      <a:srcRect/>
                      <a:stretch>
                        <a:fillRect/>
                      </a:stretch>
                    </p:blipFill>
                    <p:spPr bwMode="auto">
                      <a:xfrm>
                        <a:off x="989013" y="2384425"/>
                        <a:ext cx="9761537" cy="3003550"/>
                      </a:xfrm>
                      <a:prstGeom prst="rect">
                        <a:avLst/>
                      </a:prstGeom>
                      <a:noFill/>
                    </p:spPr>
                  </p:pic>
                </p:oleObj>
              </mc:Fallback>
            </mc:AlternateContent>
          </a:graphicData>
        </a:graphic>
      </p:graphicFrame>
      <p:sp>
        <p:nvSpPr>
          <p:cNvPr id="2" name="Footer Placeholder 1">
            <a:extLst>
              <a:ext uri="{FF2B5EF4-FFF2-40B4-BE49-F238E27FC236}">
                <a16:creationId xmlns:a16="http://schemas.microsoft.com/office/drawing/2014/main" id="{33DA98C5-8FA1-7F0F-88B8-A194A982B9B8}"/>
              </a:ext>
            </a:extLst>
          </p:cNvPr>
          <p:cNvSpPr>
            <a:spLocks noGrp="1"/>
          </p:cNvSpPr>
          <p:nvPr>
            <p:ph type="ftr" idx="11"/>
          </p:nvPr>
        </p:nvSpPr>
        <p:spPr/>
        <p:txBody>
          <a:bodyPr/>
          <a:lstStyle/>
          <a:p>
            <a:r>
              <a:rPr lang="en-GB" dirty="0"/>
              <a:t>Tuncer Baykas (</a:t>
            </a:r>
            <a:r>
              <a:rPr lang="en-GB" dirty="0" err="1"/>
              <a:t>Ofinno</a:t>
            </a:r>
            <a:r>
              <a:rPr lang="en-GB"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IEEE 802.19 Overview</a:t>
            </a:r>
          </a:p>
        </p:txBody>
      </p:sp>
      <p:sp>
        <p:nvSpPr>
          <p:cNvPr id="4" name="Date Placeholder 3"/>
          <p:cNvSpPr>
            <a:spLocks noGrp="1"/>
          </p:cNvSpPr>
          <p:nvPr>
            <p:ph type="dt" idx="10"/>
          </p:nvPr>
        </p:nvSpPr>
        <p:spPr/>
        <p:txBody>
          <a:bodyPr/>
          <a:lstStyle/>
          <a:p>
            <a:r>
              <a:rPr lang="en-US" dirty="0"/>
              <a:t>May 2024</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2" name="Footer Placeholder 1">
            <a:extLst>
              <a:ext uri="{FF2B5EF4-FFF2-40B4-BE49-F238E27FC236}">
                <a16:creationId xmlns:a16="http://schemas.microsoft.com/office/drawing/2014/main" id="{CB63D567-62FD-4949-DA21-50CC6745EDED}"/>
              </a:ext>
            </a:extLst>
          </p:cNvPr>
          <p:cNvSpPr>
            <a:spLocks noGrp="1"/>
          </p:cNvSpPr>
          <p:nvPr>
            <p:ph type="ftr" idx="11"/>
          </p:nvPr>
        </p:nvSpPr>
        <p:spPr/>
        <p:txBody>
          <a:bodyPr/>
          <a:lstStyle/>
          <a:p>
            <a:r>
              <a:rPr lang="en-GB" dirty="0"/>
              <a:t>Tuncer Baykas (</a:t>
            </a:r>
            <a:r>
              <a:rPr lang="en-GB" dirty="0" err="1"/>
              <a:t>Ofinno</a:t>
            </a:r>
            <a:r>
              <a:rPr lang="en-GB" dirty="0"/>
              <a:t>)</a:t>
            </a:r>
          </a:p>
        </p:txBody>
      </p:sp>
      <p:sp>
        <p:nvSpPr>
          <p:cNvPr id="5" name="Content Placeholder 4">
            <a:extLst>
              <a:ext uri="{FF2B5EF4-FFF2-40B4-BE49-F238E27FC236}">
                <a16:creationId xmlns:a16="http://schemas.microsoft.com/office/drawing/2014/main" id="{7BBF4F36-0B54-E231-3296-454318BFC1D7}"/>
              </a:ext>
            </a:extLst>
          </p:cNvPr>
          <p:cNvSpPr>
            <a:spLocks noGrp="1"/>
          </p:cNvSpPr>
          <p:nvPr>
            <p:ph idx="1"/>
          </p:nvPr>
        </p:nvSpPr>
        <p:spPr>
          <a:xfrm>
            <a:off x="952501" y="1372393"/>
            <a:ext cx="10744199" cy="4113213"/>
          </a:xfrm>
        </p:spPr>
        <p:txBody>
          <a:bodyPr/>
          <a:lstStyle/>
          <a:p>
            <a:pPr marL="0">
              <a:buFont typeface="Arial" panose="020B0604020202020204" pitchFamily="34" charset="0"/>
              <a:buChar char="•"/>
            </a:pPr>
            <a:r>
              <a:rPr lang="en-US" b="0" i="0" dirty="0">
                <a:solidFill>
                  <a:schemeClr val="tx1"/>
                </a:solidFill>
                <a:effectLst/>
                <a:latin typeface="+mj-lt"/>
              </a:rPr>
              <a:t>IEEE 802.19 group reviews coexistence assessment documents (CAD) produced by working groups developing new wireless standards for unlicensed devices.</a:t>
            </a:r>
          </a:p>
          <a:p>
            <a:pPr marL="0">
              <a:buFont typeface="Arial" panose="020B0604020202020204" pitchFamily="34" charset="0"/>
              <a:buChar char="•"/>
            </a:pPr>
            <a:r>
              <a:rPr lang="en-US" b="0" i="0" dirty="0">
                <a:solidFill>
                  <a:schemeClr val="tx1"/>
                </a:solidFill>
                <a:effectLst/>
                <a:latin typeface="+mj-lt"/>
              </a:rPr>
              <a:t>IEEE 802.19 develops standards for coexistence between wireless standards of unlicensed devices.</a:t>
            </a:r>
          </a:p>
          <a:p>
            <a:pPr marL="0" indent="0"/>
            <a:br>
              <a:rPr lang="en-US" b="1" i="0" dirty="0">
                <a:solidFill>
                  <a:srgbClr val="006699"/>
                </a:solidFill>
                <a:effectLst/>
                <a:latin typeface="+mj-lt"/>
              </a:rPr>
            </a:br>
            <a:endParaRPr lang="en-US" dirty="0">
              <a:latin typeface="+mj-lt"/>
            </a:endParaRPr>
          </a:p>
        </p:txBody>
      </p:sp>
      <p:graphicFrame>
        <p:nvGraphicFramePr>
          <p:cNvPr id="9" name="Table 7">
            <a:extLst>
              <a:ext uri="{FF2B5EF4-FFF2-40B4-BE49-F238E27FC236}">
                <a16:creationId xmlns:a16="http://schemas.microsoft.com/office/drawing/2014/main" id="{90E2F7A2-55B5-C834-B4F4-64DA3E80B288}"/>
              </a:ext>
            </a:extLst>
          </p:cNvPr>
          <p:cNvGraphicFramePr>
            <a:graphicFrameLocks/>
          </p:cNvGraphicFramePr>
          <p:nvPr>
            <p:extLst>
              <p:ext uri="{D42A27DB-BD31-4B8C-83A1-F6EECF244321}">
                <p14:modId xmlns:p14="http://schemas.microsoft.com/office/powerpoint/2010/main" val="2210493931"/>
              </p:ext>
            </p:extLst>
          </p:nvPr>
        </p:nvGraphicFramePr>
        <p:xfrm>
          <a:off x="1950775" y="3657599"/>
          <a:ext cx="8288336" cy="1981200"/>
        </p:xfrm>
        <a:graphic>
          <a:graphicData uri="http://schemas.openxmlformats.org/drawingml/2006/table">
            <a:tbl>
              <a:tblPr firstRow="1" bandRow="1">
                <a:tableStyleId>{21E4AEA4-8DFA-4A89-87EB-49C32662AFE0}</a:tableStyleId>
              </a:tblPr>
              <a:tblGrid>
                <a:gridCol w="4144168">
                  <a:extLst>
                    <a:ext uri="{9D8B030D-6E8A-4147-A177-3AD203B41FA5}">
                      <a16:colId xmlns:a16="http://schemas.microsoft.com/office/drawing/2014/main" val="189339927"/>
                    </a:ext>
                  </a:extLst>
                </a:gridCol>
                <a:gridCol w="4144168">
                  <a:extLst>
                    <a:ext uri="{9D8B030D-6E8A-4147-A177-3AD203B41FA5}">
                      <a16:colId xmlns:a16="http://schemas.microsoft.com/office/drawing/2014/main" val="1781321727"/>
                    </a:ext>
                  </a:extLst>
                </a:gridCol>
              </a:tblGrid>
              <a:tr h="370840">
                <a:tc>
                  <a:txBody>
                    <a:bodyPr/>
                    <a:lstStyle/>
                    <a:p>
                      <a:r>
                        <a:rPr lang="en-US" sz="2000" dirty="0">
                          <a:latin typeface="Calibri" panose="020F0502020204030204" pitchFamily="34" charset="0"/>
                          <a:cs typeface="Calibri" panose="020F0502020204030204" pitchFamily="34" charset="0"/>
                        </a:rPr>
                        <a:t>Position</a:t>
                      </a:r>
                    </a:p>
                  </a:txBody>
                  <a:tcPr/>
                </a:tc>
                <a:tc>
                  <a:txBody>
                    <a:bodyPr/>
                    <a:lstStyle/>
                    <a:p>
                      <a:r>
                        <a:rPr lang="en-US" sz="2000" dirty="0">
                          <a:latin typeface="Calibri" panose="020F0502020204030204" pitchFamily="34" charset="0"/>
                          <a:cs typeface="Calibri" panose="020F0502020204030204" pitchFamily="34" charset="0"/>
                        </a:rPr>
                        <a:t>Person</a:t>
                      </a:r>
                    </a:p>
                  </a:txBody>
                  <a:tcPr/>
                </a:tc>
                <a:extLst>
                  <a:ext uri="{0D108BD9-81ED-4DB2-BD59-A6C34878D82A}">
                    <a16:rowId xmlns:a16="http://schemas.microsoft.com/office/drawing/2014/main" val="1368241674"/>
                  </a:ext>
                </a:extLst>
              </a:tr>
              <a:tr h="370840">
                <a:tc>
                  <a:txBody>
                    <a:bodyPr/>
                    <a:lstStyle/>
                    <a:p>
                      <a:r>
                        <a:rPr lang="en-US" sz="2000" dirty="0">
                          <a:latin typeface="Calibri" panose="020F0502020204030204" pitchFamily="34" charset="0"/>
                          <a:cs typeface="Calibri" panose="020F0502020204030204" pitchFamily="34" charset="0"/>
                        </a:rPr>
                        <a:t>Working Group Chair</a:t>
                      </a:r>
                    </a:p>
                  </a:txBody>
                  <a:tcPr/>
                </a:tc>
                <a:tc>
                  <a:txBody>
                    <a:bodyPr/>
                    <a:lstStyle/>
                    <a:p>
                      <a:r>
                        <a:rPr lang="en-US" sz="2000" dirty="0">
                          <a:latin typeface="Calibri" panose="020F0502020204030204" pitchFamily="34" charset="0"/>
                          <a:cs typeface="Calibri" panose="020F0502020204030204" pitchFamily="34" charset="0"/>
                        </a:rPr>
                        <a:t>Tuncer Baykas (</a:t>
                      </a:r>
                      <a:r>
                        <a:rPr lang="en-US" sz="2000" dirty="0" err="1">
                          <a:latin typeface="Calibri" panose="020F0502020204030204" pitchFamily="34" charset="0"/>
                          <a:cs typeface="Calibri" panose="020F0502020204030204" pitchFamily="34" charset="0"/>
                        </a:rPr>
                        <a:t>Ofinno</a:t>
                      </a:r>
                      <a:r>
                        <a:rPr lang="en-US" sz="2000" dirty="0">
                          <a:latin typeface="Calibri" panose="020F0502020204030204" pitchFamily="34" charset="0"/>
                          <a:cs typeface="Calibri" panose="020F0502020204030204" pitchFamily="34" charset="0"/>
                        </a:rPr>
                        <a:t>) </a:t>
                      </a:r>
                    </a:p>
                  </a:txBody>
                  <a:tcPr/>
                </a:tc>
                <a:extLst>
                  <a:ext uri="{0D108BD9-81ED-4DB2-BD59-A6C34878D82A}">
                    <a16:rowId xmlns:a16="http://schemas.microsoft.com/office/drawing/2014/main" val="271438856"/>
                  </a:ext>
                </a:extLst>
              </a:tr>
              <a:tr h="0">
                <a:tc>
                  <a:txBody>
                    <a:bodyPr/>
                    <a:lstStyle/>
                    <a:p>
                      <a:r>
                        <a:rPr lang="en-US" sz="2000" dirty="0">
                          <a:latin typeface="Calibri" panose="020F0502020204030204" pitchFamily="34" charset="0"/>
                          <a:cs typeface="Calibri" panose="020F0502020204030204" pitchFamily="34" charset="0"/>
                        </a:rPr>
                        <a:t>Working Group Vice Chair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Steve </a:t>
                      </a:r>
                      <a:r>
                        <a:rPr lang="en-US" sz="2000" dirty="0" err="1">
                          <a:latin typeface="Calibri" panose="020F0502020204030204" pitchFamily="34" charset="0"/>
                          <a:cs typeface="Calibri" panose="020F0502020204030204" pitchFamily="34" charset="0"/>
                        </a:rPr>
                        <a:t>Shellhammer</a:t>
                      </a:r>
                      <a:r>
                        <a:rPr lang="en-US" sz="2000" dirty="0">
                          <a:latin typeface="Calibri" panose="020F0502020204030204" pitchFamily="34" charset="0"/>
                          <a:cs typeface="Calibri" panose="020F0502020204030204" pitchFamily="34" charset="0"/>
                        </a:rPr>
                        <a:t> (Qualcomm)</a:t>
                      </a:r>
                    </a:p>
                  </a:txBody>
                  <a:tcPr/>
                </a:tc>
                <a:extLst>
                  <a:ext uri="{0D108BD9-81ED-4DB2-BD59-A6C34878D82A}">
                    <a16:rowId xmlns:a16="http://schemas.microsoft.com/office/drawing/2014/main" val="1117612258"/>
                  </a:ext>
                </a:extLst>
              </a:tr>
              <a:tr h="370840">
                <a:tc>
                  <a:txBody>
                    <a:bodyPr/>
                    <a:lstStyle/>
                    <a:p>
                      <a:r>
                        <a:rPr lang="en-US" sz="2000" dirty="0">
                          <a:latin typeface="Calibri" panose="020F0502020204030204" pitchFamily="34" charset="0"/>
                          <a:cs typeface="Calibri" panose="020F0502020204030204" pitchFamily="34" charset="0"/>
                        </a:rPr>
                        <a:t>Liaison To/From 802.11</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Tuncer Baykas (</a:t>
                      </a:r>
                      <a:r>
                        <a:rPr lang="en-US" sz="2000" dirty="0" err="1">
                          <a:latin typeface="Calibri" panose="020F0502020204030204" pitchFamily="34" charset="0"/>
                          <a:cs typeface="Calibri" panose="020F0502020204030204" pitchFamily="34" charset="0"/>
                        </a:rPr>
                        <a:t>Ofinno</a:t>
                      </a:r>
                      <a:r>
                        <a:rPr lang="en-US" sz="2000" dirty="0">
                          <a:latin typeface="Calibri" panose="020F0502020204030204" pitchFamily="34" charset="0"/>
                          <a:cs typeface="Calibri" panose="020F0502020204030204" pitchFamily="34" charset="0"/>
                        </a:rPr>
                        <a:t>)</a:t>
                      </a:r>
                    </a:p>
                  </a:txBody>
                  <a:tcPr/>
                </a:tc>
                <a:extLst>
                  <a:ext uri="{0D108BD9-81ED-4DB2-BD59-A6C34878D82A}">
                    <a16:rowId xmlns:a16="http://schemas.microsoft.com/office/drawing/2014/main" val="1369687732"/>
                  </a:ext>
                </a:extLst>
              </a:tr>
              <a:tr h="370840">
                <a:tc>
                  <a:txBody>
                    <a:bodyPr/>
                    <a:lstStyle/>
                    <a:p>
                      <a:r>
                        <a:rPr lang="en-US" sz="2000" dirty="0">
                          <a:latin typeface="Calibri" panose="020F0502020204030204" pitchFamily="34" charset="0"/>
                          <a:cs typeface="Calibri" panose="020F0502020204030204" pitchFamily="34" charset="0"/>
                        </a:rPr>
                        <a:t>Liaison To/From 802.15</a:t>
                      </a:r>
                    </a:p>
                  </a:txBody>
                  <a:tcPr/>
                </a:tc>
                <a:tc>
                  <a:txBody>
                    <a:bodyPr/>
                    <a:lstStyle/>
                    <a:p>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176625469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4BEFBA7E-FAE2-F78B-0BAE-25FB186B7826}"/>
              </a:ext>
            </a:extLst>
          </p:cNvPr>
          <p:cNvSpPr>
            <a:spLocks noGrp="1"/>
          </p:cNvSpPr>
          <p:nvPr>
            <p:ph type="dt" idx="10"/>
          </p:nvPr>
        </p:nvSpPr>
        <p:spPr/>
        <p:txBody>
          <a:bodyPr/>
          <a:lstStyle/>
          <a:p>
            <a:r>
              <a:rPr lang="en-US" dirty="0"/>
              <a:t>July 2024</a:t>
            </a:r>
            <a:endParaRPr lang="en-GB" dirty="0"/>
          </a:p>
        </p:txBody>
      </p:sp>
      <p:sp>
        <p:nvSpPr>
          <p:cNvPr id="5" name="Footer Placeholder 4">
            <a:extLst>
              <a:ext uri="{FF2B5EF4-FFF2-40B4-BE49-F238E27FC236}">
                <a16:creationId xmlns:a16="http://schemas.microsoft.com/office/drawing/2014/main" id="{EB59ACD1-9C33-02B7-EC18-771839F040B1}"/>
              </a:ext>
            </a:extLst>
          </p:cNvPr>
          <p:cNvSpPr>
            <a:spLocks noGrp="1"/>
          </p:cNvSpPr>
          <p:nvPr>
            <p:ph type="ftr" idx="11"/>
          </p:nvPr>
        </p:nvSpPr>
        <p:spPr/>
        <p:txBody>
          <a:bodyPr/>
          <a:lstStyle/>
          <a:p>
            <a:r>
              <a:rPr lang="en-GB"/>
              <a:t>Tuncer Baykas (Ofinno)</a:t>
            </a:r>
            <a:endParaRPr lang="en-GB" dirty="0"/>
          </a:p>
        </p:txBody>
      </p:sp>
      <p:sp>
        <p:nvSpPr>
          <p:cNvPr id="6" name="Slide Number Placeholder 5">
            <a:extLst>
              <a:ext uri="{FF2B5EF4-FFF2-40B4-BE49-F238E27FC236}">
                <a16:creationId xmlns:a16="http://schemas.microsoft.com/office/drawing/2014/main" id="{97D1FEEA-2D54-A8F4-B71F-5B6279ADB98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7" name="Title 1">
            <a:extLst>
              <a:ext uri="{FF2B5EF4-FFF2-40B4-BE49-F238E27FC236}">
                <a16:creationId xmlns:a16="http://schemas.microsoft.com/office/drawing/2014/main" id="{2D03C1B9-7403-0407-5658-ABD7ABA12253}"/>
              </a:ext>
            </a:extLst>
          </p:cNvPr>
          <p:cNvSpPr>
            <a:spLocks noGrp="1"/>
          </p:cNvSpPr>
          <p:nvPr>
            <p:ph type="title"/>
          </p:nvPr>
        </p:nvSpPr>
        <p:spPr>
          <a:xfrm>
            <a:off x="743372" y="731522"/>
            <a:ext cx="10454909" cy="1136227"/>
          </a:xfrm>
        </p:spPr>
        <p:txBody>
          <a:bodyPr/>
          <a:lstStyle/>
          <a:p>
            <a:r>
              <a:rPr lang="en-US" sz="3200" dirty="0"/>
              <a:t>Coexistence Assessment documents</a:t>
            </a:r>
          </a:p>
        </p:txBody>
      </p:sp>
      <p:sp>
        <p:nvSpPr>
          <p:cNvPr id="3" name="Content Placeholder 2">
            <a:extLst>
              <a:ext uri="{FF2B5EF4-FFF2-40B4-BE49-F238E27FC236}">
                <a16:creationId xmlns:a16="http://schemas.microsoft.com/office/drawing/2014/main" id="{F5EB4504-AB26-1302-9AC9-56110D8EB187}"/>
              </a:ext>
            </a:extLst>
          </p:cNvPr>
          <p:cNvSpPr txBox="1">
            <a:spLocks/>
          </p:cNvSpPr>
          <p:nvPr/>
        </p:nvSpPr>
        <p:spPr bwMode="auto">
          <a:xfrm>
            <a:off x="1295400" y="1977606"/>
            <a:ext cx="9448800" cy="4765356"/>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Aft>
                <a:spcPts val="0"/>
              </a:spcAft>
            </a:pPr>
            <a:r>
              <a:rPr lang="en-US" sz="2000" b="0" kern="0" dirty="0">
                <a:solidFill>
                  <a:srgbClr val="222222"/>
                </a:solidFill>
                <a:highlight>
                  <a:srgbClr val="FFFFFF"/>
                </a:highlight>
                <a:latin typeface="Arial" panose="020B0604020202020204" pitchFamily="34" charset="0"/>
              </a:rPr>
              <a:t>       The 802.19 ballot on the approval of  802.15.4ab Coexistence Assessment (CA) document   closed on June 30. The results are:</a:t>
            </a:r>
          </a:p>
          <a:p>
            <a:pPr marL="0" indent="0">
              <a:spcAft>
                <a:spcPts val="0"/>
              </a:spcAft>
            </a:pPr>
            <a:r>
              <a:rPr lang="en-US" sz="2000" b="0" kern="0" dirty="0">
                <a:solidFill>
                  <a:srgbClr val="222222"/>
                </a:solidFill>
                <a:highlight>
                  <a:srgbClr val="FFFFFF"/>
                </a:highlight>
                <a:latin typeface="Arial" panose="020B0604020202020204" pitchFamily="34" charset="0"/>
              </a:rPr>
              <a:t> </a:t>
            </a:r>
          </a:p>
          <a:p>
            <a:pPr marL="0" indent="0">
              <a:spcBef>
                <a:spcPts val="0"/>
              </a:spcBef>
              <a:spcAft>
                <a:spcPts val="0"/>
              </a:spcAft>
            </a:pPr>
            <a:r>
              <a:rPr lang="en-US" b="0" kern="0" dirty="0">
                <a:solidFill>
                  <a:srgbClr val="222222"/>
                </a:solidFill>
                <a:highlight>
                  <a:srgbClr val="FFFFFF"/>
                </a:highlight>
                <a:latin typeface="Calibri" panose="020F0502020204030204" pitchFamily="34" charset="0"/>
              </a:rPr>
              <a:t>Yes                        11</a:t>
            </a:r>
          </a:p>
          <a:p>
            <a:pPr marL="0" indent="0">
              <a:spcBef>
                <a:spcPts val="0"/>
              </a:spcBef>
              <a:spcAft>
                <a:spcPts val="0"/>
              </a:spcAft>
            </a:pPr>
            <a:r>
              <a:rPr lang="en-US" b="0" kern="0" dirty="0">
                <a:solidFill>
                  <a:srgbClr val="222222"/>
                </a:solidFill>
                <a:highlight>
                  <a:srgbClr val="FFFFFF"/>
                </a:highlight>
                <a:latin typeface="Calibri" panose="020F0502020204030204" pitchFamily="34" charset="0"/>
              </a:rPr>
              <a:t>No                         10</a:t>
            </a:r>
          </a:p>
          <a:p>
            <a:pPr marL="0" indent="0">
              <a:spcBef>
                <a:spcPts val="0"/>
              </a:spcBef>
              <a:spcAft>
                <a:spcPts val="0"/>
              </a:spcAft>
            </a:pPr>
            <a:r>
              <a:rPr lang="en-US" b="0" kern="0" dirty="0">
                <a:solidFill>
                  <a:srgbClr val="222222"/>
                </a:solidFill>
                <a:highlight>
                  <a:srgbClr val="FFFFFF"/>
                </a:highlight>
                <a:latin typeface="Calibri" panose="020F0502020204030204" pitchFamily="34" charset="0"/>
              </a:rPr>
              <a:t>Abstain                 0</a:t>
            </a:r>
          </a:p>
          <a:p>
            <a:pPr marL="0" indent="0">
              <a:spcAft>
                <a:spcPts val="0"/>
              </a:spcAft>
            </a:pPr>
            <a:r>
              <a:rPr lang="en-US" sz="2000" b="0" kern="0" dirty="0">
                <a:solidFill>
                  <a:srgbClr val="222222"/>
                </a:solidFill>
                <a:highlight>
                  <a:srgbClr val="FFFFFF"/>
                </a:highlight>
                <a:latin typeface="Arial" panose="020B0604020202020204" pitchFamily="34" charset="0"/>
              </a:rPr>
              <a:t> </a:t>
            </a:r>
          </a:p>
          <a:p>
            <a:pPr>
              <a:spcAft>
                <a:spcPts val="0"/>
              </a:spcAft>
            </a:pPr>
            <a:r>
              <a:rPr lang="en-US" sz="2000" kern="0" dirty="0">
                <a:solidFill>
                  <a:srgbClr val="222222"/>
                </a:solidFill>
                <a:highlight>
                  <a:srgbClr val="FFFFFF"/>
                </a:highlight>
                <a:latin typeface="Arial" panose="020B0604020202020204" pitchFamily="34" charset="0"/>
              </a:rPr>
              <a:t>The CA document was not approved.</a:t>
            </a:r>
            <a:endParaRPr lang="en-US" sz="2000" b="0" kern="0" dirty="0">
              <a:solidFill>
                <a:srgbClr val="222222"/>
              </a:solidFill>
              <a:highlight>
                <a:srgbClr val="FFFFFF"/>
              </a:highlight>
              <a:latin typeface="Arial" panose="020B0604020202020204" pitchFamily="34" charset="0"/>
            </a:endParaRPr>
          </a:p>
          <a:p>
            <a:pPr>
              <a:spcAft>
                <a:spcPts val="0"/>
              </a:spcAft>
            </a:pPr>
            <a:r>
              <a:rPr lang="en-US" sz="2000" b="0" kern="0" dirty="0">
                <a:solidFill>
                  <a:srgbClr val="222222"/>
                </a:solidFill>
                <a:highlight>
                  <a:srgbClr val="FFFFFF"/>
                </a:highlight>
                <a:latin typeface="Arial" panose="020B0604020202020204" pitchFamily="34" charset="0"/>
              </a:rPr>
              <a:t>39 comments were received during the ballot.</a:t>
            </a:r>
          </a:p>
          <a:p>
            <a:endParaRPr lang="en-US" kern="0" dirty="0"/>
          </a:p>
        </p:txBody>
      </p:sp>
    </p:spTree>
    <p:extLst>
      <p:ext uri="{BB962C8B-B14F-4D97-AF65-F5344CB8AC3E}">
        <p14:creationId xmlns:p14="http://schemas.microsoft.com/office/powerpoint/2010/main" val="260227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a:extLst>
              <a:ext uri="{FF2B5EF4-FFF2-40B4-BE49-F238E27FC236}">
                <a16:creationId xmlns:a16="http://schemas.microsoft.com/office/drawing/2014/main" id="{E910CDB2-C764-4522-8019-692D594FF976}"/>
              </a:ext>
            </a:extLst>
          </p:cNvPr>
          <p:cNvSpPr>
            <a:spLocks noGrp="1"/>
          </p:cNvSpPr>
          <p:nvPr>
            <p:ph type="dt" idx="10"/>
          </p:nvPr>
        </p:nvSpPr>
        <p:spPr/>
        <p:txBody>
          <a:bodyPr/>
          <a:lstStyle/>
          <a:p>
            <a:r>
              <a:rPr lang="en-US" dirty="0"/>
              <a:t>July 2024</a:t>
            </a:r>
            <a:endParaRPr lang="en-GB" dirty="0"/>
          </a:p>
        </p:txBody>
      </p:sp>
      <p:sp>
        <p:nvSpPr>
          <p:cNvPr id="4" name="Slide Number Placeholder 3">
            <a:extLst>
              <a:ext uri="{FF2B5EF4-FFF2-40B4-BE49-F238E27FC236}">
                <a16:creationId xmlns:a16="http://schemas.microsoft.com/office/drawing/2014/main" id="{F8B9CDC4-C5A6-488A-B56A-4C64EBBF2C8D}"/>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2" name="Footer Placeholder 1">
            <a:extLst>
              <a:ext uri="{FF2B5EF4-FFF2-40B4-BE49-F238E27FC236}">
                <a16:creationId xmlns:a16="http://schemas.microsoft.com/office/drawing/2014/main" id="{A747BFEA-F926-A237-4742-7542ACBCC498}"/>
              </a:ext>
            </a:extLst>
          </p:cNvPr>
          <p:cNvSpPr>
            <a:spLocks noGrp="1"/>
          </p:cNvSpPr>
          <p:nvPr>
            <p:ph type="ftr" idx="11"/>
          </p:nvPr>
        </p:nvSpPr>
        <p:spPr/>
        <p:txBody>
          <a:bodyPr/>
          <a:lstStyle/>
          <a:p>
            <a:r>
              <a:rPr lang="en-GB" dirty="0"/>
              <a:t>Tuncer Baykas (</a:t>
            </a:r>
            <a:r>
              <a:rPr lang="en-GB" dirty="0" err="1"/>
              <a:t>Ofinno</a:t>
            </a:r>
            <a:r>
              <a:rPr lang="en-GB" dirty="0"/>
              <a:t>)</a:t>
            </a:r>
          </a:p>
        </p:txBody>
      </p:sp>
      <p:sp>
        <p:nvSpPr>
          <p:cNvPr id="9" name="Title 1">
            <a:extLst>
              <a:ext uri="{FF2B5EF4-FFF2-40B4-BE49-F238E27FC236}">
                <a16:creationId xmlns:a16="http://schemas.microsoft.com/office/drawing/2014/main" id="{7973B5C0-2F64-7811-60C5-5D7690000B09}"/>
              </a:ext>
            </a:extLst>
          </p:cNvPr>
          <p:cNvSpPr>
            <a:spLocks noGrp="1"/>
          </p:cNvSpPr>
          <p:nvPr>
            <p:ph type="title"/>
          </p:nvPr>
        </p:nvSpPr>
        <p:spPr>
          <a:xfrm>
            <a:off x="731520" y="731522"/>
            <a:ext cx="11003280" cy="1136227"/>
          </a:xfrm>
        </p:spPr>
        <p:txBody>
          <a:bodyPr/>
          <a:lstStyle/>
          <a:p>
            <a:pPr algn="ctr"/>
            <a:r>
              <a:rPr lang="en-US" dirty="0"/>
              <a:t>802.19.3a Task Group</a:t>
            </a:r>
          </a:p>
        </p:txBody>
      </p:sp>
      <p:sp>
        <p:nvSpPr>
          <p:cNvPr id="10" name="Content Placeholder 2">
            <a:extLst>
              <a:ext uri="{FF2B5EF4-FFF2-40B4-BE49-F238E27FC236}">
                <a16:creationId xmlns:a16="http://schemas.microsoft.com/office/drawing/2014/main" id="{BD202D7C-AF2F-6F7C-4390-A58235360323}"/>
              </a:ext>
            </a:extLst>
          </p:cNvPr>
          <p:cNvSpPr txBox="1">
            <a:spLocks/>
          </p:cNvSpPr>
          <p:nvPr/>
        </p:nvSpPr>
        <p:spPr bwMode="auto">
          <a:xfrm>
            <a:off x="731520" y="2113282"/>
            <a:ext cx="11003280" cy="4387427"/>
          </a:xfrm>
          <a:prstGeom prst="rect">
            <a:avLst/>
          </a:prstGeom>
          <a:noFill/>
          <a:ln w="9525">
            <a:noFill/>
            <a:round/>
            <a:headEnd/>
            <a:tailEnd/>
          </a:ln>
        </p:spPr>
        <p:txBody>
          <a:bodyPr vert="horz" wrap="square" lIns="92160" tIns="46080" rIns="92160" bIns="46080" numCol="1" anchor="b" anchorCtr="0" compatLnSpc="1">
            <a:prstTxWarp prst="textNoShape">
              <a:avLst/>
            </a:prstTxWarp>
          </a:bodyPr>
          <a:lstStyle>
            <a:lvl1pPr marL="0" indent="0" algn="l" defTabSz="449263" rtl="0" eaLnBrk="1" fontAlgn="base" hangingPunct="1">
              <a:spcBef>
                <a:spcPts val="600"/>
              </a:spcBef>
              <a:spcAft>
                <a:spcPct val="0"/>
              </a:spcAft>
              <a:buClr>
                <a:srgbClr val="000000"/>
              </a:buClr>
              <a:buSzPct val="100000"/>
              <a:buFont typeface="Times New Roman" pitchFamily="18" charset="0"/>
              <a:buNone/>
              <a:defRPr sz="2000" b="1">
                <a:solidFill>
                  <a:srgbClr val="000000"/>
                </a:solidFill>
                <a:latin typeface="+mn-lt"/>
                <a:ea typeface="+mn-ea"/>
                <a:cs typeface="MS Gothic"/>
              </a:defRPr>
            </a:lvl1pPr>
            <a:lvl2pPr marL="457200" indent="0" algn="l" defTabSz="449263" rtl="0" eaLnBrk="1" fontAlgn="base" hangingPunct="1">
              <a:spcBef>
                <a:spcPts val="500"/>
              </a:spcBef>
              <a:spcAft>
                <a:spcPct val="0"/>
              </a:spcAft>
              <a:buClr>
                <a:srgbClr val="000000"/>
              </a:buClr>
              <a:buSzPct val="100000"/>
              <a:buFont typeface="Times New Roman" pitchFamily="18" charset="0"/>
              <a:buNone/>
              <a:defRPr sz="1800">
                <a:solidFill>
                  <a:srgbClr val="000000"/>
                </a:solidFill>
                <a:latin typeface="+mn-lt"/>
                <a:ea typeface="+mn-ea"/>
                <a:cs typeface="MS Gothic"/>
              </a:defRPr>
            </a:lvl2pPr>
            <a:lvl3pPr marL="914400" indent="0" algn="l" defTabSz="449263" rtl="0" eaLnBrk="1" fontAlgn="base" hangingPunct="1">
              <a:spcBef>
                <a:spcPts val="450"/>
              </a:spcBef>
              <a:spcAft>
                <a:spcPct val="0"/>
              </a:spcAft>
              <a:buClr>
                <a:srgbClr val="000000"/>
              </a:buClr>
              <a:buSzPct val="100000"/>
              <a:buFont typeface="Times New Roman" pitchFamily="18" charset="0"/>
              <a:buNone/>
              <a:defRPr sz="1600">
                <a:solidFill>
                  <a:srgbClr val="000000"/>
                </a:solidFill>
                <a:latin typeface="+mn-lt"/>
                <a:ea typeface="+mn-ea"/>
                <a:cs typeface="MS Gothic"/>
              </a:defRPr>
            </a:lvl3pPr>
            <a:lvl4pPr marL="1371600" indent="0" algn="l" defTabSz="449263" rtl="0" eaLnBrk="1" fontAlgn="base" hangingPunct="1">
              <a:spcBef>
                <a:spcPts val="400"/>
              </a:spcBef>
              <a:spcAft>
                <a:spcPct val="0"/>
              </a:spcAft>
              <a:buClr>
                <a:srgbClr val="000000"/>
              </a:buClr>
              <a:buSzPct val="100000"/>
              <a:buFont typeface="Times New Roman" pitchFamily="18" charset="0"/>
              <a:buNone/>
              <a:defRPr sz="1400">
                <a:solidFill>
                  <a:srgbClr val="000000"/>
                </a:solidFill>
                <a:latin typeface="+mn-lt"/>
                <a:ea typeface="+mn-ea"/>
                <a:cs typeface="MS Gothic"/>
              </a:defRPr>
            </a:lvl4pPr>
            <a:lvl5pPr marL="1828800" indent="0" algn="l" defTabSz="449263" rtl="0" eaLnBrk="1" fontAlgn="base" hangingPunct="1">
              <a:spcBef>
                <a:spcPts val="400"/>
              </a:spcBef>
              <a:spcAft>
                <a:spcPct val="0"/>
              </a:spcAft>
              <a:buClr>
                <a:srgbClr val="000000"/>
              </a:buClr>
              <a:buSzPct val="100000"/>
              <a:buFont typeface="Times New Roman" pitchFamily="18" charset="0"/>
              <a:buNone/>
              <a:defRPr sz="1400">
                <a:solidFill>
                  <a:srgbClr val="000000"/>
                </a:solidFill>
                <a:latin typeface="+mn-lt"/>
                <a:ea typeface="+mn-ea"/>
                <a:cs typeface="MS Gothic"/>
              </a:defRPr>
            </a:lvl5pPr>
            <a:lvl6pPr marL="2286000" indent="0" algn="l" defTabSz="449263" rtl="0" eaLnBrk="1" fontAlgn="base" hangingPunct="1">
              <a:spcBef>
                <a:spcPts val="400"/>
              </a:spcBef>
              <a:spcAft>
                <a:spcPct val="0"/>
              </a:spcAft>
              <a:buClr>
                <a:srgbClr val="000000"/>
              </a:buClr>
              <a:buSzPct val="100000"/>
              <a:buFont typeface="Times New Roman" pitchFamily="16" charset="0"/>
              <a:buNone/>
              <a:defRPr sz="1400">
                <a:solidFill>
                  <a:srgbClr val="000000"/>
                </a:solidFill>
                <a:latin typeface="+mn-lt"/>
                <a:ea typeface="+mn-ea"/>
              </a:defRPr>
            </a:lvl6pPr>
            <a:lvl7pPr marL="2743200" indent="0" algn="l" defTabSz="449263" rtl="0" eaLnBrk="1" fontAlgn="base" hangingPunct="1">
              <a:spcBef>
                <a:spcPts val="400"/>
              </a:spcBef>
              <a:spcAft>
                <a:spcPct val="0"/>
              </a:spcAft>
              <a:buClr>
                <a:srgbClr val="000000"/>
              </a:buClr>
              <a:buSzPct val="100000"/>
              <a:buFont typeface="Times New Roman" pitchFamily="16" charset="0"/>
              <a:buNone/>
              <a:defRPr sz="1400">
                <a:solidFill>
                  <a:srgbClr val="000000"/>
                </a:solidFill>
                <a:latin typeface="+mn-lt"/>
                <a:ea typeface="+mn-ea"/>
              </a:defRPr>
            </a:lvl7pPr>
            <a:lvl8pPr marL="3200400" indent="0" algn="l" defTabSz="449263" rtl="0" eaLnBrk="1" fontAlgn="base" hangingPunct="1">
              <a:spcBef>
                <a:spcPts val="400"/>
              </a:spcBef>
              <a:spcAft>
                <a:spcPct val="0"/>
              </a:spcAft>
              <a:buClr>
                <a:srgbClr val="000000"/>
              </a:buClr>
              <a:buSzPct val="100000"/>
              <a:buFont typeface="Times New Roman" pitchFamily="16" charset="0"/>
              <a:buNone/>
              <a:defRPr sz="1400">
                <a:solidFill>
                  <a:srgbClr val="000000"/>
                </a:solidFill>
                <a:latin typeface="+mn-lt"/>
                <a:ea typeface="+mn-ea"/>
              </a:defRPr>
            </a:lvl8pPr>
            <a:lvl9pPr marL="3657600" indent="0" algn="l" defTabSz="449263" rtl="0" eaLnBrk="1" fontAlgn="base" hangingPunct="1">
              <a:spcBef>
                <a:spcPts val="400"/>
              </a:spcBef>
              <a:spcAft>
                <a:spcPct val="0"/>
              </a:spcAft>
              <a:buClr>
                <a:srgbClr val="000000"/>
              </a:buClr>
              <a:buSzPct val="100000"/>
              <a:buFont typeface="Times New Roman" pitchFamily="16" charset="0"/>
              <a:buNone/>
              <a:defRPr sz="1400">
                <a:solidFill>
                  <a:srgbClr val="000000"/>
                </a:solidFill>
                <a:latin typeface="+mn-lt"/>
                <a:ea typeface="+mn-ea"/>
              </a:defRPr>
            </a:lvl9pPr>
          </a:lstStyle>
          <a:p>
            <a:r>
              <a:rPr lang="en-US" sz="2400" kern="0" dirty="0"/>
              <a:t>Task Group 3a started its activities </a:t>
            </a:r>
          </a:p>
          <a:p>
            <a:r>
              <a:rPr lang="en-US" sz="2400" kern="0" dirty="0"/>
              <a:t>Scope of the project: This amendment updates and expands coexistence recommendations to address new market requirements, increasing data traffic, greater device density of devices, and increased potential for congestion based on both IEEE Std 802.11-2020 and IEEE Std 802.15.4 sub-1 GHz standards. This amendment includes recommendations with respect to new devices, as well as compatibility with deployed legacy devices</a:t>
            </a:r>
          </a:p>
          <a:p>
            <a:endParaRPr lang="en-US" sz="2400" kern="0" dirty="0"/>
          </a:p>
          <a:p>
            <a:endParaRPr lang="en-US" sz="2400" kern="0" dirty="0"/>
          </a:p>
          <a:p>
            <a:endParaRPr lang="en-US" sz="2400" kern="0" dirty="0"/>
          </a:p>
        </p:txBody>
      </p:sp>
    </p:spTree>
    <p:extLst>
      <p:ext uri="{BB962C8B-B14F-4D97-AF65-F5344CB8AC3E}">
        <p14:creationId xmlns:p14="http://schemas.microsoft.com/office/powerpoint/2010/main" val="32714621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a:extLst>
              <a:ext uri="{FF2B5EF4-FFF2-40B4-BE49-F238E27FC236}">
                <a16:creationId xmlns:a16="http://schemas.microsoft.com/office/drawing/2014/main" id="{E910CDB2-C764-4522-8019-692D594FF976}"/>
              </a:ext>
            </a:extLst>
          </p:cNvPr>
          <p:cNvSpPr>
            <a:spLocks noGrp="1"/>
          </p:cNvSpPr>
          <p:nvPr>
            <p:ph type="dt" idx="10"/>
          </p:nvPr>
        </p:nvSpPr>
        <p:spPr/>
        <p:txBody>
          <a:bodyPr/>
          <a:lstStyle/>
          <a:p>
            <a:r>
              <a:rPr lang="en-US" dirty="0"/>
              <a:t>July 2024</a:t>
            </a:r>
            <a:endParaRPr lang="en-GB" dirty="0"/>
          </a:p>
        </p:txBody>
      </p:sp>
      <p:sp>
        <p:nvSpPr>
          <p:cNvPr id="4" name="Slide Number Placeholder 3">
            <a:extLst>
              <a:ext uri="{FF2B5EF4-FFF2-40B4-BE49-F238E27FC236}">
                <a16:creationId xmlns:a16="http://schemas.microsoft.com/office/drawing/2014/main" id="{F8B9CDC4-C5A6-488A-B56A-4C64EBBF2C8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2" name="Footer Placeholder 1">
            <a:extLst>
              <a:ext uri="{FF2B5EF4-FFF2-40B4-BE49-F238E27FC236}">
                <a16:creationId xmlns:a16="http://schemas.microsoft.com/office/drawing/2014/main" id="{A747BFEA-F926-A237-4742-7542ACBCC498}"/>
              </a:ext>
            </a:extLst>
          </p:cNvPr>
          <p:cNvSpPr>
            <a:spLocks noGrp="1"/>
          </p:cNvSpPr>
          <p:nvPr>
            <p:ph type="ftr" idx="11"/>
          </p:nvPr>
        </p:nvSpPr>
        <p:spPr/>
        <p:txBody>
          <a:bodyPr/>
          <a:lstStyle/>
          <a:p>
            <a:r>
              <a:rPr lang="en-GB" dirty="0"/>
              <a:t>Tuncer Baykas (</a:t>
            </a:r>
            <a:r>
              <a:rPr lang="en-GB" dirty="0" err="1"/>
              <a:t>Ofinno</a:t>
            </a:r>
            <a:r>
              <a:rPr lang="en-GB" dirty="0"/>
              <a:t>)</a:t>
            </a:r>
          </a:p>
        </p:txBody>
      </p:sp>
      <p:sp>
        <p:nvSpPr>
          <p:cNvPr id="9" name="Title 1">
            <a:extLst>
              <a:ext uri="{FF2B5EF4-FFF2-40B4-BE49-F238E27FC236}">
                <a16:creationId xmlns:a16="http://schemas.microsoft.com/office/drawing/2014/main" id="{CBF38958-2B42-9B03-32B2-E5E18BA72BDA}"/>
              </a:ext>
            </a:extLst>
          </p:cNvPr>
          <p:cNvSpPr>
            <a:spLocks noGrp="1"/>
          </p:cNvSpPr>
          <p:nvPr>
            <p:ph type="title"/>
          </p:nvPr>
        </p:nvSpPr>
        <p:spPr>
          <a:xfrm>
            <a:off x="1950509" y="708765"/>
            <a:ext cx="8288868" cy="927947"/>
          </a:xfrm>
        </p:spPr>
        <p:txBody>
          <a:bodyPr/>
          <a:lstStyle/>
          <a:p>
            <a:pPr algn="ctr"/>
            <a:r>
              <a:rPr lang="en-US" dirty="0"/>
              <a:t>Schedule</a:t>
            </a:r>
          </a:p>
        </p:txBody>
      </p:sp>
      <p:pic>
        <p:nvPicPr>
          <p:cNvPr id="10" name="Picture 9">
            <a:extLst>
              <a:ext uri="{FF2B5EF4-FFF2-40B4-BE49-F238E27FC236}">
                <a16:creationId xmlns:a16="http://schemas.microsoft.com/office/drawing/2014/main" id="{81E67E76-605A-4D79-512F-A0856C794E75}"/>
              </a:ext>
            </a:extLst>
          </p:cNvPr>
          <p:cNvPicPr>
            <a:picLocks noChangeAspect="1"/>
          </p:cNvPicPr>
          <p:nvPr/>
        </p:nvPicPr>
        <p:blipFill>
          <a:blip r:embed="rId2"/>
          <a:stretch>
            <a:fillRect/>
          </a:stretch>
        </p:blipFill>
        <p:spPr>
          <a:xfrm>
            <a:off x="3039323" y="2667000"/>
            <a:ext cx="6111240" cy="2065020"/>
          </a:xfrm>
          <a:prstGeom prst="rect">
            <a:avLst/>
          </a:prstGeom>
        </p:spPr>
      </p:pic>
    </p:spTree>
    <p:extLst>
      <p:ext uri="{BB962C8B-B14F-4D97-AF65-F5344CB8AC3E}">
        <p14:creationId xmlns:p14="http://schemas.microsoft.com/office/powerpoint/2010/main" val="2330703893"/>
      </p:ext>
    </p:extLst>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D6226DE-9941-4687-A049-5E39BD535331}">
  <ds:schemaRefs>
    <ds:schemaRef ds:uri="http://schemas.microsoft.com/sharepoint/v3/contenttype/forms"/>
  </ds:schemaRefs>
</ds:datastoreItem>
</file>

<file path=customXml/itemProps2.xml><?xml version="1.0" encoding="utf-8"?>
<ds:datastoreItem xmlns:ds="http://schemas.openxmlformats.org/officeDocument/2006/customXml" ds:itemID="{789C679E-BCDB-4A5C-A38F-ECA97E9DDB64}">
  <ds:schemaRefs>
    <ds:schemaRef ds:uri="http://purl.org/dc/dcmitype/"/>
    <ds:schemaRef ds:uri="http://schemas.openxmlformats.org/package/2006/metadata/core-properties"/>
    <ds:schemaRef ds:uri="http://purl.org/dc/terms/"/>
    <ds:schemaRef ds:uri="ba37140e-f4c5-4a6c-a9b4-20a691ce6c8a"/>
    <ds:schemaRef ds:uri="http://schemas.microsoft.com/office/2006/documentManagement/types"/>
    <ds:schemaRef ds:uri="http://schemas.microsoft.com/office/2006/metadata/properties"/>
    <ds:schemaRef ds:uri="cc9c437c-ae0c-4066-8d90-a0f7de786127"/>
    <ds:schemaRef ds:uri="http://purl.org/dc/elements/1.1/"/>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E367D09A-A537-41F5-B62F-4C5A1FAF67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36125</TotalTime>
  <Words>285</Words>
  <Application>Microsoft Office PowerPoint</Application>
  <PresentationFormat>Widescreen</PresentationFormat>
  <Paragraphs>54</Paragraphs>
  <Slides>5</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0" baseType="lpstr">
      <vt:lpstr>Arial</vt:lpstr>
      <vt:lpstr>Calibri</vt:lpstr>
      <vt:lpstr>Times New Roman</vt:lpstr>
      <vt:lpstr>802-11 Theme</vt:lpstr>
      <vt:lpstr>Document</vt:lpstr>
      <vt:lpstr>802.19 WG  July 2024 Liaison Report</vt:lpstr>
      <vt:lpstr>IEEE 802.19 Overview</vt:lpstr>
      <vt:lpstr>Coexistence Assessment documents</vt:lpstr>
      <vt:lpstr>802.19.3a Task Group</vt:lpstr>
      <vt:lpstr>Schedule</vt:lpstr>
    </vt:vector>
  </TitlesOfParts>
  <Company>Ofinno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January 2024 802.19 Liaison Report</dc:title>
  <dc:subject>January 2023</dc:subject>
  <dc:creator/>
  <dc:description>Tuncer Baykas (Ofinno)</dc:description>
  <cp:lastModifiedBy>Tuncer Baykas</cp:lastModifiedBy>
  <cp:revision>62</cp:revision>
  <cp:lastPrinted>1601-01-01T00:00:00Z</cp:lastPrinted>
  <dcterms:created xsi:type="dcterms:W3CDTF">2020-01-12T14:48:27Z</dcterms:created>
  <dcterms:modified xsi:type="dcterms:W3CDTF">2024-07-14T18:30:44Z</dcterms:modified>
  <cp:category>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