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366" r:id="rId3"/>
    <p:sldId id="2406" r:id="rId4"/>
    <p:sldId id="2407" r:id="rId5"/>
    <p:sldId id="2409" r:id="rId6"/>
    <p:sldId id="2411" r:id="rId7"/>
    <p:sldId id="2410" r:id="rId8"/>
    <p:sldId id="2412" r:id="rId9"/>
    <p:sldId id="2419" r:id="rId10"/>
    <p:sldId id="2402" r:id="rId11"/>
    <p:sldId id="2414" r:id="rId12"/>
    <p:sldId id="2415" r:id="rId13"/>
    <p:sldId id="2420" r:id="rId14"/>
    <p:sldId id="2372" r:id="rId15"/>
    <p:sldId id="2421" r:id="rId16"/>
    <p:sldId id="2417" r:id="rId17"/>
    <p:sldId id="2418" r:id="rId18"/>
    <p:sldId id="2371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2" name="Arik Klein" initials="AK" lastIdx="1" clrIdx="1">
    <p:extLst>
      <p:ext uri="{19B8F6BF-5375-455C-9EA6-DF929625EA0E}">
        <p15:presenceInfo xmlns:p15="http://schemas.microsoft.com/office/powerpoint/2012/main" userId="Arik Klein" providerId="None"/>
      </p:ext>
    </p:extLst>
  </p:cmAuthor>
  <p:cmAuthor id="3" name="Ezer Melzer (TRC)" initials="EM(" lastIdx="1" clrIdx="2">
    <p:extLst>
      <p:ext uri="{19B8F6BF-5375-455C-9EA6-DF929625EA0E}">
        <p15:presenceInfo xmlns:p15="http://schemas.microsoft.com/office/powerpoint/2012/main" userId="S-1-5-21-147214757-305610072-1517763936-4623848" providerId="AD"/>
      </p:ext>
    </p:extLst>
  </p:cmAuthor>
  <p:cmAuthor id="4" name="Rani Keren" initials="RK" lastIdx="26" clrIdx="3">
    <p:extLst>
      <p:ext uri="{19B8F6BF-5375-455C-9EA6-DF929625EA0E}">
        <p15:presenceInfo xmlns:p15="http://schemas.microsoft.com/office/powerpoint/2012/main" userId="S-1-5-21-147214757-305610072-1517763936-7710363" providerId="AD"/>
      </p:ext>
    </p:extLst>
  </p:cmAuthor>
  <p:cmAuthor id="5" name="Shimi Shilo (TRC)" initials="SS(" lastIdx="5" clrIdx="4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9FF"/>
    <a:srgbClr val="0000FF"/>
    <a:srgbClr val="FCCDC8"/>
    <a:srgbClr val="FAFC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226" autoAdjust="0"/>
  </p:normalViewPr>
  <p:slideViewPr>
    <p:cSldViewPr>
      <p:cViewPr varScale="1">
        <p:scale>
          <a:sx n="98" d="100"/>
          <a:sy n="98" d="100"/>
        </p:scale>
        <p:origin x="1003" y="8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emf"/><Relationship Id="rId6" Type="http://schemas.openxmlformats.org/officeDocument/2006/relationships/image" Target="../media/image17.e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 least one mode of operation capable of improved 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support, compared to 802.11be, for applications with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stringent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worst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-case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latency and jitter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requirements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compared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to 802.11be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// i.e., avoid “worst-case”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82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Shimi Shilo et al,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802.11-24/1264r0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6.wmf"/><Relationship Id="rId3" Type="http://schemas.openxmlformats.org/officeDocument/2006/relationships/image" Target="../media/image18.png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15.wmf"/><Relationship Id="rId5" Type="http://schemas.openxmlformats.org/officeDocument/2006/relationships/image" Target="../media/image12.emf"/><Relationship Id="rId15" Type="http://schemas.openxmlformats.org/officeDocument/2006/relationships/image" Target="../media/image17.e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12.bin"/><Relationship Id="rId3" Type="http://schemas.openxmlformats.org/officeDocument/2006/relationships/image" Target="../media/image26.png"/><Relationship Id="rId7" Type="http://schemas.openxmlformats.org/officeDocument/2006/relationships/oleObject" Target="../embeddings/oleObject9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22.wmf"/><Relationship Id="rId4" Type="http://schemas.openxmlformats.org/officeDocument/2006/relationships/image" Target="../media/image27.png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24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2075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Supporting Rx Interference Mitigation</a:t>
            </a:r>
            <a:br>
              <a:rPr lang="en-US" altLang="en-US" dirty="0"/>
            </a:br>
            <a:r>
              <a:rPr lang="en-US" altLang="en-US" dirty="0"/>
              <a:t>in </a:t>
            </a:r>
            <a:r>
              <a:rPr lang="en-US" altLang="en-US" dirty="0" err="1"/>
              <a:t>TGbn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sz="2000" b="0"/>
              <a:t>July 9, </a:t>
            </a:r>
            <a:r>
              <a:rPr lang="en-US" sz="2000" b="0" dirty="0"/>
              <a:t>2024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1477644"/>
              </p:ext>
            </p:extLst>
          </p:nvPr>
        </p:nvGraphicFramePr>
        <p:xfrm>
          <a:off x="469900" y="3205163"/>
          <a:ext cx="9729788" cy="315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0" name="Document" r:id="rId4" imgW="8560435" imgH="2782103" progId="Word.Document.8">
                  <p:embed/>
                </p:oleObj>
              </mc:Choice>
              <mc:Fallback>
                <p:oleObj name="Document" r:id="rId4" imgW="8560435" imgH="278210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" y="3205163"/>
                        <a:ext cx="9729788" cy="3151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2587"/>
            <a:ext cx="8229600" cy="1065213"/>
          </a:xfrm>
        </p:spPr>
        <p:txBody>
          <a:bodyPr/>
          <a:lstStyle/>
          <a:p>
            <a:r>
              <a:rPr lang="en-US" sz="2800" dirty="0"/>
              <a:t>LA Perspective: IM enabled/disabled selection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3818781"/>
          </a:xfrm>
        </p:spPr>
        <p:txBody>
          <a:bodyPr/>
          <a:lstStyle/>
          <a:p>
            <a:pPr marL="0" indent="0"/>
            <a:r>
              <a:rPr lang="en-US" sz="2200" b="0" dirty="0">
                <a:solidFill>
                  <a:schemeClr val="tx1"/>
                </a:solidFill>
              </a:rPr>
              <a:t>How is the selection between IM enabled and IM disabled carried out?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Adaptive approach: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Treat this selection as another dimension in the link adaptation TX parameters’ search space for goodput maximization along with: MCS, </a:t>
            </a:r>
            <a:r>
              <a:rPr lang="en-US" sz="1800" dirty="0" err="1">
                <a:solidFill>
                  <a:schemeClr val="tx1"/>
                </a:solidFill>
              </a:rPr>
              <a:t>Nss</a:t>
            </a:r>
            <a:r>
              <a:rPr lang="en-US" sz="1800" dirty="0">
                <a:solidFill>
                  <a:schemeClr val="tx1"/>
                </a:solidFill>
              </a:rPr>
              <a:t>, CP length, etc.</a:t>
            </a:r>
            <a:endParaRPr lang="en-US" sz="1800" b="0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Combine IM selection with the ACK guided trial-and-error based search. Example concepts: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During IM disabled: Probe a higher MCS along with IM enabled.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During IM enabled: Probe current MCS along with IM disabled.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For trigger based uplink: The receiving AP can apply on-going and link independent monitoring of interference that can further serve the IM selection decision.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This approach ensures IM pilots are invested</a:t>
            </a:r>
            <a:br>
              <a:rPr lang="en-US" sz="1800" b="0" dirty="0">
                <a:solidFill>
                  <a:schemeClr val="tx1"/>
                </a:solidFill>
              </a:rPr>
            </a:br>
            <a:r>
              <a:rPr lang="en-US" sz="1800" b="0" dirty="0">
                <a:solidFill>
                  <a:schemeClr val="tx1"/>
                </a:solidFill>
              </a:rPr>
              <a:t>only when they lead to higher goodput</a:t>
            </a:r>
            <a:endParaRPr lang="en-US" sz="1600" b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Rani Keren et al., Huawei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CB82768-9A86-46D8-946B-7D215D7882AB}"/>
              </a:ext>
            </a:extLst>
          </p:cNvPr>
          <p:cNvSpPr txBox="1">
            <a:spLocks/>
          </p:cNvSpPr>
          <p:nvPr/>
        </p:nvSpPr>
        <p:spPr bwMode="auto">
          <a:xfrm>
            <a:off x="378903" y="4953000"/>
            <a:ext cx="4978915" cy="137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>
                <a:solidFill>
                  <a:schemeClr val="tx1"/>
                </a:solidFill>
              </a:rPr>
              <a:t>Fixed approach: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>
                <a:solidFill>
                  <a:schemeClr val="tx1"/>
                </a:solidFill>
              </a:rPr>
              <a:t>If link reliability is more important than utilizing maximum throughput, IM enabled can be applied as a fixed configuration.</a:t>
            </a:r>
            <a:endParaRPr lang="en-US" sz="1600" kern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kern="0" dirty="0">
              <a:solidFill>
                <a:schemeClr val="tx1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B5638A1-4C4C-4FAE-8703-9E8E56BCE2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7706" y="4343400"/>
            <a:ext cx="3850094" cy="216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502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5213"/>
          </a:xfrm>
        </p:spPr>
        <p:txBody>
          <a:bodyPr/>
          <a:lstStyle/>
          <a:p>
            <a:r>
              <a:rPr lang="en-US" sz="2800" dirty="0"/>
              <a:t>Impact on Tx Block Diagram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Rani Keren et al., Huawei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5677EC-6ACB-46F8-A009-F2F0C5ED661D}"/>
              </a:ext>
            </a:extLst>
          </p:cNvPr>
          <p:cNvSpPr txBox="1">
            <a:spLocks/>
          </p:cNvSpPr>
          <p:nvPr/>
        </p:nvSpPr>
        <p:spPr bwMode="auto">
          <a:xfrm>
            <a:off x="381000" y="1173733"/>
            <a:ext cx="8305800" cy="13408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Defining                IM pilots in an RU, and the remaining data subcarriers as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         , the value of        doesn’t change: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In addition to introducing IM pilots, duration/padding/LDPC parameters are based on</a:t>
            </a:r>
            <a:br>
              <a:rPr lang="en-US" sz="1600" b="0" dirty="0">
                <a:solidFill>
                  <a:schemeClr val="tx1"/>
                </a:solidFill>
              </a:rPr>
            </a:br>
            <a:r>
              <a:rPr lang="en-US" sz="1600" b="0" dirty="0">
                <a:solidFill>
                  <a:schemeClr val="tx1"/>
                </a:solidFill>
              </a:rPr>
              <a:t>            instead of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Tx Block diagram is almost unchanged – no impact on LDPC operation or tone mapping (using same       ); applying LDPC Tone Mapping on </a:t>
            </a:r>
            <a:r>
              <a:rPr lang="en-US" sz="2000" b="0" dirty="0" err="1">
                <a:solidFill>
                  <a:schemeClr val="tx1"/>
                </a:solidFill>
              </a:rPr>
              <a:t>data+IM</a:t>
            </a:r>
            <a:r>
              <a:rPr lang="en-US" sz="2000" b="0" dirty="0">
                <a:solidFill>
                  <a:schemeClr val="tx1"/>
                </a:solidFill>
              </a:rPr>
              <a:t> Pilots yields IM Pilots which are spread almost evenly in frequency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F9919C8-A1B1-47F8-8DCD-0BEAD6909C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84" y="2286000"/>
            <a:ext cx="9144000" cy="3311171"/>
          </a:xfrm>
          <a:prstGeom prst="rect">
            <a:avLst/>
          </a:prstGeom>
        </p:spPr>
      </p:pic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3C7085F9-8798-4C9D-855F-AE68CF5333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5338713"/>
              </p:ext>
            </p:extLst>
          </p:nvPr>
        </p:nvGraphicFramePr>
        <p:xfrm>
          <a:off x="4873625" y="1538129"/>
          <a:ext cx="22479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5" name="Equation" r:id="rId4" imgW="2247895" imgH="365678" progId="Equation.DSMT4">
                  <p:embed/>
                </p:oleObj>
              </mc:Choice>
              <mc:Fallback>
                <p:oleObj name="Equation" r:id="rId4" imgW="2247895" imgH="365678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FC810558-AE77-4BF3-BBB5-C3FBC4FDB9B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73625" y="1538129"/>
                        <a:ext cx="2247900" cy="365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00BBF5E5-53C1-41FF-939E-017126300E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379851"/>
              </p:ext>
            </p:extLst>
          </p:nvPr>
        </p:nvGraphicFramePr>
        <p:xfrm>
          <a:off x="2758592" y="1533152"/>
          <a:ext cx="41904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6" name="Equation" r:id="rId6" imgW="279360" imgH="228600" progId="Equation.DSMT4">
                  <p:embed/>
                </p:oleObj>
              </mc:Choice>
              <mc:Fallback>
                <p:oleObj name="Equation" r:id="rId6" imgW="279360" imgH="2286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23E59071-2C31-4CB1-909F-11248DB94F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758592" y="1533152"/>
                        <a:ext cx="41904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463A61FA-31CA-4F8E-B4EA-5D8D7084A2D4}"/>
              </a:ext>
            </a:extLst>
          </p:cNvPr>
          <p:cNvSpPr txBox="1"/>
          <p:nvPr/>
        </p:nvSpPr>
        <p:spPr>
          <a:xfrm>
            <a:off x="17418" y="3267448"/>
            <a:ext cx="2133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Based on payload size and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rgbClr val="FF0000"/>
                </a:solidFill>
              </a:rPr>
              <a:t>smaller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number of tones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(              ), determine: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#OFDM Symbols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Padding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LDPC Parameters (e.g. #codewords, puncturing, LDPC extra symbol)</a:t>
            </a:r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04D6268E-D394-4CBC-ACD1-D05FB4FD55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6283669"/>
              </p:ext>
            </p:extLst>
          </p:nvPr>
        </p:nvGraphicFramePr>
        <p:xfrm>
          <a:off x="157356" y="3673346"/>
          <a:ext cx="647460" cy="36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7" name="Equation" r:id="rId8" imgW="431640" imgH="241200" progId="Equation.DSMT4">
                  <p:embed/>
                </p:oleObj>
              </mc:Choice>
              <mc:Fallback>
                <p:oleObj name="Equation" r:id="rId8" imgW="431640" imgH="24120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C8C6501D-C29F-4F70-BF3E-972E8FD3D7D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7356" y="3673346"/>
                        <a:ext cx="647460" cy="36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368F49F8-22BE-484B-911C-E9DB5E69D2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233446"/>
              </p:ext>
            </p:extLst>
          </p:nvPr>
        </p:nvGraphicFramePr>
        <p:xfrm>
          <a:off x="1809750" y="1228725"/>
          <a:ext cx="8572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8" name="Equation" r:id="rId10" imgW="571320" imgH="241200" progId="Equation.DSMT4">
                  <p:embed/>
                </p:oleObj>
              </mc:Choice>
              <mc:Fallback>
                <p:oleObj name="Equation" r:id="rId10" imgW="571320" imgH="2412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EFE03E0-2290-4C34-B7EF-1C582C662A1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809750" y="1228725"/>
                        <a:ext cx="857250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36D157AB-46B6-4486-87B5-713E3A8E61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7343048"/>
              </p:ext>
            </p:extLst>
          </p:nvPr>
        </p:nvGraphicFramePr>
        <p:xfrm>
          <a:off x="758582" y="1513796"/>
          <a:ext cx="647460" cy="36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9" name="Equation" r:id="rId12" imgW="431640" imgH="241200" progId="Equation.DSMT4">
                  <p:embed/>
                </p:oleObj>
              </mc:Choice>
              <mc:Fallback>
                <p:oleObj name="Equation" r:id="rId12" imgW="431640" imgH="2412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39CD9BA9-2012-4D1B-B3F9-EF34BE04DCE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58582" y="1513796"/>
                        <a:ext cx="647460" cy="36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CBC3E3B2-0AAB-42DE-8D47-64B84BD8EF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7754895"/>
              </p:ext>
            </p:extLst>
          </p:nvPr>
        </p:nvGraphicFramePr>
        <p:xfrm>
          <a:off x="3513910" y="5849982"/>
          <a:ext cx="4381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0" name="Equation" r:id="rId14" imgW="438239" imgH="342900" progId="Equation.DSMT4">
                  <p:embed/>
                </p:oleObj>
              </mc:Choice>
              <mc:Fallback>
                <p:oleObj name="Equation" r:id="rId14" imgW="438239" imgH="3429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513910" y="5849982"/>
                        <a:ext cx="43815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8C10683B-3D2D-4343-BA25-81D26E87B4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6554062"/>
              </p:ext>
            </p:extLst>
          </p:nvPr>
        </p:nvGraphicFramePr>
        <p:xfrm>
          <a:off x="1162290" y="2081104"/>
          <a:ext cx="647460" cy="36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1" name="Equation" r:id="rId12" imgW="431640" imgH="241200" progId="Equation.DSMT4">
                  <p:embed/>
                </p:oleObj>
              </mc:Choice>
              <mc:Fallback>
                <p:oleObj name="Equation" r:id="rId12" imgW="431640" imgH="24120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36D157AB-46B6-4486-87B5-713E3A8E61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162290" y="2081104"/>
                        <a:ext cx="647460" cy="36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E64F5E14-38D7-411C-BCDC-AA0E826C9C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4734015"/>
              </p:ext>
            </p:extLst>
          </p:nvPr>
        </p:nvGraphicFramePr>
        <p:xfrm>
          <a:off x="2667000" y="2098546"/>
          <a:ext cx="41904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2" name="Equation" r:id="rId6" imgW="279360" imgH="228600" progId="Equation.DSMT4">
                  <p:embed/>
                </p:oleObj>
              </mc:Choice>
              <mc:Fallback>
                <p:oleObj name="Equation" r:id="rId6" imgW="279360" imgH="22860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00BBF5E5-53C1-41FF-939E-017126300E9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67000" y="2098546"/>
                        <a:ext cx="41904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1926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5213"/>
          </a:xfrm>
        </p:spPr>
        <p:txBody>
          <a:bodyPr/>
          <a:lstStyle/>
          <a:p>
            <a:r>
              <a:rPr lang="en-US" sz="2800" dirty="0"/>
              <a:t>Additional Benefits – Strengthening Spatial Reuse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Rani Keren et al., Huawei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5677EC-6ACB-46F8-A009-F2F0C5ED661D}"/>
              </a:ext>
            </a:extLst>
          </p:cNvPr>
          <p:cNvSpPr txBox="1">
            <a:spLocks/>
          </p:cNvSpPr>
          <p:nvPr/>
        </p:nvSpPr>
        <p:spPr bwMode="auto">
          <a:xfrm>
            <a:off x="381000" y="1173733"/>
            <a:ext cx="8305800" cy="13408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IM applied at the Rx side can be used to enhance SR performance; with SR an OBSS STA is allowed to transmit while there is an ongoing transmission in the BSS, but it limits its transmit power as a function of the OBSS PD threshold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 other words, with SR an ongoing BSS transmitter ‘allows’ an OBSS STA to transmit simultaneously such that it doesn’t create too much interference at target BSS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However, the </a:t>
            </a:r>
            <a:r>
              <a:rPr lang="en-US" altLang="zh-CN" sz="1600" dirty="0"/>
              <a:t>interference to the ongoing transmission is not fully controlled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Using IM pilots, the ongoing transmission can ensure high reliability at its Rx side, in particular resilience to interference – exactly the aim of 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OBSS STA can also use IM pilots to ensure high reliability at its own target receiver side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79A6A47-E7FE-4180-A413-38FFC12449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60" y="4208208"/>
            <a:ext cx="8727140" cy="2250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923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5213"/>
          </a:xfrm>
        </p:spPr>
        <p:txBody>
          <a:bodyPr/>
          <a:lstStyle/>
          <a:p>
            <a:r>
              <a:rPr lang="en-US" sz="2800" dirty="0"/>
              <a:t>Additional Benefits – Supporting Mobility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Rani Keren et al., Huawei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5C89C333-B20B-4E74-9318-D99C8B634591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457200" y="1132130"/>
                <a:ext cx="8382000" cy="513499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kern="0" dirty="0">
                    <a:solidFill>
                      <a:schemeClr val="tx1"/>
                    </a:solidFill>
                  </a:rPr>
                  <a:t>Applying an Rx beamforming IM scheme can also handle mobility to some extent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kern="0" dirty="0">
                    <a:solidFill>
                      <a:schemeClr val="tx1"/>
                    </a:solidFill>
                  </a:rPr>
                  <a:t>Suppose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sz="2000" b="0" kern="0" dirty="0">
                    <a:solidFill>
                      <a:schemeClr val="tx1"/>
                    </a:solidFill>
                  </a:rPr>
                  <a:t>  is a receiver channel estimate of the true channel     with error       </a:t>
                </a:r>
                <a:r>
                  <a:rPr lang="en-US" sz="2000" b="0" dirty="0"/>
                  <a:t>as a result of channel time variation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kern="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16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2000" b="0" kern="0" dirty="0">
                    <a:solidFill>
                      <a:schemeClr val="tx1"/>
                    </a:solidFill>
                  </a:rPr>
                  <a:t>The received signal can be</a:t>
                </a:r>
                <a:br>
                  <a:rPr lang="en-US" sz="2000" b="0" kern="0" dirty="0">
                    <a:solidFill>
                      <a:schemeClr val="tx1"/>
                    </a:solidFill>
                  </a:rPr>
                </a:br>
                <a:r>
                  <a:rPr lang="en-US" sz="2000" b="0" kern="0" dirty="0">
                    <a:solidFill>
                      <a:schemeClr val="tx1"/>
                    </a:solidFill>
                  </a:rPr>
                  <a:t>expressed as</a:t>
                </a:r>
              </a:p>
              <a:p>
                <a:pPr marL="457200" lvl="1" indent="0"/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kern="0" dirty="0">
                    <a:solidFill>
                      <a:schemeClr val="tx1"/>
                    </a:solidFill>
                  </a:rPr>
                  <a:t>The term            is referred to by</a:t>
                </a:r>
                <a:br>
                  <a:rPr lang="en-US" sz="2000" b="0" kern="0" dirty="0">
                    <a:solidFill>
                      <a:schemeClr val="tx1"/>
                    </a:solidFill>
                  </a:rPr>
                </a:br>
                <a:r>
                  <a:rPr lang="en-US" sz="2000" b="0" kern="0" dirty="0">
                    <a:solidFill>
                      <a:schemeClr val="tx1"/>
                    </a:solidFill>
                  </a:rPr>
                  <a:t>the RX beamforming scheme</a:t>
                </a:r>
                <a:br>
                  <a:rPr lang="en-US" sz="2000" b="0" kern="0" dirty="0">
                    <a:solidFill>
                      <a:schemeClr val="tx1"/>
                    </a:solidFill>
                  </a:rPr>
                </a:br>
                <a:r>
                  <a:rPr lang="en-US" sz="2000" b="0" kern="0" dirty="0">
                    <a:solidFill>
                      <a:schemeClr val="tx1"/>
                    </a:solidFill>
                  </a:rPr>
                  <a:t>as an interferer that should be</a:t>
                </a:r>
                <a:br>
                  <a:rPr lang="en-US" sz="2000" b="0" kern="0" dirty="0">
                    <a:solidFill>
                      <a:schemeClr val="tx1"/>
                    </a:solidFill>
                  </a:rPr>
                </a:br>
                <a:r>
                  <a:rPr lang="en-US" sz="2000" b="0" kern="0" dirty="0">
                    <a:solidFill>
                      <a:schemeClr val="tx1"/>
                    </a:solidFill>
                  </a:rPr>
                  <a:t>mitigated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kern="0" dirty="0">
                    <a:solidFill>
                      <a:schemeClr val="tx1"/>
                    </a:solidFill>
                  </a:rPr>
                  <a:t>This approach is suboptimal since</a:t>
                </a:r>
                <a:br>
                  <a:rPr lang="en-US" sz="2000" b="0" kern="0" dirty="0">
                    <a:solidFill>
                      <a:schemeClr val="tx1"/>
                    </a:solidFill>
                  </a:rPr>
                </a:br>
                <a:r>
                  <a:rPr lang="en-US" sz="2000" b="0" kern="0" dirty="0">
                    <a:solidFill>
                      <a:schemeClr val="tx1"/>
                    </a:solidFill>
                  </a:rPr>
                  <a:t>the desired signal is partially</a:t>
                </a:r>
                <a:br>
                  <a:rPr lang="en-US" sz="2000" b="0" kern="0" dirty="0">
                    <a:solidFill>
                      <a:schemeClr val="tx1"/>
                    </a:solidFill>
                  </a:rPr>
                </a:br>
                <a:r>
                  <a:rPr lang="en-US" sz="2000" b="0" kern="0" dirty="0">
                    <a:solidFill>
                      <a:schemeClr val="tx1"/>
                    </a:solidFill>
                  </a:rPr>
                  <a:t>mitigated. However, it is still</a:t>
                </a:r>
                <a:br>
                  <a:rPr lang="en-US" sz="2000" b="0" kern="0" dirty="0">
                    <a:solidFill>
                      <a:schemeClr val="tx1"/>
                    </a:solidFill>
                  </a:rPr>
                </a:br>
                <a:r>
                  <a:rPr lang="en-US" sz="2000" b="0" kern="0" dirty="0">
                    <a:solidFill>
                      <a:schemeClr val="tx1"/>
                    </a:solidFill>
                  </a:rPr>
                  <a:t>much better than not handling mobility at all. </a:t>
                </a: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5C89C333-B20B-4E74-9318-D99C8B6345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1132130"/>
                <a:ext cx="8382000" cy="5134992"/>
              </a:xfrm>
              <a:prstGeom prst="rect">
                <a:avLst/>
              </a:prstGeom>
              <a:blipFill>
                <a:blip r:embed="rId3"/>
                <a:stretch>
                  <a:fillRect l="-655" t="-713" r="-945" b="-7126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6558E816-4060-474E-90B5-53D5C73C32A8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2131968"/>
            <a:ext cx="5486400" cy="4040232"/>
          </a:xfrm>
          <a:prstGeom prst="rect">
            <a:avLst/>
          </a:prstGeom>
        </p:spPr>
      </p:pic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357AB227-52EB-4BB6-A5E9-0F11287270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4935" y="1757395"/>
          <a:ext cx="253440" cy="406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2" name="Equation" r:id="rId5" imgW="126720" imgH="203040" progId="Equation.DSMT4">
                  <p:embed/>
                </p:oleObj>
              </mc:Choice>
              <mc:Fallback>
                <p:oleObj name="Equation" r:id="rId5" imgW="126720" imgH="20304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357AB227-52EB-4BB6-A5E9-0F11287270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94935" y="1757395"/>
                        <a:ext cx="253440" cy="406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80F041DD-485C-401C-B456-40EEC95A55C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52237" y="1832439"/>
          <a:ext cx="253440" cy="329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3" name="Equation" r:id="rId7" imgW="126720" imgH="164880" progId="Equation.DSMT4">
                  <p:embed/>
                </p:oleObj>
              </mc:Choice>
              <mc:Fallback>
                <p:oleObj name="Equation" r:id="rId7" imgW="126720" imgH="16488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80F041DD-485C-401C-B456-40EEC95A55C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052237" y="1832439"/>
                        <a:ext cx="253440" cy="3297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2C6200AC-B1E8-4625-8036-DE3E35997F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81999" y="1809048"/>
          <a:ext cx="355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4" name="Equation" r:id="rId9" imgW="177480" imgH="228600" progId="Equation.DSMT4">
                  <p:embed/>
                </p:oleObj>
              </mc:Choice>
              <mc:Fallback>
                <p:oleObj name="Equation" r:id="rId9" imgW="177480" imgH="22860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2C6200AC-B1E8-4625-8036-DE3E35997F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381999" y="1809048"/>
                        <a:ext cx="3556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03640E8F-56AB-4EC2-BFDA-BADDEEE3F52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86655" y="2421183"/>
          <a:ext cx="1270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5" name="Equation" r:id="rId11" imgW="634680" imgH="253800" progId="Equation.DSMT4">
                  <p:embed/>
                </p:oleObj>
              </mc:Choice>
              <mc:Fallback>
                <p:oleObj name="Equation" r:id="rId11" imgW="634680" imgH="25380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03640E8F-56AB-4EC2-BFDA-BADDEEE3F5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286655" y="2421183"/>
                        <a:ext cx="12700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D03101B5-C95D-4A47-9975-4D89154108D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3470050"/>
          <a:ext cx="29972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6" name="Equation" r:id="rId13" imgW="1498320" imgH="253800" progId="Equation.DSMT4">
                  <p:embed/>
                </p:oleObj>
              </mc:Choice>
              <mc:Fallback>
                <p:oleObj name="Equation" r:id="rId13" imgW="1498320" imgH="25380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D03101B5-C95D-4A47-9975-4D89154108D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219200" y="3470050"/>
                        <a:ext cx="29972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9003C51E-04FD-41F4-AF42-BA2FD34B9C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96255" y="3899329"/>
          <a:ext cx="660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7" name="Equation" r:id="rId15" imgW="330120" imgH="228600" progId="Equation.DSMT4">
                  <p:embed/>
                </p:oleObj>
              </mc:Choice>
              <mc:Fallback>
                <p:oleObj name="Equation" r:id="rId15" imgW="330120" imgH="22860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9003C51E-04FD-41F4-AF42-BA2FD34B9C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896255" y="3899329"/>
                        <a:ext cx="6604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1982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 Q&amp;A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8305800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Q</a:t>
            </a:r>
            <a:r>
              <a:rPr lang="en-US" sz="1800" b="0" dirty="0">
                <a:solidFill>
                  <a:schemeClr val="tx1"/>
                </a:solidFill>
              </a:rPr>
              <a:t>: How many IM pilots are needed?</a:t>
            </a:r>
            <a:br>
              <a:rPr lang="en-US" sz="1800" b="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A</a:t>
            </a:r>
            <a:r>
              <a:rPr lang="en-US" sz="1800" b="0" dirty="0">
                <a:solidFill>
                  <a:schemeClr val="tx1"/>
                </a:solidFill>
              </a:rPr>
              <a:t>: As shown in [2,3], the sweet-spot is around ~16-20% resources used for IM pilots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Q</a:t>
            </a:r>
            <a:r>
              <a:rPr lang="en-US" sz="1800" b="0" dirty="0">
                <a:solidFill>
                  <a:schemeClr val="tx1"/>
                </a:solidFill>
              </a:rPr>
              <a:t>: Can’t we use the existing CFO pilots for interference mitigation?</a:t>
            </a:r>
            <a:br>
              <a:rPr lang="en-US" sz="1800" b="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A</a:t>
            </a:r>
            <a:r>
              <a:rPr lang="en-US" sz="1800" b="0" dirty="0">
                <a:solidFill>
                  <a:schemeClr val="tx1"/>
                </a:solidFill>
              </a:rPr>
              <a:t>: Since it is our aim to handle both wideband and narrowband int., and based on our simulation results (see previous Q), the existing CFO pilots are not sufficient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Q</a:t>
            </a:r>
            <a:r>
              <a:rPr lang="en-US" sz="1800" b="0" dirty="0">
                <a:solidFill>
                  <a:schemeClr val="tx1"/>
                </a:solidFill>
              </a:rPr>
              <a:t>: Why not use </a:t>
            </a:r>
            <a:r>
              <a:rPr lang="en-US" sz="1800" b="0" dirty="0" err="1">
                <a:solidFill>
                  <a:schemeClr val="tx1"/>
                </a:solidFill>
              </a:rPr>
              <a:t>midambles</a:t>
            </a:r>
            <a:r>
              <a:rPr lang="en-US" sz="1800" b="0" dirty="0">
                <a:solidFill>
                  <a:schemeClr val="tx1"/>
                </a:solidFill>
              </a:rPr>
              <a:t> (defined in 11ax) instead of IM pilots?</a:t>
            </a:r>
            <a:br>
              <a:rPr lang="en-US" sz="1800" b="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A</a:t>
            </a:r>
            <a:r>
              <a:rPr lang="en-US" sz="1800" b="0" dirty="0">
                <a:solidFill>
                  <a:schemeClr val="tx1"/>
                </a:solidFill>
              </a:rPr>
              <a:t>: As shown in [3], using </a:t>
            </a:r>
            <a:r>
              <a:rPr lang="en-US" sz="1800" b="0" dirty="0" err="1">
                <a:solidFill>
                  <a:schemeClr val="tx1"/>
                </a:solidFill>
              </a:rPr>
              <a:t>midambles</a:t>
            </a:r>
            <a:r>
              <a:rPr lang="en-US" sz="1800" b="0" dirty="0">
                <a:solidFill>
                  <a:schemeClr val="tx1"/>
                </a:solidFill>
              </a:rPr>
              <a:t> for interference mitigation yields an error floor assuming the interference can rise anywhere within the PPDU (i.e. between </a:t>
            </a:r>
            <a:r>
              <a:rPr lang="en-US" sz="1800" b="0" dirty="0" err="1">
                <a:solidFill>
                  <a:schemeClr val="tx1"/>
                </a:solidFill>
              </a:rPr>
              <a:t>midambles</a:t>
            </a:r>
            <a:r>
              <a:rPr lang="en-US" sz="1800" b="0" dirty="0">
                <a:solidFill>
                  <a:schemeClr val="tx1"/>
                </a:solidFill>
              </a:rPr>
              <a:t>, so that certain codewords fail decoding)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Q</a:t>
            </a:r>
            <a:r>
              <a:rPr lang="en-US" sz="1800" b="0" dirty="0">
                <a:solidFill>
                  <a:schemeClr val="tx1"/>
                </a:solidFill>
              </a:rPr>
              <a:t>: Wouldn’t throughput be reduced due to the use of IM pilots?</a:t>
            </a:r>
            <a:br>
              <a:rPr lang="en-US" sz="1800" b="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A</a:t>
            </a:r>
            <a:r>
              <a:rPr lang="en-US" sz="1800" b="0" dirty="0">
                <a:solidFill>
                  <a:schemeClr val="tx1"/>
                </a:solidFill>
              </a:rPr>
              <a:t>: Link/rate adaptation would invoke IM only if it increases the throughput compared with no IM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Q</a:t>
            </a:r>
            <a:r>
              <a:rPr lang="en-US" sz="1800" b="0" dirty="0">
                <a:solidFill>
                  <a:schemeClr val="tx1"/>
                </a:solidFill>
              </a:rPr>
              <a:t>: How does a transmitter choose whether to employ IM pilots or not?</a:t>
            </a:r>
            <a:br>
              <a:rPr lang="en-US" sz="1800" b="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A</a:t>
            </a:r>
            <a:r>
              <a:rPr lang="en-US" sz="1800" b="0" dirty="0">
                <a:solidFill>
                  <a:schemeClr val="tx1"/>
                </a:solidFill>
              </a:rPr>
              <a:t>: The transmitter can let the Link/Rate-Adaptation mechanism choose automatically as we showed in [5]; alternatively, when interference is a major concern, the transmitter can choose to always employ IM pilots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017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Interference is one of the major reasons for the limited reliability in the unlicensed bands used for WLAN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previous meetings we presented the concept of interference mitigation at the receiver side as a means to achieve ultra high reliability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We focused on several different aspects, including the huge performance benefits in the presence of interference, the minimum impact on Tx design and how it would interact with rate/link-adaptation</a:t>
            </a:r>
            <a:endParaRPr lang="en-US" sz="1600" b="0" dirty="0">
              <a:solidFill>
                <a:schemeClr val="tx1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Given the aim of achieving ultra high reliability in </a:t>
            </a:r>
            <a:r>
              <a:rPr lang="en-US" sz="2000" b="0" dirty="0" err="1">
                <a:solidFill>
                  <a:schemeClr val="tx1"/>
                </a:solidFill>
              </a:rPr>
              <a:t>TGbn</a:t>
            </a:r>
            <a:r>
              <a:rPr lang="en-US" sz="2000" b="0" dirty="0">
                <a:solidFill>
                  <a:schemeClr val="tx1"/>
                </a:solidFill>
              </a:rPr>
              <a:t>, we think interference mitigation should be incorporated into the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422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Do you agree to add the following to the </a:t>
            </a:r>
            <a:r>
              <a:rPr lang="en-US" sz="2000" b="0" dirty="0" err="1">
                <a:solidFill>
                  <a:schemeClr val="tx1"/>
                </a:solidFill>
              </a:rPr>
              <a:t>TGbn</a:t>
            </a:r>
            <a:r>
              <a:rPr lang="en-US" sz="2000" b="0" dirty="0">
                <a:solidFill>
                  <a:schemeClr val="tx1"/>
                </a:solidFill>
              </a:rPr>
              <a:t>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11bn will define a mode that enables mitigating interference that rises within the data portion of the PPDU?</a:t>
            </a:r>
            <a:endParaRPr lang="en-US" sz="2000" b="0" dirty="0">
              <a:solidFill>
                <a:schemeClr val="tx1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083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Do you agree to add the following to the </a:t>
            </a:r>
            <a:r>
              <a:rPr lang="en-US" sz="2000" b="0" dirty="0" err="1">
                <a:solidFill>
                  <a:schemeClr val="tx1"/>
                </a:solidFill>
              </a:rPr>
              <a:t>TGbn</a:t>
            </a:r>
            <a:r>
              <a:rPr lang="en-US" sz="2000" b="0" dirty="0">
                <a:solidFill>
                  <a:schemeClr val="tx1"/>
                </a:solidFill>
              </a:rPr>
              <a:t>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11bn will define a mode with additional pilots used for interference mitigation</a:t>
            </a:r>
            <a:endParaRPr lang="en-US" sz="2000" b="0" dirty="0">
              <a:solidFill>
                <a:schemeClr val="tx1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288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D632C-601A-4A94-BE59-470DF104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382587"/>
            <a:ext cx="7770813" cy="1065213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2CB8B-E68E-411E-B495-FF7C42892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266825"/>
            <a:ext cx="7770813" cy="4468812"/>
          </a:xfrm>
        </p:spPr>
        <p:txBody>
          <a:bodyPr/>
          <a:lstStyle/>
          <a:p>
            <a:pPr marL="0" indent="0"/>
            <a:r>
              <a:rPr lang="en-US" sz="1800" dirty="0"/>
              <a:t>[1] 11-23-1490r0: Physical Layer Reliability Improvements (Shimi Shilo et al)</a:t>
            </a:r>
          </a:p>
          <a:p>
            <a:pPr marL="0" indent="0"/>
            <a:r>
              <a:rPr lang="en-US" sz="1800" dirty="0"/>
              <a:t>[2] 11-23-1943r1: Physical Layer Reliability Improvements – Follow Up (Shimi Shilo et al)</a:t>
            </a:r>
          </a:p>
          <a:p>
            <a:pPr marL="0" indent="0"/>
            <a:r>
              <a:rPr lang="en-US" sz="1800" dirty="0"/>
              <a:t>[3] 11-24-107r0: PHY Layer Interference Mitigation for Improved Reliability (Shimi Shilo et al)</a:t>
            </a:r>
          </a:p>
          <a:p>
            <a:pPr marL="0" indent="0"/>
            <a:r>
              <a:rPr lang="en-US" sz="1800" dirty="0"/>
              <a:t>[4] 11-24-437r0: Interference Mitigation for Improved Reliability – More Insights (Shimi Shilo et al)</a:t>
            </a:r>
          </a:p>
          <a:p>
            <a:pPr marL="0" indent="0"/>
            <a:r>
              <a:rPr lang="en-US" sz="1800" dirty="0"/>
              <a:t>[5] 11-24-889r0: Interference Mitigation for Improved Reliability – Link Adaptation Perspective (Rani Keren et al)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97BCA-45DD-4287-90E1-78F609E95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2AEE9-6CD3-4622-8834-6936F11145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555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8000999" cy="42660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previous contributions [1-5] we proposed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dirty="0">
                <a:solidFill>
                  <a:schemeClr val="tx1"/>
                </a:solidFill>
              </a:rPr>
              <a:t>a new transmission scheme, where ‘Interference Mitigation (IM) pilots’ are inserted within the data field, thereby enabling Rx Beamforming/interference mitigation at the receiver side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Mitigation of interference can result in improved performance and reduced latency, thus contributing to the ultra high reliability goal of </a:t>
            </a:r>
            <a:r>
              <a:rPr lang="en-US" sz="2000" b="0" dirty="0" err="1">
                <a:solidFill>
                  <a:schemeClr val="tx1"/>
                </a:solidFill>
              </a:rPr>
              <a:t>TGbn</a:t>
            </a: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this contribution we summarize all important aspects, and suggest that </a:t>
            </a:r>
            <a:r>
              <a:rPr lang="en-US" sz="2000" b="0" dirty="0" err="1">
                <a:solidFill>
                  <a:schemeClr val="tx1"/>
                </a:solidFill>
              </a:rPr>
              <a:t>TGbn</a:t>
            </a:r>
            <a:r>
              <a:rPr lang="en-US" sz="2000" b="0" dirty="0">
                <a:solidFill>
                  <a:schemeClr val="tx1"/>
                </a:solidFill>
              </a:rPr>
              <a:t> will support an interference mitigation mode in order to reach this </a:t>
            </a:r>
            <a:r>
              <a:rPr lang="en-US" sz="2000" b="0">
                <a:solidFill>
                  <a:schemeClr val="tx1"/>
                </a:solidFill>
              </a:rPr>
              <a:t>ultra high-reliability </a:t>
            </a:r>
            <a:r>
              <a:rPr lang="en-US" sz="2000" b="0" dirty="0">
                <a:solidFill>
                  <a:schemeClr val="tx1"/>
                </a:solidFill>
              </a:rPr>
              <a:t>goal</a:t>
            </a:r>
            <a:endParaRPr lang="en-US" sz="1600" dirty="0">
              <a:solidFill>
                <a:schemeClr val="tx1"/>
              </a:solidFill>
            </a:endParaRPr>
          </a:p>
          <a:p>
            <a:pPr marL="457200" lvl="1" indent="0"/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The Ever-Present Problem of Interference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8000999" cy="42660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900" b="0" dirty="0">
                <a:solidFill>
                  <a:schemeClr val="tx1"/>
                </a:solidFill>
              </a:rPr>
              <a:t>Random, unexpected interference is one of the main reasons for the limited reliability in WLAN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After all – we’re operating in unlicensed bands</a:t>
            </a:r>
            <a:endParaRPr lang="en-US" sz="15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900" b="0" dirty="0">
                <a:solidFill>
                  <a:schemeClr val="tx1"/>
                </a:solidFill>
              </a:rPr>
              <a:t>Interfering signals can occupy any bandwidth </a:t>
            </a:r>
            <a:r>
              <a:rPr lang="en-IL" sz="1900" b="0" dirty="0">
                <a:solidFill>
                  <a:schemeClr val="tx1"/>
                </a:solidFill>
              </a:rPr>
              <a:t>–</a:t>
            </a:r>
            <a:r>
              <a:rPr lang="en-US" sz="1900" b="0" dirty="0">
                <a:solidFill>
                  <a:schemeClr val="tx1"/>
                </a:solidFill>
              </a:rPr>
              <a:t> narrowband or wideband </a:t>
            </a:r>
            <a:r>
              <a:rPr lang="en-IL" sz="1900" b="0" dirty="0">
                <a:solidFill>
                  <a:schemeClr val="tx1"/>
                </a:solidFill>
              </a:rPr>
              <a:t>–</a:t>
            </a:r>
            <a:r>
              <a:rPr lang="en-US" sz="1900" b="0" dirty="0">
                <a:solidFill>
                  <a:schemeClr val="tx1"/>
                </a:solidFill>
              </a:rPr>
              <a:t> and can originate from several sources, for 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Any valid WLAN signal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3GPP transmissions in the unlicensed bands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2MHz narrowband-assisted UWB (as part of 802.15.4ab)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Bluetooth (in the 2.4GHz band)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900" b="0" dirty="0">
                <a:solidFill>
                  <a:schemeClr val="tx1"/>
                </a:solidFill>
              </a:rPr>
              <a:t>Interference can rise at any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900" b="0" dirty="0">
                <a:solidFill>
                  <a:schemeClr val="tx1"/>
                </a:solidFill>
              </a:rPr>
              <a:t>How has this problem of interference been addressed so far?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Reducing MCS so that transmissions are more robust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Retransmitting dropped packets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Changing channel (e.g. to a channel with lower load)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900" b="0" dirty="0">
                <a:solidFill>
                  <a:schemeClr val="tx1"/>
                </a:solidFill>
              </a:rPr>
              <a:t>But these solutions are not suitable for an ‘Ultra High Reliability’ technology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17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Coping with Interference - Receive Beamforming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8000999" cy="42660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One classical approach to mitigating the interference, at the receiver side, is receive beamforming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Various algorithms may be employed </a:t>
            </a:r>
            <a:r>
              <a:rPr lang="en-IL" sz="1600" dirty="0">
                <a:solidFill>
                  <a:schemeClr val="tx1"/>
                </a:solidFill>
              </a:rPr>
              <a:t>–</a:t>
            </a:r>
            <a:r>
              <a:rPr lang="en-US" sz="1600" dirty="0">
                <a:solidFill>
                  <a:schemeClr val="tx1"/>
                </a:solidFill>
              </a:rPr>
              <a:t> one example is MVDR given in [1]</a:t>
            </a:r>
            <a:endParaRPr lang="en-US" sz="16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There are several benefits to this approach: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It is a classical, well known approach (used in various technologies)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Can be used to handl</a:t>
            </a:r>
            <a:r>
              <a:rPr lang="en-US" sz="1600" dirty="0">
                <a:solidFill>
                  <a:schemeClr val="tx1"/>
                </a:solidFill>
              </a:rPr>
              <a:t>e interference of any bandwidth, both narrowband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and wideband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Can be used to handle interference that rises </a:t>
            </a:r>
            <a:r>
              <a:rPr lang="en-US" sz="1600" dirty="0">
                <a:solidFill>
                  <a:schemeClr val="tx1"/>
                </a:solidFill>
              </a:rPr>
              <a:t>anywhere within the PPDU – 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assuming</a:t>
            </a:r>
            <a:r>
              <a:rPr lang="en-US" sz="1600" b="0" dirty="0">
                <a:solidFill>
                  <a:schemeClr val="tx1"/>
                </a:solidFill>
              </a:rPr>
              <a:t> the receiver can monitor &amp; identify 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How would the receiver be able to identify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and mitigate interference of any bandwidth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and anywhere in time?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We propose to t</a:t>
            </a:r>
            <a:r>
              <a:rPr lang="en-US" sz="1600" b="0" dirty="0">
                <a:solidFill>
                  <a:schemeClr val="tx1"/>
                </a:solidFill>
              </a:rPr>
              <a:t>ransmit known pilots </a:t>
            </a:r>
            <a:r>
              <a:rPr lang="en-IL" sz="1600" b="0" dirty="0">
                <a:solidFill>
                  <a:schemeClr val="tx1"/>
                </a:solidFill>
              </a:rPr>
              <a:t>–</a:t>
            </a:r>
            <a:r>
              <a:rPr lang="en-US" sz="1600" b="0" dirty="0">
                <a:solidFill>
                  <a:schemeClr val="tx1"/>
                </a:solidFill>
              </a:rPr>
              <a:t> interlaced with the data –  as</a:t>
            </a:r>
            <a:br>
              <a:rPr lang="en-US" sz="1600" b="0" dirty="0">
                <a:solidFill>
                  <a:schemeClr val="tx1"/>
                </a:solidFill>
              </a:rPr>
            </a:br>
            <a:r>
              <a:rPr lang="en-US" sz="1600" b="0" dirty="0">
                <a:solidFill>
                  <a:schemeClr val="tx1"/>
                </a:solidFill>
              </a:rPr>
              <a:t>shown on the right; these pilots can be transmitted at fixed locations</a:t>
            </a:r>
            <a:br>
              <a:rPr lang="en-US" sz="1600" b="0" dirty="0">
                <a:solidFill>
                  <a:schemeClr val="tx1"/>
                </a:solidFill>
              </a:rPr>
            </a:br>
            <a:r>
              <a:rPr lang="en-US" sz="1600" b="0" dirty="0">
                <a:solidFill>
                  <a:schemeClr val="tx1"/>
                </a:solidFill>
              </a:rPr>
              <a:t>across all OFDM symbols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340AEBA-F392-4CC5-8750-3B3FFA4505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0" y="3546348"/>
            <a:ext cx="685800" cy="2702052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9DE0246E-0893-49CF-920F-5109FABE0874}"/>
              </a:ext>
            </a:extLst>
          </p:cNvPr>
          <p:cNvSpPr/>
          <p:nvPr/>
        </p:nvSpPr>
        <p:spPr bwMode="auto">
          <a:xfrm>
            <a:off x="5562600" y="4518824"/>
            <a:ext cx="2448242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Interference Mitigation Pilot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C93913D-1461-4EF6-A4A8-2A1FAEB19342}"/>
              </a:ext>
            </a:extLst>
          </p:cNvPr>
          <p:cNvCxnSpPr/>
          <p:nvPr/>
        </p:nvCxnSpPr>
        <p:spPr bwMode="auto">
          <a:xfrm>
            <a:off x="7980819" y="4674288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DB8F3A4-8B2D-4A62-A984-300C108F1881}"/>
              </a:ext>
            </a:extLst>
          </p:cNvPr>
          <p:cNvCxnSpPr/>
          <p:nvPr/>
        </p:nvCxnSpPr>
        <p:spPr bwMode="auto">
          <a:xfrm>
            <a:off x="7980819" y="5044934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967B0700-6443-4627-9D33-BBB52D79AB2A}"/>
              </a:ext>
            </a:extLst>
          </p:cNvPr>
          <p:cNvSpPr/>
          <p:nvPr/>
        </p:nvSpPr>
        <p:spPr bwMode="auto">
          <a:xfrm>
            <a:off x="7161212" y="4872107"/>
            <a:ext cx="824978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1095915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Interference Mitigation – Simulation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8000999" cy="42660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order to evaluate the performance of this approach, we simulated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SIR = 10dB &amp; 5dB, interference on entire BW (RU = 106-tone)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Using MCS 6 (with ~20% IM pilots)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1Tx antenna, 4Rx antennas,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1 spatial stream, practical CHEST,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 err="1">
                <a:solidFill>
                  <a:schemeClr val="tx1"/>
                </a:solidFill>
              </a:rPr>
              <a:t>TGn</a:t>
            </a:r>
            <a:r>
              <a:rPr lang="en-US" sz="1600" dirty="0">
                <a:solidFill>
                  <a:schemeClr val="tx1"/>
                </a:solidFill>
              </a:rPr>
              <a:t>-D NLOS, LDPC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Compared 2 receiver schemes: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MRC (w/o and w/ interference)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MVDR (with interference)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the presence of interference, </a:t>
            </a:r>
            <a:br>
              <a:rPr lang="en-US" sz="2000" b="0" dirty="0">
                <a:solidFill>
                  <a:srgbClr val="FF0000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whereas MRC suffers from an 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error floor (even with much lower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MCS), Interference Mitigation 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(MVDR) enables operation with 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high MCS even at SIR = 5 dB!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F770BE9-25FD-4B39-BA11-6E723023534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67200" y="2515790"/>
            <a:ext cx="5180012" cy="3885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029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Interference Mitigation – Simulation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8000999" cy="42660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can also look at the </a:t>
            </a:r>
            <a:r>
              <a:rPr lang="en-US" sz="2000" dirty="0">
                <a:solidFill>
                  <a:schemeClr val="tx1"/>
                </a:solidFill>
              </a:rPr>
              <a:t>Post-Processing</a:t>
            </a:r>
            <a:r>
              <a:rPr lang="en-US" sz="2000" b="0" dirty="0">
                <a:solidFill>
                  <a:schemeClr val="tx1"/>
                </a:solidFill>
              </a:rPr>
              <a:t> SNR – experienced at different receivers – as a metric for the impact of applying interference mitigation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Below is a comparison of the average PPSNR of MRC vs. interference mitigation (MVDR), with the following parameters: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SNR is 20dB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SIR is Normally distributed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with 0.5dB STD around 5dB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Whereas MRC yields very broad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PPSNR around an erroneous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mean, with IM we get a more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consistent PPSNR around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the true SNR value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It also means that applying IM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yields more reliable physical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layer measurements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9EA7766-FD7C-4981-9130-C737CA88238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3205" y="2619670"/>
            <a:ext cx="5353050" cy="394108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CBC1764-4AA7-4267-BB22-52585106ADBB}"/>
              </a:ext>
            </a:extLst>
          </p:cNvPr>
          <p:cNvSpPr txBox="1"/>
          <p:nvPr/>
        </p:nvSpPr>
        <p:spPr>
          <a:xfrm>
            <a:off x="5974081" y="4905872"/>
            <a:ext cx="9601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Mean 7.9dB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0122A9-941C-4954-9968-D9B4B50D410C}"/>
              </a:ext>
            </a:extLst>
          </p:cNvPr>
          <p:cNvSpPr txBox="1"/>
          <p:nvPr/>
        </p:nvSpPr>
        <p:spPr>
          <a:xfrm>
            <a:off x="7484534" y="4925801"/>
            <a:ext cx="10734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Mean 18.9dB</a:t>
            </a:r>
          </a:p>
        </p:txBody>
      </p:sp>
    </p:spTree>
    <p:extLst>
      <p:ext uri="{BB962C8B-B14F-4D97-AF65-F5344CB8AC3E}">
        <p14:creationId xmlns:p14="http://schemas.microsoft.com/office/powerpoint/2010/main" val="1995898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Interference Mitigation – Simulation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8000999" cy="42660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order to further evaluate the impact of interference mitigation on the performance, we looked at the goodput comparing interference mitigation with MRC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As shown in the figure,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except at low SNR (where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there is no reason to apply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interference mitigation), the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application of IM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significantly improves the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performance, up to (roughly)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tripling the goodput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spite of the IM pilots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overhead in the MVDR case, it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enables a higher MCS and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therefore much higher goodput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88F5E13-3DF6-4247-A402-4A65FA390F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0736" y="2698073"/>
            <a:ext cx="5840549" cy="3867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991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Identifying &amp; Mitigating a Sudden Interference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1" y="1524000"/>
                <a:ext cx="8000999" cy="4266011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>
                    <a:solidFill>
                      <a:schemeClr val="tx1"/>
                    </a:solidFill>
                  </a:rPr>
                  <a:t>We consider a PPDU where the interference</a:t>
                </a:r>
                <a:br>
                  <a:rPr lang="en-US" sz="1800" b="0" dirty="0">
                    <a:solidFill>
                      <a:schemeClr val="tx1"/>
                    </a:solidFill>
                  </a:rPr>
                </a:br>
                <a:r>
                  <a:rPr lang="en-US" sz="1800" b="0" dirty="0">
                    <a:solidFill>
                      <a:schemeClr val="tx1"/>
                    </a:solidFill>
                  </a:rPr>
                  <a:t>begins after the 11</a:t>
                </a:r>
                <a:r>
                  <a:rPr lang="en-US" sz="1800" b="0" baseline="30000" dirty="0">
                    <a:solidFill>
                      <a:schemeClr val="tx1"/>
                    </a:solidFill>
                  </a:rPr>
                  <a:t>th</a:t>
                </a:r>
                <a:r>
                  <a:rPr lang="en-US" sz="1800" b="0" dirty="0">
                    <a:solidFill>
                      <a:schemeClr val="tx1"/>
                    </a:solidFill>
                  </a:rPr>
                  <a:t> OFDM symbol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>
                    <a:solidFill>
                      <a:schemeClr val="tx1"/>
                    </a:solidFill>
                  </a:rPr>
                  <a:t>Focusing on the 3 OFDM symbols before</a:t>
                </a:r>
                <a:br>
                  <a:rPr lang="en-US" sz="1800" b="0" dirty="0">
                    <a:solidFill>
                      <a:schemeClr val="tx1"/>
                    </a:solidFill>
                  </a:rPr>
                </a:br>
                <a:r>
                  <a:rPr lang="en-US" sz="1800" b="0" dirty="0">
                    <a:solidFill>
                      <a:schemeClr val="tx1"/>
                    </a:solidFill>
                  </a:rPr>
                  <a:t>and after the interference rises, the figure</a:t>
                </a:r>
                <a:br>
                  <a:rPr lang="en-US" sz="1800" b="0" dirty="0">
                    <a:solidFill>
                      <a:schemeClr val="tx1"/>
                    </a:solidFill>
                  </a:rPr>
                </a:br>
                <a:r>
                  <a:rPr lang="en-US" sz="1800" b="0" dirty="0">
                    <a:solidFill>
                      <a:schemeClr val="tx1"/>
                    </a:solidFill>
                  </a:rPr>
                  <a:t>below shows the effective post-equalization</a:t>
                </a:r>
                <a:br>
                  <a:rPr lang="en-US" sz="1800" b="0" dirty="0">
                    <a:solidFill>
                      <a:schemeClr val="tx1"/>
                    </a:solidFill>
                  </a:rPr>
                </a:br>
                <a:r>
                  <a:rPr lang="en-US" sz="1800" b="0" dirty="0">
                    <a:solidFill>
                      <a:schemeClr val="tx1"/>
                    </a:solidFill>
                  </a:rPr>
                  <a:t>gain computed for each</a:t>
                </a:r>
                <a:br>
                  <a:rPr lang="en-US" sz="1800" b="0" dirty="0">
                    <a:solidFill>
                      <a:schemeClr val="tx1"/>
                    </a:solidFill>
                  </a:rPr>
                </a:br>
                <a:r>
                  <a:rPr lang="en-US" sz="1800" b="0" dirty="0">
                    <a:solidFill>
                      <a:schemeClr val="tx1"/>
                    </a:solidFill>
                  </a:rPr>
                  <a:t>direction of arrival (</a:t>
                </a:r>
                <a:r>
                  <a:rPr lang="en-US" sz="1800" b="0" dirty="0" err="1">
                    <a:solidFill>
                      <a:schemeClr val="tx1"/>
                    </a:solidFill>
                  </a:rPr>
                  <a:t>DoA</a:t>
                </a:r>
                <a:r>
                  <a:rPr lang="en-US" sz="1800" b="0" dirty="0">
                    <a:solidFill>
                      <a:schemeClr val="tx1"/>
                    </a:solidFill>
                  </a:rPr>
                  <a:t>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>
                    <a:solidFill>
                      <a:schemeClr val="tx1"/>
                    </a:solidFill>
                  </a:rPr>
                  <a:t>We see that the maximum gain</a:t>
                </a:r>
                <a:br>
                  <a:rPr lang="en-US" sz="1800" b="0" dirty="0">
                    <a:solidFill>
                      <a:schemeClr val="tx1"/>
                    </a:solidFill>
                  </a:rPr>
                </a:br>
                <a:r>
                  <a:rPr lang="en-US" sz="1800" b="0" dirty="0">
                    <a:solidFill>
                      <a:schemeClr val="tx1"/>
                    </a:solidFill>
                  </a:rPr>
                  <a:t>is attained at </a:t>
                </a:r>
                <a:r>
                  <a:rPr lang="en-US" sz="1800" b="0" dirty="0" err="1">
                    <a:solidFill>
                      <a:schemeClr val="tx1"/>
                    </a:solidFill>
                  </a:rPr>
                  <a:t>DoA</a:t>
                </a:r>
                <a:r>
                  <a:rPr lang="en-US" sz="1800" b="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≈</m:t>
                    </m:r>
                    <m:r>
                      <a:rPr lang="en-US" sz="18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20</m:t>
                    </m:r>
                    <m:r>
                      <a:rPr lang="en-US" sz="18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1800" b="0" dirty="0">
                    <a:solidFill>
                      <a:schemeClr val="tx1"/>
                    </a:solidFill>
                  </a:rPr>
                  <a:t> (the </a:t>
                </a:r>
                <a:r>
                  <a:rPr lang="en-US" sz="1800" b="0" dirty="0" err="1">
                    <a:solidFill>
                      <a:schemeClr val="tx1"/>
                    </a:solidFill>
                  </a:rPr>
                  <a:t>DoA</a:t>
                </a:r>
                <a:br>
                  <a:rPr lang="en-US" sz="1800" b="0" dirty="0">
                    <a:solidFill>
                      <a:schemeClr val="tx1"/>
                    </a:solidFill>
                  </a:rPr>
                </a:br>
                <a:r>
                  <a:rPr lang="en-US" sz="1800" b="0" dirty="0">
                    <a:solidFill>
                      <a:schemeClr val="tx1"/>
                    </a:solidFill>
                  </a:rPr>
                  <a:t>of the desired signal) regardless</a:t>
                </a:r>
                <a:br>
                  <a:rPr lang="en-US" sz="1800" b="0" dirty="0">
                    <a:solidFill>
                      <a:schemeClr val="tx1"/>
                    </a:solidFill>
                  </a:rPr>
                </a:br>
                <a:r>
                  <a:rPr lang="en-US" sz="1800" b="0" dirty="0">
                    <a:solidFill>
                      <a:schemeClr val="tx1"/>
                    </a:solidFill>
                  </a:rPr>
                  <a:t>of the interference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>
                    <a:solidFill>
                      <a:schemeClr val="tx1"/>
                    </a:solidFill>
                  </a:rPr>
                  <a:t>However, immediately when</a:t>
                </a:r>
                <a:br>
                  <a:rPr lang="en-US" sz="1800" b="0" dirty="0">
                    <a:solidFill>
                      <a:schemeClr val="tx1"/>
                    </a:solidFill>
                  </a:rPr>
                </a:br>
                <a:r>
                  <a:rPr lang="en-US" sz="1800" b="0" dirty="0">
                    <a:solidFill>
                      <a:schemeClr val="tx1"/>
                    </a:solidFill>
                  </a:rPr>
                  <a:t>the interference begins, a deep</a:t>
                </a:r>
                <a:br>
                  <a:rPr lang="en-US" sz="1800" b="0" dirty="0">
                    <a:solidFill>
                      <a:schemeClr val="tx1"/>
                    </a:solidFill>
                  </a:rPr>
                </a:br>
                <a:r>
                  <a:rPr lang="en-US" sz="1800" b="0" dirty="0">
                    <a:solidFill>
                      <a:schemeClr val="tx1"/>
                    </a:solidFill>
                  </a:rPr>
                  <a:t>(~50dB) null is created around</a:t>
                </a:r>
                <a:br>
                  <a:rPr lang="en-US" sz="1800" b="0" dirty="0">
                    <a:solidFill>
                      <a:schemeClr val="tx1"/>
                    </a:solidFill>
                  </a:rPr>
                </a:br>
                <a:r>
                  <a:rPr lang="en-US" sz="1800" b="0" dirty="0">
                    <a:solidFill>
                      <a:schemeClr val="tx1"/>
                    </a:solidFill>
                  </a:rPr>
                  <a:t>the </a:t>
                </a:r>
                <a14:m>
                  <m:oMath xmlns:m="http://schemas.openxmlformats.org/officeDocument/2006/math">
                    <m:r>
                      <a:rPr lang="en-US" sz="18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20</m:t>
                    </m:r>
                    <m:r>
                      <a:rPr lang="en-US" sz="18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1800" b="0" dirty="0">
                    <a:solidFill>
                      <a:schemeClr val="tx1"/>
                    </a:solidFill>
                  </a:rPr>
                  <a:t> direction (the </a:t>
                </a:r>
                <a:r>
                  <a:rPr lang="en-US" sz="1800" b="0" dirty="0" err="1">
                    <a:solidFill>
                      <a:schemeClr val="tx1"/>
                    </a:solidFill>
                  </a:rPr>
                  <a:t>DoA</a:t>
                </a:r>
                <a:r>
                  <a:rPr lang="en-US" sz="1800" b="0" dirty="0">
                    <a:solidFill>
                      <a:schemeClr val="tx1"/>
                    </a:solidFill>
                  </a:rPr>
                  <a:t> of</a:t>
                </a:r>
                <a:br>
                  <a:rPr lang="en-US" sz="1800" b="0" dirty="0">
                    <a:solidFill>
                      <a:schemeClr val="tx1"/>
                    </a:solidFill>
                  </a:rPr>
                </a:br>
                <a:r>
                  <a:rPr lang="en-US" sz="1800" b="0" dirty="0">
                    <a:solidFill>
                      <a:schemeClr val="tx1"/>
                    </a:solidFill>
                  </a:rPr>
                  <a:t>the interference)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1" y="1524000"/>
                <a:ext cx="8000999" cy="4266011"/>
              </a:xfrm>
              <a:blipFill>
                <a:blip r:embed="rId2"/>
                <a:stretch>
                  <a:fillRect l="-534" t="-714" b="-12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32C7472-A2F5-416A-A7D8-CC0697E7157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432" y="2903645"/>
            <a:ext cx="5415840" cy="3689913"/>
          </a:xfrm>
          <a:prstGeom prst="rect">
            <a:avLst/>
          </a:prstGeom>
        </p:spPr>
      </p:pic>
      <p:grpSp>
        <p:nvGrpSpPr>
          <p:cNvPr id="41" name="Group 40">
            <a:extLst>
              <a:ext uri="{FF2B5EF4-FFF2-40B4-BE49-F238E27FC236}">
                <a16:creationId xmlns:a16="http://schemas.microsoft.com/office/drawing/2014/main" id="{FF904ED3-F3F0-4D76-8D9A-EE8BC6647B5B}"/>
              </a:ext>
            </a:extLst>
          </p:cNvPr>
          <p:cNvGrpSpPr/>
          <p:nvPr/>
        </p:nvGrpSpPr>
        <p:grpSpPr>
          <a:xfrm>
            <a:off x="5328264" y="1368623"/>
            <a:ext cx="3815736" cy="1526977"/>
            <a:chOff x="756264" y="4724400"/>
            <a:chExt cx="3815736" cy="1526977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11D5A507-0572-4AE7-98FF-4483EA688E5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6264" y="6097489"/>
              <a:ext cx="334593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73A7515-2397-4F7D-8175-01CC30787BDB}"/>
                </a:ext>
              </a:extLst>
            </p:cNvPr>
            <p:cNvSpPr txBox="1"/>
            <p:nvPr/>
          </p:nvSpPr>
          <p:spPr>
            <a:xfrm>
              <a:off x="4068336" y="5943600"/>
              <a:ext cx="5036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time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4628F3B-3C0A-43A6-A79D-3A32D93CC46A}"/>
                </a:ext>
              </a:extLst>
            </p:cNvPr>
            <p:cNvSpPr/>
            <p:nvPr/>
          </p:nvSpPr>
          <p:spPr bwMode="auto">
            <a:xfrm>
              <a:off x="993331" y="5298573"/>
              <a:ext cx="182880" cy="7989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OFDM </a:t>
              </a:r>
              <a:r>
                <a:rPr kumimoji="0" lang="en-US" sz="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sym</a:t>
              </a: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#1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B150CE7-6D15-47D9-8569-8B1F36876103}"/>
                </a:ext>
              </a:extLst>
            </p:cNvPr>
            <p:cNvSpPr/>
            <p:nvPr/>
          </p:nvSpPr>
          <p:spPr bwMode="auto">
            <a:xfrm>
              <a:off x="1176211" y="5298573"/>
              <a:ext cx="182880" cy="7989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OFDM </a:t>
              </a:r>
              <a:r>
                <a:rPr kumimoji="0" lang="en-US" sz="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sym</a:t>
              </a: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#2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790DA85-BC62-49AF-A517-13BCEFF6B371}"/>
                </a:ext>
              </a:extLst>
            </p:cNvPr>
            <p:cNvSpPr/>
            <p:nvPr/>
          </p:nvSpPr>
          <p:spPr bwMode="auto">
            <a:xfrm>
              <a:off x="1359091" y="5298576"/>
              <a:ext cx="182880" cy="7989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OFDM </a:t>
              </a:r>
              <a:r>
                <a:rPr kumimoji="0" lang="en-US" sz="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sym</a:t>
              </a: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#3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2E8EF18-A801-43D2-A620-B55D804B9656}"/>
                </a:ext>
              </a:extLst>
            </p:cNvPr>
            <p:cNvSpPr/>
            <p:nvPr/>
          </p:nvSpPr>
          <p:spPr bwMode="auto">
            <a:xfrm>
              <a:off x="1541971" y="5298576"/>
              <a:ext cx="182880" cy="7989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OFDM </a:t>
              </a:r>
              <a:r>
                <a:rPr kumimoji="0" lang="en-US" sz="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sym</a:t>
              </a: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#4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506A06B-FFD3-4FCA-B3FC-4FDA936FD28D}"/>
                </a:ext>
              </a:extLst>
            </p:cNvPr>
            <p:cNvSpPr/>
            <p:nvPr/>
          </p:nvSpPr>
          <p:spPr bwMode="auto">
            <a:xfrm>
              <a:off x="1720574" y="5301633"/>
              <a:ext cx="182880" cy="79584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OFDM </a:t>
              </a:r>
              <a:r>
                <a:rPr kumimoji="0" lang="en-US" sz="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sym</a:t>
              </a: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#5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ED07186-31A6-47A2-8EC5-C401BC4EF16A}"/>
                </a:ext>
              </a:extLst>
            </p:cNvPr>
            <p:cNvSpPr/>
            <p:nvPr/>
          </p:nvSpPr>
          <p:spPr bwMode="auto">
            <a:xfrm>
              <a:off x="1903454" y="5301633"/>
              <a:ext cx="182880" cy="79584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OFDM </a:t>
              </a:r>
              <a:r>
                <a:rPr kumimoji="0" lang="en-US" sz="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sym</a:t>
              </a: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#6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7BAF1D8-1D53-48F2-8B88-2AC3BD11B5D7}"/>
                </a:ext>
              </a:extLst>
            </p:cNvPr>
            <p:cNvSpPr/>
            <p:nvPr/>
          </p:nvSpPr>
          <p:spPr bwMode="auto">
            <a:xfrm>
              <a:off x="2086334" y="5301636"/>
              <a:ext cx="182880" cy="79584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OFDM </a:t>
              </a:r>
              <a:r>
                <a:rPr kumimoji="0" lang="en-US" sz="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sym</a:t>
              </a: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#7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C546C20-A300-4B41-B029-06DA2A158757}"/>
                </a:ext>
              </a:extLst>
            </p:cNvPr>
            <p:cNvSpPr/>
            <p:nvPr/>
          </p:nvSpPr>
          <p:spPr bwMode="auto">
            <a:xfrm>
              <a:off x="2269214" y="5301636"/>
              <a:ext cx="182880" cy="79584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OFDM </a:t>
              </a:r>
              <a:r>
                <a:rPr kumimoji="0" lang="en-US" sz="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sym</a:t>
              </a: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#8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CA6B17E0-9BD3-4339-9D86-A42E2CC25E48}"/>
                </a:ext>
              </a:extLst>
            </p:cNvPr>
            <p:cNvSpPr/>
            <p:nvPr/>
          </p:nvSpPr>
          <p:spPr bwMode="auto">
            <a:xfrm>
              <a:off x="2441534" y="5301633"/>
              <a:ext cx="182880" cy="795848"/>
            </a:xfrm>
            <a:prstGeom prst="rect">
              <a:avLst/>
            </a:prstGeom>
            <a:solidFill>
              <a:srgbClr val="00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OFDM </a:t>
              </a:r>
              <a:r>
                <a:rPr kumimoji="0" lang="en-US" sz="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sym</a:t>
              </a: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#9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3E9E6BB-D1EA-4070-91D2-C0F5D38F0AEB}"/>
                </a:ext>
              </a:extLst>
            </p:cNvPr>
            <p:cNvSpPr/>
            <p:nvPr/>
          </p:nvSpPr>
          <p:spPr bwMode="auto">
            <a:xfrm>
              <a:off x="2624414" y="5301633"/>
              <a:ext cx="182880" cy="795848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OFDM </a:t>
              </a:r>
              <a:r>
                <a:rPr kumimoji="0" lang="en-US" sz="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sym</a:t>
              </a: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#10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CC70366-87AB-4336-B9C7-7222A33703CE}"/>
                </a:ext>
              </a:extLst>
            </p:cNvPr>
            <p:cNvSpPr/>
            <p:nvPr/>
          </p:nvSpPr>
          <p:spPr bwMode="auto">
            <a:xfrm>
              <a:off x="2807294" y="5301636"/>
              <a:ext cx="182880" cy="7958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OFDM </a:t>
              </a:r>
              <a:r>
                <a:rPr kumimoji="0" lang="en-US" sz="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sym</a:t>
              </a: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#11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1F94813-93BF-46BE-AE83-491BE459E369}"/>
                </a:ext>
              </a:extLst>
            </p:cNvPr>
            <p:cNvSpPr/>
            <p:nvPr/>
          </p:nvSpPr>
          <p:spPr bwMode="auto">
            <a:xfrm>
              <a:off x="2990174" y="5301636"/>
              <a:ext cx="182880" cy="795848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OFDM </a:t>
              </a:r>
              <a:r>
                <a:rPr kumimoji="0" lang="en-US" sz="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sym</a:t>
              </a: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#12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ED876B82-7432-476A-8D65-B06F0660EB8D}"/>
                </a:ext>
              </a:extLst>
            </p:cNvPr>
            <p:cNvSpPr/>
            <p:nvPr/>
          </p:nvSpPr>
          <p:spPr bwMode="auto">
            <a:xfrm>
              <a:off x="3172695" y="5300144"/>
              <a:ext cx="182880" cy="79584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OFDM </a:t>
              </a:r>
              <a:r>
                <a:rPr kumimoji="0" lang="en-US" sz="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sym</a:t>
              </a: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#13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E72BBC59-6F94-4BD3-8FEC-A64F4540AF75}"/>
                </a:ext>
              </a:extLst>
            </p:cNvPr>
            <p:cNvSpPr/>
            <p:nvPr/>
          </p:nvSpPr>
          <p:spPr bwMode="auto">
            <a:xfrm>
              <a:off x="3355575" y="5300144"/>
              <a:ext cx="182880" cy="795848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OFDM </a:t>
              </a:r>
              <a:r>
                <a:rPr kumimoji="0" lang="en-US" sz="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sym</a:t>
              </a: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#14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65EFCF1-2AFD-49BA-88EE-CF846471D81C}"/>
                </a:ext>
              </a:extLst>
            </p:cNvPr>
            <p:cNvSpPr/>
            <p:nvPr/>
          </p:nvSpPr>
          <p:spPr bwMode="auto">
            <a:xfrm>
              <a:off x="3540966" y="5301463"/>
              <a:ext cx="182880" cy="79584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OFDM </a:t>
              </a:r>
              <a:r>
                <a:rPr kumimoji="0" lang="en-US" sz="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sym</a:t>
              </a: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#15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5E3944A-F72A-45F4-AB20-DD8CD299ECD7}"/>
                </a:ext>
              </a:extLst>
            </p:cNvPr>
            <p:cNvSpPr/>
            <p:nvPr/>
          </p:nvSpPr>
          <p:spPr bwMode="auto">
            <a:xfrm>
              <a:off x="3723846" y="5301463"/>
              <a:ext cx="182880" cy="79584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OFDM </a:t>
              </a:r>
              <a:r>
                <a:rPr kumimoji="0" lang="en-US" sz="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sym</a:t>
              </a: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#16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814F8E40-3983-4982-927B-8DC8E06593C6}"/>
                </a:ext>
              </a:extLst>
            </p:cNvPr>
            <p:cNvSpPr txBox="1"/>
            <p:nvPr/>
          </p:nvSpPr>
          <p:spPr>
            <a:xfrm>
              <a:off x="2204843" y="4724400"/>
              <a:ext cx="15959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Interference begins</a:t>
              </a: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9AD2544E-9E72-40D5-84E9-D522E1FF28B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990173" y="4979352"/>
              <a:ext cx="1" cy="30263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157575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2587"/>
            <a:ext cx="8229600" cy="1065213"/>
          </a:xfrm>
        </p:spPr>
        <p:txBody>
          <a:bodyPr/>
          <a:lstStyle/>
          <a:p>
            <a:r>
              <a:rPr lang="en-US" sz="2800" dirty="0"/>
              <a:t>Link-Adaptation Perspective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Rani Keren et al., Huawei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36204C15-265C-42F9-A9E7-2610E61D6835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381000" y="1066800"/>
                <a:ext cx="5486400" cy="513499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kern="0" dirty="0">
                    <a:solidFill>
                      <a:schemeClr val="tx1"/>
                    </a:solidFill>
                  </a:rPr>
                  <a:t>We also looked at the impact of interference mitigation on link adaptation; we assume each PPDU is interfered with probability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b="0" dirty="0">
                    <a:solidFill>
                      <a:schemeClr val="tx1"/>
                    </a:solidFill>
                  </a:rPr>
                  <a:t> </a:t>
                </a:r>
                <a:endParaRPr lang="en-US" sz="2000" b="0" kern="0" dirty="0">
                  <a:solidFill>
                    <a:schemeClr val="tx1"/>
                  </a:solidFill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kern="0" dirty="0">
                    <a:solidFill>
                      <a:schemeClr val="tx1"/>
                    </a:solidFill>
                  </a:rPr>
                  <a:t>Without IM, link adaptation experiences a bad tradeoff between minimizing PER and maximizing goodput, which forces a penalty of either high PER or low goodput</a:t>
                </a:r>
                <a:endParaRPr lang="en-US" sz="1600" kern="0" dirty="0">
                  <a:solidFill>
                    <a:schemeClr val="tx1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kern="0" dirty="0">
                    <a:solidFill>
                      <a:schemeClr val="tx1"/>
                    </a:solidFill>
                  </a:rPr>
                  <a:t>Either choose an MCS that utilizes the interference-free PPDUs and lose all interfered PPDUs (PER= ~</a:t>
                </a:r>
                <a:r>
                  <a:rPr lang="en-US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kern="0" dirty="0">
                    <a:solidFill>
                      <a:schemeClr val="tx1"/>
                    </a:solidFill>
                  </a:rPr>
                  <a:t>, or choose an MCS that utilizes the interfered PPDUs but only partially utilizes the interference-free PPDUs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kern="0" dirty="0">
                    <a:solidFill>
                      <a:schemeClr val="tx1"/>
                    </a:solidFill>
                  </a:rPr>
                  <a:t>IM allows achieving maximum goodput and low PER with same MCS, similarly as in fixed channel conditions; this applies to 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b="0" kern="0" dirty="0">
                    <a:solidFill>
                      <a:schemeClr val="tx1"/>
                    </a:solidFill>
                  </a:rPr>
                  <a:t>  values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kern="0" dirty="0">
                    <a:solidFill>
                      <a:schemeClr val="tx1"/>
                    </a:solidFill>
                  </a:rPr>
                  <a:t>Improves goodputs given low PER constraint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kern="0" dirty="0">
                    <a:solidFill>
                      <a:schemeClr val="tx1"/>
                    </a:solidFill>
                  </a:rPr>
                  <a:t>Helps fast convergence and robust steady-state for LA search algorithms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kern="0" dirty="0">
                  <a:solidFill>
                    <a:schemeClr val="tx1"/>
                  </a:solidFill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b="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36204C15-265C-42F9-A9E7-2610E61D68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1066800"/>
                <a:ext cx="5486400" cy="5134992"/>
              </a:xfrm>
              <a:prstGeom prst="rect">
                <a:avLst/>
              </a:prstGeom>
              <a:blipFill>
                <a:blip r:embed="rId2"/>
                <a:stretch>
                  <a:fillRect l="-1000" t="-594" r="-2000" b="-7363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47A5A24E-2022-40E8-B544-3CA920C21E4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899952" y="1066800"/>
            <a:ext cx="3121873" cy="274962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D8260E2-F220-49D2-A75C-DA24B7A4884C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883280" y="3793077"/>
            <a:ext cx="3184520" cy="2682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415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210548</TotalTime>
  <Words>2269</Words>
  <Application>Microsoft Office PowerPoint</Application>
  <PresentationFormat>On-screen Show (4:3)</PresentationFormat>
  <Paragraphs>215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MS Gothic</vt:lpstr>
      <vt:lpstr>Arial</vt:lpstr>
      <vt:lpstr>Arial Unicode MS</vt:lpstr>
      <vt:lpstr>Calibri</vt:lpstr>
      <vt:lpstr>Cambria Math</vt:lpstr>
      <vt:lpstr>Times New Roman</vt:lpstr>
      <vt:lpstr>Office Theme</vt:lpstr>
      <vt:lpstr>Document</vt:lpstr>
      <vt:lpstr>Equation</vt:lpstr>
      <vt:lpstr>Supporting Rx Interference Mitigation in TGbn</vt:lpstr>
      <vt:lpstr>Introduction</vt:lpstr>
      <vt:lpstr>The Ever-Present Problem of Interference</vt:lpstr>
      <vt:lpstr>Coping with Interference - Receive Beamforming</vt:lpstr>
      <vt:lpstr>Interference Mitigation – Simulation Results</vt:lpstr>
      <vt:lpstr>Interference Mitigation – Simulation Results</vt:lpstr>
      <vt:lpstr>Interference Mitigation – Simulation Results</vt:lpstr>
      <vt:lpstr>Identifying &amp; Mitigating a Sudden Interference</vt:lpstr>
      <vt:lpstr>Link-Adaptation Perspective</vt:lpstr>
      <vt:lpstr>LA Perspective: IM enabled/disabled selection</vt:lpstr>
      <vt:lpstr>Impact on Tx Block Diagram</vt:lpstr>
      <vt:lpstr>Additional Benefits – Strengthening Spatial Reuse</vt:lpstr>
      <vt:lpstr>Additional Benefits – Supporting Mobility</vt:lpstr>
      <vt:lpstr>Past Q&amp;A</vt:lpstr>
      <vt:lpstr>Summary</vt:lpstr>
      <vt:lpstr>Straw Poll #1</vt:lpstr>
      <vt:lpstr>Straw Poll #2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shimi.shilo@huawei.com</dc:creator>
  <cp:lastModifiedBy>Shimi Shilo (TRC)</cp:lastModifiedBy>
  <cp:revision>1955</cp:revision>
  <cp:lastPrinted>1601-01-01T00:00:00Z</cp:lastPrinted>
  <dcterms:created xsi:type="dcterms:W3CDTF">2017-01-26T15:28:16Z</dcterms:created>
  <dcterms:modified xsi:type="dcterms:W3CDTF">2024-07-15T01:08:35Z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_2015_ms_pID_725343">
    <vt:lpwstr>(3)4i0UjUmKQOiSMWv0tFysImVKvAL4IwqzvScGjRCGjtipUnz477Rg8CnuLC22sP8QxxHUQQxi
y2R5enBR2rwdzk2wjkoKfF0qI4ZKfc8v/RDEnvjxX/YcWylYfkdzEfUq+/tRQOdcLf3XUMGx
GlEgQXF97YRRrUUlqitaht8pXav83+uq9aSKDFPSMnrEdDigGboOhnkXeGL1WU9qDcje5TH8
ZJkywhSikhqjpka3KE</vt:lpwstr>
  </property>
  <property fmtid="{D5CDD505-2E9C-101B-9397-08002B2CF9AE}" pid="7" name="_2015_ms_pID_7253431">
    <vt:lpwstr>qvQYcCYsBLPjOJAQEgGJEnhS8fcWlD2u5WeFlXAyz8tEkab8TVKWGg
hHKIUBLQKI/xHawbxmTC66r3Hh9xuRjNgQdJSUHGUIiowOFpOZtZ7Ul/M7JOW6cFoF3rqkRl
uSxbbXGhw4hM1P9QdwTyxOSdsBgU/PCrw3XK8O6knzPMmquK9pvDVTByQoltmRaDSK77bmeN
I0my6y6n75ob8lC7vxi7stL7a9KOPNhvSS34</vt:lpwstr>
  </property>
  <property fmtid="{D5CDD505-2E9C-101B-9397-08002B2CF9AE}" pid="8" name="_2015_ms_pID_7253432">
    <vt:lpwstr>FQ==</vt:lpwstr>
  </property>
</Properties>
</file>