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1" r:id="rId5"/>
    <p:sldId id="580" r:id="rId6"/>
    <p:sldId id="1233" r:id="rId7"/>
    <p:sldId id="1234" r:id="rId8"/>
    <p:sldId id="1235" r:id="rId9"/>
    <p:sldId id="1238" r:id="rId10"/>
    <p:sldId id="1236" r:id="rId11"/>
    <p:sldId id="571" r:id="rId12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86804" autoAdjust="0"/>
  </p:normalViewPr>
  <p:slideViewPr>
    <p:cSldViewPr>
      <p:cViewPr varScale="1">
        <p:scale>
          <a:sx n="90" d="100"/>
          <a:sy n="90" d="100"/>
        </p:scale>
        <p:origin x="2148" y="9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oria Pakrooh" userId="c66806a1-324d-42e8-83af-87f490d8d065" providerId="ADAL" clId="{EACCEE0E-D0DC-46EB-9985-1289A129E5E7}"/>
    <pc:docChg chg="undo custSel modSld">
      <pc:chgData name="Pooria Pakrooh" userId="c66806a1-324d-42e8-83af-87f490d8d065" providerId="ADAL" clId="{EACCEE0E-D0DC-46EB-9985-1289A129E5E7}" dt="2024-07-16T12:15:20.943" v="43" actId="20577"/>
      <pc:docMkLst>
        <pc:docMk/>
      </pc:docMkLst>
      <pc:sldChg chg="modSp mod">
        <pc:chgData name="Pooria Pakrooh" userId="c66806a1-324d-42e8-83af-87f490d8d065" providerId="ADAL" clId="{EACCEE0E-D0DC-46EB-9985-1289A129E5E7}" dt="2024-07-16T12:13:50.856" v="35" actId="20577"/>
        <pc:sldMkLst>
          <pc:docMk/>
          <pc:sldMk cId="3587949810" sldId="580"/>
        </pc:sldMkLst>
        <pc:spChg chg="mod">
          <ac:chgData name="Pooria Pakrooh" userId="c66806a1-324d-42e8-83af-87f490d8d065" providerId="ADAL" clId="{EACCEE0E-D0DC-46EB-9985-1289A129E5E7}" dt="2024-07-16T12:13:50.856" v="35" actId="20577"/>
          <ac:spMkLst>
            <pc:docMk/>
            <pc:sldMk cId="3587949810" sldId="580"/>
            <ac:spMk id="3" creationId="{076D3F68-7645-2824-5A07-1A499E39F52A}"/>
          </ac:spMkLst>
        </pc:spChg>
      </pc:sldChg>
      <pc:sldChg chg="modSp mod">
        <pc:chgData name="Pooria Pakrooh" userId="c66806a1-324d-42e8-83af-87f490d8d065" providerId="ADAL" clId="{EACCEE0E-D0DC-46EB-9985-1289A129E5E7}" dt="2024-07-15T20:51:26.795" v="19" actId="1037"/>
        <pc:sldMkLst>
          <pc:docMk/>
          <pc:sldMk cId="2807337986" sldId="1233"/>
        </pc:sldMkLst>
        <pc:spChg chg="mod">
          <ac:chgData name="Pooria Pakrooh" userId="c66806a1-324d-42e8-83af-87f490d8d065" providerId="ADAL" clId="{EACCEE0E-D0DC-46EB-9985-1289A129E5E7}" dt="2024-07-15T20:38:21.838" v="5" actId="1076"/>
          <ac:spMkLst>
            <pc:docMk/>
            <pc:sldMk cId="2807337986" sldId="1233"/>
            <ac:spMk id="2" creationId="{3C8B0FEA-32EB-878D-4369-EA25E859DECE}"/>
          </ac:spMkLst>
        </pc:spChg>
        <pc:spChg chg="mod">
          <ac:chgData name="Pooria Pakrooh" userId="c66806a1-324d-42e8-83af-87f490d8d065" providerId="ADAL" clId="{EACCEE0E-D0DC-46EB-9985-1289A129E5E7}" dt="2024-07-15T20:33:47.169" v="0" actId="1076"/>
          <ac:spMkLst>
            <pc:docMk/>
            <pc:sldMk cId="2807337986" sldId="1233"/>
            <ac:spMk id="16" creationId="{B46675E0-1B92-7619-B7FB-45794C6FD3A4}"/>
          </ac:spMkLst>
        </pc:spChg>
        <pc:cxnChg chg="mod">
          <ac:chgData name="Pooria Pakrooh" userId="c66806a1-324d-42e8-83af-87f490d8d065" providerId="ADAL" clId="{EACCEE0E-D0DC-46EB-9985-1289A129E5E7}" dt="2024-07-15T20:51:26.795" v="19" actId="1037"/>
          <ac:cxnSpMkLst>
            <pc:docMk/>
            <pc:sldMk cId="2807337986" sldId="1233"/>
            <ac:cxnSpMk id="13" creationId="{DDFADBE6-E728-1DB7-4E5C-5419BAE213C4}"/>
          </ac:cxnSpMkLst>
        </pc:cxnChg>
      </pc:sldChg>
      <pc:sldChg chg="modSp mod">
        <pc:chgData name="Pooria Pakrooh" userId="c66806a1-324d-42e8-83af-87f490d8d065" providerId="ADAL" clId="{EACCEE0E-D0DC-46EB-9985-1289A129E5E7}" dt="2024-07-15T20:54:06.190" v="27" actId="1036"/>
        <pc:sldMkLst>
          <pc:docMk/>
          <pc:sldMk cId="1235111751" sldId="1234"/>
        </pc:sldMkLst>
        <pc:spChg chg="mod">
          <ac:chgData name="Pooria Pakrooh" userId="c66806a1-324d-42e8-83af-87f490d8d065" providerId="ADAL" clId="{EACCEE0E-D0DC-46EB-9985-1289A129E5E7}" dt="2024-07-15T20:54:06.190" v="27" actId="1036"/>
          <ac:spMkLst>
            <pc:docMk/>
            <pc:sldMk cId="1235111751" sldId="1234"/>
            <ac:spMk id="4" creationId="{D940E493-38FD-E77A-83B0-56D5CF64639A}"/>
          </ac:spMkLst>
        </pc:spChg>
        <pc:spChg chg="mod">
          <ac:chgData name="Pooria Pakrooh" userId="c66806a1-324d-42e8-83af-87f490d8d065" providerId="ADAL" clId="{EACCEE0E-D0DC-46EB-9985-1289A129E5E7}" dt="2024-07-15T20:34:02.860" v="3" actId="1076"/>
          <ac:spMkLst>
            <pc:docMk/>
            <pc:sldMk cId="1235111751" sldId="1234"/>
            <ac:spMk id="26" creationId="{53069D78-2F08-15A2-DC61-EA82294A83CE}"/>
          </ac:spMkLst>
        </pc:spChg>
        <pc:spChg chg="mod">
          <ac:chgData name="Pooria Pakrooh" userId="c66806a1-324d-42e8-83af-87f490d8d065" providerId="ADAL" clId="{EACCEE0E-D0DC-46EB-9985-1289A129E5E7}" dt="2024-07-15T20:33:56.980" v="2" actId="1076"/>
          <ac:spMkLst>
            <pc:docMk/>
            <pc:sldMk cId="1235111751" sldId="1234"/>
            <ac:spMk id="34" creationId="{D0708985-FBDC-105F-948B-974B6A8B9A90}"/>
          </ac:spMkLst>
        </pc:spChg>
      </pc:sldChg>
      <pc:sldChg chg="modSp mod">
        <pc:chgData name="Pooria Pakrooh" userId="c66806a1-324d-42e8-83af-87f490d8d065" providerId="ADAL" clId="{EACCEE0E-D0DC-46EB-9985-1289A129E5E7}" dt="2024-07-16T12:15:20.943" v="43" actId="20577"/>
        <pc:sldMkLst>
          <pc:docMk/>
          <pc:sldMk cId="2378439247" sldId="1236"/>
        </pc:sldMkLst>
        <pc:spChg chg="mod">
          <ac:chgData name="Pooria Pakrooh" userId="c66806a1-324d-42e8-83af-87f490d8d065" providerId="ADAL" clId="{EACCEE0E-D0DC-46EB-9985-1289A129E5E7}" dt="2024-07-16T12:15:20.943" v="43" actId="20577"/>
          <ac:spMkLst>
            <pc:docMk/>
            <pc:sldMk cId="2378439247" sldId="1236"/>
            <ac:spMk id="2" creationId="{94719AE9-B96F-3CB3-1209-F30E48BF318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99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4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9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14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830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Pooria Pakrooh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802.11-24/1263r0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Pooria Pakrooh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56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2505" indent="-304810">
              <a:spcBef>
                <a:spcPct val="20000"/>
              </a:spcBef>
              <a:buChar char="–"/>
              <a:defRPr sz="2133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19238" indent="-243848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6933" indent="-243848">
              <a:spcBef>
                <a:spcPct val="20000"/>
              </a:spcBef>
              <a:buChar char="–"/>
              <a:defRPr sz="1707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94629" indent="-243848">
              <a:spcBef>
                <a:spcPct val="20000"/>
              </a:spcBef>
              <a:buChar char="•"/>
              <a:defRPr sz="1707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82324" indent="-24384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7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70019" indent="-24384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7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714" indent="-24384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7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5410" indent="-24384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7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80" b="0"/>
              <a:t>Slide </a:t>
            </a:r>
            <a:fld id="{9B20EFD3-9F87-4CC4-BE12-53B84810E182}" type="slidenum">
              <a:rPr lang="en-GB" altLang="en-US" sz="128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8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noFill/>
        </p:spPr>
        <p:txBody>
          <a:bodyPr/>
          <a:lstStyle/>
          <a:p>
            <a:r>
              <a:rPr lang="en-GB" altLang="en-US" dirty="0"/>
              <a:t>AMP Supported Legacy Mode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519" y="2102794"/>
            <a:ext cx="8290560" cy="4064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133" dirty="0"/>
              <a:t>Date:</a:t>
            </a:r>
            <a:r>
              <a:rPr lang="en-GB" altLang="en-US" sz="2133" b="0" dirty="0"/>
              <a:t> 2024-07-16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" y="2509194"/>
            <a:ext cx="154432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13" tIns="49107" rIns="98213" bIns="49107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133"/>
              <a:t>Authors:</a:t>
            </a:r>
            <a:endParaRPr lang="en-GB" altLang="en-US" sz="2133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647885"/>
              </p:ext>
            </p:extLst>
          </p:nvPr>
        </p:nvGraphicFramePr>
        <p:xfrm>
          <a:off x="1229360" y="3198635"/>
          <a:ext cx="7884160" cy="21764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7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420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Pooria Pakrooh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Qualcomm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ppakrooh@qti.qualcomm.com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Steve Shellhammer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sshellhammer@qti.qualcomm.com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276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Bin Tian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btian@qti.qualcomm.com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George Cherian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gcherian@qti.qualcomm.com</a:t>
                      </a:r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276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276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7536" marR="97536" marT="48768" marB="487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FAFCD-72BB-CF46-AFD3-4BB3C34FF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D3F68-7645-2824-5A07-1A499E39F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744" y="1752600"/>
            <a:ext cx="8422419" cy="4387427"/>
          </a:xfrm>
        </p:spPr>
        <p:txBody>
          <a:bodyPr/>
          <a:lstStyle/>
          <a:p>
            <a:r>
              <a:rPr lang="en-US" dirty="0"/>
              <a:t>In [1] and [2], we discussed the benefits of enabling 11bp client devices to connect with existing </a:t>
            </a:r>
            <a:r>
              <a:rPr lang="en-US" sz="2400" dirty="0"/>
              <a:t>WLAN network AP’s and infrastructure in 2.4GHz.</a:t>
            </a:r>
          </a:p>
          <a:p>
            <a:pPr lvl="1"/>
            <a:r>
              <a:rPr lang="en-US" sz="2000" b="0" dirty="0"/>
              <a:t>The uplink signaling is based on existing WLAN standards in 2.4GHz (e.g. 802.11b/n) with optimized Tx/Rx power consumption.</a:t>
            </a:r>
          </a:p>
          <a:p>
            <a:pPr lvl="1"/>
            <a:r>
              <a:rPr lang="en-GB" sz="2000" b="0" dirty="0">
                <a:cs typeface="Times New Roman" panose="02020603050405020304" pitchFamily="18" charset="0"/>
              </a:rPr>
              <a:t>Paired with AMP downlink.</a:t>
            </a:r>
          </a:p>
          <a:p>
            <a:pPr lvl="1"/>
            <a:r>
              <a:rPr lang="en-GB" sz="2000" b="0" dirty="0">
                <a:cs typeface="Times New Roman" panose="02020603050405020304" pitchFamily="18" charset="0"/>
              </a:rPr>
              <a:t> 11bp features enhance the legacy 802.11 devices to enable low power consumption, and energy harvesting capability.</a:t>
            </a:r>
          </a:p>
          <a:p>
            <a:pPr lvl="1"/>
            <a:r>
              <a:rPr lang="en-US" sz="2000" b="0" dirty="0"/>
              <a:t>This mode is represented as AMP-assisted IOT mode in the TIG, or PHY mode 4 in [3].</a:t>
            </a:r>
            <a:endParaRPr lang="en-US" sz="2000" dirty="0"/>
          </a:p>
          <a:p>
            <a:r>
              <a:rPr lang="en-US" dirty="0"/>
              <a:t>Discussions on PHY/MAC designs/changes are needed in 11bp for this mode to minimize power consumption.</a:t>
            </a:r>
          </a:p>
          <a:p>
            <a:pPr lvl="1"/>
            <a:r>
              <a:rPr lang="en-US" b="0" dirty="0"/>
              <a:t>Designs can be combined for 11bp downlink/wake-up.</a:t>
            </a:r>
            <a:endParaRPr lang="en-US" dirty="0"/>
          </a:p>
          <a:p>
            <a:pPr marL="487693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D6583-4B3B-673A-E5CF-B4C3D112B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EA1ABD-25FE-19AF-097E-2A1B2DD282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94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8B0FEA-32EB-878D-4369-EA25E859D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5220010"/>
            <a:ext cx="8722638" cy="1689470"/>
          </a:xfrm>
        </p:spPr>
        <p:txBody>
          <a:bodyPr/>
          <a:lstStyle/>
          <a:p>
            <a:r>
              <a:rPr lang="en-US" dirty="0"/>
              <a:t>Other variations are also possible E.g.:</a:t>
            </a:r>
          </a:p>
          <a:p>
            <a:pPr lvl="1"/>
            <a:r>
              <a:rPr lang="en-US" b="0" dirty="0"/>
              <a:t>Energizer may have a link to AP to coordinate the schedule/control of wake-up signal</a:t>
            </a:r>
          </a:p>
          <a:p>
            <a:pPr lvl="1"/>
            <a:r>
              <a:rPr lang="en-US" b="0" dirty="0"/>
              <a:t>AP may send the wake-up signal directly. </a:t>
            </a:r>
          </a:p>
          <a:p>
            <a:pPr lvl="1"/>
            <a:endParaRPr lang="en-US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AB0B0A-F54B-EDE5-F4D1-890886A03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40E493-38FD-E77A-83B0-56D5CF64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Topology 1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780523-636F-5C4B-1B11-AE9FE9D9380D}"/>
              </a:ext>
            </a:extLst>
          </p:cNvPr>
          <p:cNvGrpSpPr/>
          <p:nvPr/>
        </p:nvGrpSpPr>
        <p:grpSpPr>
          <a:xfrm>
            <a:off x="1524000" y="2262107"/>
            <a:ext cx="6916335" cy="2790985"/>
            <a:chOff x="1643720" y="1719599"/>
            <a:chExt cx="6484063" cy="2616548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A28D838F-77C7-7B4A-6171-1C30E4EA7C5E}"/>
                </a:ext>
              </a:extLst>
            </p:cNvPr>
            <p:cNvGrpSpPr/>
            <p:nvPr/>
          </p:nvGrpSpPr>
          <p:grpSpPr>
            <a:xfrm>
              <a:off x="5711076" y="2892604"/>
              <a:ext cx="776284" cy="608002"/>
              <a:chOff x="0" y="4779389"/>
              <a:chExt cx="1113291" cy="871954"/>
            </a:xfrm>
          </p:grpSpPr>
          <p:pic>
            <p:nvPicPr>
              <p:cNvPr id="20" name="Graphic 4">
                <a:extLst>
                  <a:ext uri="{FF2B5EF4-FFF2-40B4-BE49-F238E27FC236}">
                    <a16:creationId xmlns:a16="http://schemas.microsoft.com/office/drawing/2014/main" id="{56003F18-D538-085D-9E5E-63E8181A22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681915" y="4779389"/>
                <a:ext cx="431376" cy="431376"/>
              </a:xfrm>
              <a:prstGeom prst="rect">
                <a:avLst/>
              </a:prstGeom>
            </p:spPr>
          </p:pic>
          <p:pic>
            <p:nvPicPr>
              <p:cNvPr id="21" name="Graphic 5">
                <a:extLst>
                  <a:ext uri="{FF2B5EF4-FFF2-40B4-BE49-F238E27FC236}">
                    <a16:creationId xmlns:a16="http://schemas.microsoft.com/office/drawing/2014/main" id="{9418C985-08A6-C26C-CB56-A3CD604B1E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0" y="4854804"/>
                <a:ext cx="779134" cy="796539"/>
              </a:xfrm>
              <a:prstGeom prst="rect">
                <a:avLst/>
              </a:prstGeom>
            </p:spPr>
          </p:pic>
        </p:grpSp>
        <p:pic>
          <p:nvPicPr>
            <p:cNvPr id="7" name="Picture 6" descr="router copy.png">
              <a:extLst>
                <a:ext uri="{FF2B5EF4-FFF2-40B4-BE49-F238E27FC236}">
                  <a16:creationId xmlns:a16="http://schemas.microsoft.com/office/drawing/2014/main" id="{67F729B0-4739-7E9E-7B95-475DB7F43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43720" y="3371443"/>
              <a:ext cx="1409614" cy="964704"/>
            </a:xfrm>
            <a:prstGeom prst="rect">
              <a:avLst/>
            </a:prstGeom>
          </p:spPr>
        </p:pic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707C05A7-7A1A-DFAE-49B4-55FAE4EF43A3}"/>
                </a:ext>
              </a:extLst>
            </p:cNvPr>
            <p:cNvSpPr/>
            <p:nvPr/>
          </p:nvSpPr>
          <p:spPr>
            <a:xfrm>
              <a:off x="5656597" y="1719599"/>
              <a:ext cx="907960" cy="96470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67" dirty="0"/>
                <a:t>AMP Energizer</a:t>
              </a:r>
              <a:br>
                <a:rPr lang="en-US" sz="1067" dirty="0"/>
              </a:br>
              <a:r>
                <a:rPr lang="en-US" sz="1067" dirty="0"/>
                <a:t>Device</a:t>
              </a: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27FADA7C-15B4-C725-9EC3-C16B734B5ABE}"/>
                </a:ext>
              </a:extLst>
            </p:cNvPr>
            <p:cNvSpPr/>
            <p:nvPr/>
          </p:nvSpPr>
          <p:spPr>
            <a:xfrm>
              <a:off x="7219822" y="2815572"/>
              <a:ext cx="907961" cy="779172"/>
            </a:xfrm>
            <a:prstGeom prst="triangle">
              <a:avLst>
                <a:gd name="adj" fmla="val 48582"/>
              </a:avLst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53" b="1" dirty="0">
                  <a:solidFill>
                    <a:schemeClr val="tx1"/>
                  </a:solidFill>
                </a:rPr>
                <a:t>AMP Client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C23BAA4-90F0-D3C1-A1D9-0D47E3DEBE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53335" y="3429000"/>
              <a:ext cx="3980342" cy="588922"/>
            </a:xfrm>
            <a:prstGeom prst="straightConnector1">
              <a:avLst/>
            </a:prstGeom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003EE53-9747-AAFC-72BF-5F5EF8506CFF}"/>
                </a:ext>
              </a:extLst>
            </p:cNvPr>
            <p:cNvSpPr txBox="1"/>
            <p:nvPr/>
          </p:nvSpPr>
          <p:spPr>
            <a:xfrm rot="21108826">
              <a:off x="3933920" y="3325572"/>
              <a:ext cx="2380580" cy="41862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46304" tIns="97536" rIns="0" bIns="97536" rtlCol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80"/>
                </a:spcBef>
              </a:pPr>
              <a:r>
                <a:rPr lang="en-US" sz="1707" dirty="0">
                  <a:solidFill>
                    <a:schemeClr val="accent2"/>
                  </a:solidFill>
                </a:rPr>
                <a:t>2.4 GHz 11b/n data comms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DFADBE6-E728-1DB7-4E5C-5419BAE213C4}"/>
                </a:ext>
              </a:extLst>
            </p:cNvPr>
            <p:cNvCxnSpPr>
              <a:cxnSpLocks/>
            </p:cNvCxnSpPr>
            <p:nvPr/>
          </p:nvCxnSpPr>
          <p:spPr>
            <a:xfrm>
              <a:off x="6427829" y="2699139"/>
              <a:ext cx="871359" cy="660397"/>
            </a:xfrm>
            <a:prstGeom prst="straightConnector1">
              <a:avLst/>
            </a:prstGeom>
            <a:ln w="19050" cap="rnd">
              <a:solidFill>
                <a:schemeClr val="bg2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Arrow: Right 15">
              <a:extLst>
                <a:ext uri="{FF2B5EF4-FFF2-40B4-BE49-F238E27FC236}">
                  <a16:creationId xmlns:a16="http://schemas.microsoft.com/office/drawing/2014/main" id="{B46675E0-1B92-7619-B7FB-45794C6FD3A4}"/>
                </a:ext>
              </a:extLst>
            </p:cNvPr>
            <p:cNvSpPr/>
            <p:nvPr/>
          </p:nvSpPr>
          <p:spPr>
            <a:xfrm rot="2288359">
              <a:off x="6504047" y="2495242"/>
              <a:ext cx="1153867" cy="309266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73" dirty="0">
                  <a:solidFill>
                    <a:schemeClr val="tx1"/>
                  </a:solidFill>
                </a:rPr>
                <a:t>S1G RF Energy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CDF12E-C0C5-E429-47EC-176D3B4F15CA}"/>
                </a:ext>
              </a:extLst>
            </p:cNvPr>
            <p:cNvSpPr txBox="1"/>
            <p:nvPr/>
          </p:nvSpPr>
          <p:spPr>
            <a:xfrm rot="2144024">
              <a:off x="6516588" y="2719637"/>
              <a:ext cx="812903" cy="40395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46304" tIns="97536" rIns="0" bIns="97536" rtlCol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80"/>
                </a:spcBef>
              </a:pPr>
              <a:r>
                <a:rPr lang="en-US" sz="1600" dirty="0">
                  <a:solidFill>
                    <a:schemeClr val="tx1"/>
                  </a:solidFill>
                </a:rPr>
                <a:t>Wake up</a:t>
              </a:r>
            </a:p>
          </p:txBody>
        </p:sp>
      </p:grpSp>
      <p:sp>
        <p:nvSpPr>
          <p:cNvPr id="22" name="Date Placeholder 5">
            <a:extLst>
              <a:ext uri="{FF2B5EF4-FFF2-40B4-BE49-F238E27FC236}">
                <a16:creationId xmlns:a16="http://schemas.microsoft.com/office/drawing/2014/main" id="{E9ED1932-8AB4-4AD6-7671-71C271208C3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33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8B0FEA-32EB-878D-4369-EA25E859D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688" y="4932221"/>
            <a:ext cx="8064208" cy="1226566"/>
          </a:xfrm>
        </p:spPr>
        <p:txBody>
          <a:bodyPr/>
          <a:lstStyle/>
          <a:p>
            <a:r>
              <a:rPr lang="en-US" dirty="0"/>
              <a:t>Other variations are also possible</a:t>
            </a:r>
          </a:p>
          <a:p>
            <a:pPr lvl="1"/>
            <a:r>
              <a:rPr lang="en-US" b="0" dirty="0"/>
              <a:t>AMP energizer and Relay could be separate devices. Relay can leverage existing technology, not in the scope of 11bp.</a:t>
            </a:r>
          </a:p>
          <a:p>
            <a:pPr lvl="1"/>
            <a:r>
              <a:rPr lang="en-US" b="0" dirty="0"/>
              <a:t>AMP client and AMP energizer may also use new air interface for communication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AB0B0A-F54B-EDE5-F4D1-890886A03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40E493-38FD-E77A-83B0-56D5CF64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336" y="641499"/>
            <a:ext cx="8290560" cy="1137920"/>
          </a:xfrm>
        </p:spPr>
        <p:txBody>
          <a:bodyPr/>
          <a:lstStyle/>
          <a:p>
            <a:r>
              <a:rPr lang="en-US" dirty="0"/>
              <a:t>High Level Topology 2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6774B5D-A0A1-14D2-0252-C538889EFC02}"/>
              </a:ext>
            </a:extLst>
          </p:cNvPr>
          <p:cNvGrpSpPr/>
          <p:nvPr/>
        </p:nvGrpSpPr>
        <p:grpSpPr>
          <a:xfrm>
            <a:off x="1197733" y="1828800"/>
            <a:ext cx="7260293" cy="2902063"/>
            <a:chOff x="1643721" y="1615463"/>
            <a:chExt cx="6806525" cy="2720684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5AFE31D-8031-EDC0-B1D9-516917524E6E}"/>
                </a:ext>
              </a:extLst>
            </p:cNvPr>
            <p:cNvGrpSpPr/>
            <p:nvPr/>
          </p:nvGrpSpPr>
          <p:grpSpPr>
            <a:xfrm>
              <a:off x="5711076" y="2892604"/>
              <a:ext cx="776284" cy="608002"/>
              <a:chOff x="0" y="4779389"/>
              <a:chExt cx="1113291" cy="871954"/>
            </a:xfrm>
          </p:grpSpPr>
          <p:pic>
            <p:nvPicPr>
              <p:cNvPr id="38" name="Graphic 4">
                <a:extLst>
                  <a:ext uri="{FF2B5EF4-FFF2-40B4-BE49-F238E27FC236}">
                    <a16:creationId xmlns:a16="http://schemas.microsoft.com/office/drawing/2014/main" id="{C8641319-4AD1-73CA-9A71-4E026787CE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681915" y="4779389"/>
                <a:ext cx="431376" cy="431376"/>
              </a:xfrm>
              <a:prstGeom prst="rect">
                <a:avLst/>
              </a:prstGeom>
            </p:spPr>
          </p:pic>
          <p:pic>
            <p:nvPicPr>
              <p:cNvPr id="39" name="Graphic 5">
                <a:extLst>
                  <a:ext uri="{FF2B5EF4-FFF2-40B4-BE49-F238E27FC236}">
                    <a16:creationId xmlns:a16="http://schemas.microsoft.com/office/drawing/2014/main" id="{BEC2F54D-D0D0-97F1-D69A-F970284CD4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0" y="4854804"/>
                <a:ext cx="779134" cy="796539"/>
              </a:xfrm>
              <a:prstGeom prst="rect">
                <a:avLst/>
              </a:prstGeom>
            </p:spPr>
          </p:pic>
        </p:grpSp>
        <p:pic>
          <p:nvPicPr>
            <p:cNvPr id="24" name="Picture 23" descr="router copy.png">
              <a:extLst>
                <a:ext uri="{FF2B5EF4-FFF2-40B4-BE49-F238E27FC236}">
                  <a16:creationId xmlns:a16="http://schemas.microsoft.com/office/drawing/2014/main" id="{405A668F-E0D7-8463-A237-95BEB81F400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43721" y="3371443"/>
              <a:ext cx="1409614" cy="964704"/>
            </a:xfrm>
            <a:prstGeom prst="rect">
              <a:avLst/>
            </a:prstGeom>
          </p:spPr>
        </p:pic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E4D41EBC-12E2-3CC2-8B30-D7188962EF82}"/>
                </a:ext>
              </a:extLst>
            </p:cNvPr>
            <p:cNvSpPr/>
            <p:nvPr/>
          </p:nvSpPr>
          <p:spPr>
            <a:xfrm>
              <a:off x="5619433" y="1615463"/>
              <a:ext cx="907960" cy="964704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67" b="1" dirty="0">
                  <a:solidFill>
                    <a:schemeClr val="tx1"/>
                  </a:solidFill>
                </a:rPr>
                <a:t>AMP Energizer &amp; Relay </a:t>
              </a:r>
              <a:br>
                <a:rPr lang="en-US" sz="1067" b="1" dirty="0">
                  <a:solidFill>
                    <a:schemeClr val="tx1"/>
                  </a:solidFill>
                </a:rPr>
              </a:br>
              <a:r>
                <a:rPr lang="en-US" sz="1067" b="1" dirty="0">
                  <a:solidFill>
                    <a:schemeClr val="tx1"/>
                  </a:solidFill>
                </a:rPr>
                <a:t>Device</a:t>
              </a:r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53069D78-2F08-15A2-DC61-EA82294A83CE}"/>
                </a:ext>
              </a:extLst>
            </p:cNvPr>
            <p:cNvSpPr/>
            <p:nvPr/>
          </p:nvSpPr>
          <p:spPr>
            <a:xfrm>
              <a:off x="7542285" y="3278853"/>
              <a:ext cx="907961" cy="779172"/>
            </a:xfrm>
            <a:prstGeom prst="triangle">
              <a:avLst>
                <a:gd name="adj" fmla="val 48582"/>
              </a:avLst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53" b="1" dirty="0">
                  <a:solidFill>
                    <a:schemeClr val="tx1"/>
                  </a:solidFill>
                </a:rPr>
                <a:t>AMP Client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5B8C475-E7A4-B985-ACDF-FE0E0F3876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43908" y="2454690"/>
              <a:ext cx="2477347" cy="1136442"/>
            </a:xfrm>
            <a:prstGeom prst="straightConnector1">
              <a:avLst/>
            </a:prstGeom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E6B9962-EC3B-B446-58D9-CB500CE99585}"/>
                </a:ext>
              </a:extLst>
            </p:cNvPr>
            <p:cNvSpPr txBox="1"/>
            <p:nvPr/>
          </p:nvSpPr>
          <p:spPr>
            <a:xfrm rot="20070630">
              <a:off x="3070015" y="2518681"/>
              <a:ext cx="2626360" cy="434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46304" tIns="97536" rIns="0" bIns="97536" rtlCol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80"/>
                </a:spcBef>
              </a:pPr>
              <a:r>
                <a:rPr lang="en-US" sz="1707" dirty="0">
                  <a:solidFill>
                    <a:schemeClr val="accent2"/>
                  </a:solidFill>
                </a:rPr>
                <a:t>802.11 b/n data comms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B9856BC-8AEA-31AB-5D30-1D9C0BEB0684}"/>
                </a:ext>
              </a:extLst>
            </p:cNvPr>
            <p:cNvCxnSpPr>
              <a:cxnSpLocks/>
            </p:cNvCxnSpPr>
            <p:nvPr/>
          </p:nvCxnSpPr>
          <p:spPr>
            <a:xfrm>
              <a:off x="6525866" y="2626428"/>
              <a:ext cx="1136901" cy="964704"/>
            </a:xfrm>
            <a:prstGeom prst="straightConnector1">
              <a:avLst/>
            </a:prstGeom>
            <a:ln w="19050" cap="rnd">
              <a:solidFill>
                <a:schemeClr val="bg2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Arrow: Right 33">
              <a:extLst>
                <a:ext uri="{FF2B5EF4-FFF2-40B4-BE49-F238E27FC236}">
                  <a16:creationId xmlns:a16="http://schemas.microsoft.com/office/drawing/2014/main" id="{D0708985-FBDC-105F-948B-974B6A8B9A90}"/>
                </a:ext>
              </a:extLst>
            </p:cNvPr>
            <p:cNvSpPr/>
            <p:nvPr/>
          </p:nvSpPr>
          <p:spPr>
            <a:xfrm rot="2288359">
              <a:off x="6657868" y="2609917"/>
              <a:ext cx="1388325" cy="363653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73" dirty="0">
                  <a:solidFill>
                    <a:schemeClr val="tx1"/>
                  </a:solidFill>
                </a:rPr>
                <a:t>S1G RF Energy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ED83003-3C4D-7654-9D57-4772A1EF2970}"/>
                </a:ext>
              </a:extLst>
            </p:cNvPr>
            <p:cNvSpPr txBox="1"/>
            <p:nvPr/>
          </p:nvSpPr>
          <p:spPr>
            <a:xfrm rot="2144024">
              <a:off x="6674061" y="2827183"/>
              <a:ext cx="1072965" cy="4039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46304" tIns="97536" rIns="0" bIns="97536" rtlCol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80"/>
                </a:spcBef>
              </a:pPr>
              <a:r>
                <a:rPr lang="en-US" sz="1600" dirty="0">
                  <a:solidFill>
                    <a:schemeClr val="tx1"/>
                  </a:solidFill>
                </a:rPr>
                <a:t>Wake up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1BBAF08-0480-3E11-AEA7-F0816452B363}"/>
                </a:ext>
              </a:extLst>
            </p:cNvPr>
            <p:cNvSpPr txBox="1"/>
            <p:nvPr/>
          </p:nvSpPr>
          <p:spPr>
            <a:xfrm rot="2386299">
              <a:off x="5804890" y="3190915"/>
              <a:ext cx="2626360" cy="4039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46304" tIns="97536" rIns="0" bIns="97536" rtlCol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80"/>
                </a:spcBef>
              </a:pPr>
              <a:r>
                <a:rPr lang="en-US" sz="1600" dirty="0">
                  <a:solidFill>
                    <a:schemeClr val="accent2"/>
                  </a:solidFill>
                </a:rPr>
                <a:t>802.11b/n data comms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42D488A-9CFD-B754-1C24-CFB756949ABE}"/>
                </a:ext>
              </a:extLst>
            </p:cNvPr>
            <p:cNvCxnSpPr>
              <a:cxnSpLocks/>
            </p:cNvCxnSpPr>
            <p:nvPr/>
          </p:nvCxnSpPr>
          <p:spPr>
            <a:xfrm>
              <a:off x="6095999" y="2767315"/>
              <a:ext cx="1393891" cy="1136531"/>
            </a:xfrm>
            <a:prstGeom prst="straightConnector1">
              <a:avLst/>
            </a:prstGeom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B53B580A-4E14-A3F9-B569-F5127D1B72B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11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FAFCD-72BB-CF46-AFD3-4BB3C34FF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11bp Standard 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D6583-4B3B-673A-E5CF-B4C3D112B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4104D0A-4072-5F04-572B-2A2F33FAF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35" y="1916832"/>
            <a:ext cx="8421691" cy="4666846"/>
          </a:xfrm>
        </p:spPr>
        <p:txBody>
          <a:bodyPr/>
          <a:lstStyle/>
          <a:p>
            <a:r>
              <a:rPr lang="en-US" dirty="0"/>
              <a:t>Uplink data communication link relies on existing 802.11 standard modes, such as 802.11b/n, with optimized </a:t>
            </a:r>
            <a:r>
              <a:rPr lang="en-US" sz="2400" dirty="0"/>
              <a:t>Tx/Rx power consumption</a:t>
            </a:r>
            <a:r>
              <a:rPr lang="en-US" dirty="0"/>
              <a:t>.</a:t>
            </a:r>
          </a:p>
          <a:p>
            <a:r>
              <a:rPr lang="en-US" dirty="0"/>
              <a:t>This would be combined with 11bp Energizer and downlink (wake-up)</a:t>
            </a:r>
          </a:p>
          <a:p>
            <a:pPr lvl="1"/>
            <a:r>
              <a:rPr lang="en-US" dirty="0"/>
              <a:t>Energizer link</a:t>
            </a:r>
          </a:p>
          <a:p>
            <a:pPr lvl="2"/>
            <a:r>
              <a:rPr lang="en-US" dirty="0"/>
              <a:t>Uses 11bp energizer link defined in sub-1GHz band.</a:t>
            </a:r>
          </a:p>
          <a:p>
            <a:pPr lvl="2"/>
            <a:r>
              <a:rPr lang="en-US" dirty="0"/>
              <a:t>Control/configuration may be done through 11bp control/signaling for the energizer link.</a:t>
            </a:r>
          </a:p>
          <a:p>
            <a:pPr lvl="1"/>
            <a:endParaRPr lang="en-US" dirty="0"/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E1E25FE9-0D2B-0C9C-2A7F-A2DE9824ED7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777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FAFCD-72BB-CF46-AFD3-4BB3C34FF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11bp Standard 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D6583-4B3B-673A-E5CF-B4C3D112B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4104D0A-4072-5F04-572B-2A2F33FAF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35" y="1916832"/>
            <a:ext cx="8606265" cy="4666846"/>
          </a:xfrm>
        </p:spPr>
        <p:txBody>
          <a:bodyPr/>
          <a:lstStyle/>
          <a:p>
            <a:pPr lvl="1"/>
            <a:r>
              <a:rPr lang="en-US" dirty="0"/>
              <a:t>AMP DL/wake up link</a:t>
            </a:r>
          </a:p>
          <a:p>
            <a:pPr lvl="2"/>
            <a:r>
              <a:rPr lang="en-US" sz="2400" dirty="0"/>
              <a:t>Harmonized design with other 11bp DL/wake up link design(s), for example waveform, signaling, procedure, configurations, etc.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Standard range: 11ba design with possible enhancements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Short range: Specific 11bp design</a:t>
            </a:r>
          </a:p>
          <a:p>
            <a:pPr marL="1463078" lvl="3" indent="0">
              <a:buNone/>
            </a:pPr>
            <a:endParaRPr lang="en-US" sz="1800" dirty="0"/>
          </a:p>
          <a:p>
            <a:pPr lvl="1"/>
            <a:r>
              <a:rPr lang="en-US" dirty="0"/>
              <a:t>AMP control signaling/protocol</a:t>
            </a:r>
          </a:p>
          <a:p>
            <a:pPr lvl="2"/>
            <a:r>
              <a:rPr lang="en-US" sz="2400" dirty="0"/>
              <a:t>Configuration and control procedure to reduce complexity and power consumption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E1E25FE9-0D2B-0C9C-2A7F-A2DE9824ED7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82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19AE9-B96F-3CB3-1209-F30E48BF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759869"/>
            <a:ext cx="8288868" cy="1136227"/>
          </a:xfrm>
        </p:spPr>
        <p:txBody>
          <a:bodyPr/>
          <a:lstStyle/>
          <a:p>
            <a:r>
              <a:rPr lang="en-IL" dirty="0"/>
              <a:t>S</a:t>
            </a:r>
            <a:r>
              <a:rPr lang="en-US"/>
              <a:t>P</a:t>
            </a:r>
            <a:r>
              <a:rPr lang="en-US" dirty="0"/>
              <a:t>	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0FE99-C718-2E68-12EB-4579C09F0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915974"/>
            <a:ext cx="8288868" cy="4387427"/>
          </a:xfrm>
        </p:spPr>
        <p:txBody>
          <a:bodyPr/>
          <a:lstStyle/>
          <a:p>
            <a:r>
              <a:rPr lang="en-IL" dirty="0"/>
              <a:t>Do you agree </a:t>
            </a:r>
            <a:r>
              <a:rPr lang="en-US" dirty="0"/>
              <a:t>that 11bp supports a mode to enable AMP devices to operate in legacy WLAN network by defining AMP DL and required control/signaling?</a:t>
            </a:r>
            <a:endParaRPr lang="en-IL" dirty="0"/>
          </a:p>
          <a:p>
            <a:pPr lvl="1"/>
            <a:r>
              <a:rPr lang="en-IL" dirty="0"/>
              <a:t>Yes</a:t>
            </a:r>
          </a:p>
          <a:p>
            <a:pPr lvl="1"/>
            <a:r>
              <a:rPr lang="en-IL" dirty="0"/>
              <a:t>No </a:t>
            </a:r>
          </a:p>
          <a:p>
            <a:pPr lvl="1"/>
            <a:r>
              <a:rPr lang="en-IL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E9F8F-D9E5-4164-74E6-9A2B9AB9B5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439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46E4F-2EFF-F1D0-FF82-98D518397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16278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C9C7-83B1-8F26-A5C0-2DAC60EBC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641080" cy="4976709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[1] 11-23-1195-00 “AMP Thoughts on AMP IOT and PAR” Bin Tian, Steve Shellhammer</a:t>
            </a:r>
          </a:p>
          <a:p>
            <a:pPr marL="0" indent="0">
              <a:buNone/>
            </a:pPr>
            <a:r>
              <a:rPr lang="en-US" sz="2200" dirty="0"/>
              <a:t>[2] 11-24-0867-00  “Thoughts and Questions on AMP PHY” Pooria Pakrooh, Steve Shellhammer, and  Bin Tian</a:t>
            </a:r>
          </a:p>
          <a:p>
            <a:pPr marL="0" indent="0">
              <a:buNone/>
            </a:pPr>
            <a:r>
              <a:rPr lang="en-US" sz="2200" dirty="0"/>
              <a:t>[3] 11-24-0849-01  “Harmonization of Waveform” Yinan Qi, </a:t>
            </a:r>
            <a:r>
              <a:rPr lang="en-US" sz="2200" dirty="0" err="1"/>
              <a:t>Weijie</a:t>
            </a:r>
            <a:r>
              <a:rPr lang="en-US" sz="2200" dirty="0"/>
              <a:t> Xu, </a:t>
            </a:r>
            <a:r>
              <a:rPr lang="en-US" sz="2200" dirty="0" err="1"/>
              <a:t>Chuanfeng</a:t>
            </a:r>
            <a:r>
              <a:rPr lang="en-US" sz="2200" dirty="0"/>
              <a:t> He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CC2E2-8B6A-6956-8E59-8DC98F12C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D136615-D35C-098D-8A08-993A14A4583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8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13271</TotalTime>
  <Words>646</Words>
  <Application>Microsoft Office PowerPoint</Application>
  <PresentationFormat>Custom</PresentationFormat>
  <Paragraphs>107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Unicode MS</vt:lpstr>
      <vt:lpstr>Calibri</vt:lpstr>
      <vt:lpstr>Courier New</vt:lpstr>
      <vt:lpstr>Times New Roman</vt:lpstr>
      <vt:lpstr>Office Theme</vt:lpstr>
      <vt:lpstr>AMP Supported Legacy Mode </vt:lpstr>
      <vt:lpstr>Introduction</vt:lpstr>
      <vt:lpstr>High Level Topology 1</vt:lpstr>
      <vt:lpstr>High Level Topology 2</vt:lpstr>
      <vt:lpstr>11bp Standard Discussions</vt:lpstr>
      <vt:lpstr>11bp Standard Discussions</vt:lpstr>
      <vt:lpstr>SP 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Pooria Pakrooh</cp:lastModifiedBy>
  <cp:revision>531</cp:revision>
  <cp:lastPrinted>2017-11-22T00:49:17Z</cp:lastPrinted>
  <dcterms:created xsi:type="dcterms:W3CDTF">2014-10-30T17:06:39Z</dcterms:created>
  <dcterms:modified xsi:type="dcterms:W3CDTF">2024-07-16T12:15:21Z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