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611" r:id="rId3"/>
    <p:sldId id="658" r:id="rId4"/>
    <p:sldId id="657" r:id="rId5"/>
    <p:sldId id="659" r:id="rId6"/>
    <p:sldId id="618" r:id="rId7"/>
    <p:sldId id="312" r:id="rId8"/>
    <p:sldId id="621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B065EC2-255B-EB54-0AD7-19A576C2F3B5}" name="Chunyu Hu" initials="CH" userId="S::chunyuhu@fb.com::98f12de9-3d6a-4c20-ab50-c5ddda7fb39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E1FF"/>
    <a:srgbClr val="FF6600"/>
    <a:srgbClr val="FF33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45" autoAdjust="0"/>
    <p:restoredTop sz="94660"/>
  </p:normalViewPr>
  <p:slideViewPr>
    <p:cSldViewPr>
      <p:cViewPr varScale="1">
        <p:scale>
          <a:sx n="85" d="100"/>
          <a:sy n="85" d="100"/>
        </p:scale>
        <p:origin x="1622" y="72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Liuming Lu (OPPO)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36713" y="332601"/>
            <a:ext cx="33214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802.11-24/1261r0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September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544-01-00bn-power-save-protocols-for-uhr-follow-up.pptx" TargetMode="External"/><Relationship Id="rId2" Type="http://schemas.openxmlformats.org/officeDocument/2006/relationships/hyperlink" Target="https://mentor.ieee.org/802.11/dcn/23/11-23-0480-01-0uhr-uhr-proposed-par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2003-00-00bn-client-power-save.pptx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8200"/>
            <a:ext cx="86868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Considerations on </a:t>
            </a:r>
            <a:b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Client Power Save for 11bn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2024-09-10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6571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0D039D2-C163-484F-9CA9-D3BC5C2D63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772097"/>
              </p:ext>
            </p:extLst>
          </p:nvPr>
        </p:nvGraphicFramePr>
        <p:xfrm>
          <a:off x="719138" y="3270771"/>
          <a:ext cx="7858124" cy="181712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684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8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800" kern="0" dirty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Liuming Lu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luliuming@oppo.com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87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4611671"/>
                  </a:ext>
                </a:extLst>
              </a:tr>
              <a:tr h="24513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120347"/>
                  </a:ext>
                </a:extLst>
              </a:tr>
              <a:tr h="2707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5251171"/>
                  </a:ext>
                </a:extLst>
              </a:tr>
              <a:tr h="2250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170648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061036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TW" sz="1600" dirty="0"/>
              <a:t>IEEE 802.11bn task group has agreed to define Dynamic Power Save</a:t>
            </a:r>
            <a:r>
              <a:rPr lang="zh-CN" altLang="en-US" sz="1600" dirty="0"/>
              <a:t>（</a:t>
            </a:r>
            <a:r>
              <a:rPr lang="en-US" altLang="zh-CN" sz="1600" dirty="0"/>
              <a:t>DPS</a:t>
            </a:r>
            <a:r>
              <a:rPr lang="zh-CN" altLang="en-US" sz="1600" dirty="0"/>
              <a:t>） </a:t>
            </a:r>
            <a:r>
              <a:rPr lang="en-US" altLang="zh-CN" sz="1600" dirty="0"/>
              <a:t>mode</a:t>
            </a:r>
            <a:r>
              <a:rPr lang="en-US" altLang="zh-TW" sz="1600" dirty="0"/>
              <a:t> </a:t>
            </a:r>
            <a:r>
              <a:rPr lang="en-US" altLang="zh-CN" sz="1600" dirty="0"/>
              <a:t>for a STA that is a UHR Mobile AP or a UHR non-AP STA wherein the STA may transition from a lower capability mode to a higher capability mode upon reception of an initial control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Lower capability mode (e.g., 20 MHz BW, one SS, limited data rates, PPDU format)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Higher capability mode (e.g., operating BW, 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Initial Control frame is TBD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 NSS and MCSs, with at least one higher capability than that in the lower power capability </a:t>
            </a:r>
            <a:r>
              <a:rPr lang="en-US" altLang="zh-CN" sz="1400" dirty="0" err="1"/>
              <a:t>modWhether</a:t>
            </a:r>
            <a:r>
              <a:rPr lang="en-US" altLang="zh-CN" sz="1400" dirty="0"/>
              <a:t> that applies for a non-mobile AP is TBD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TW" sz="1600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dirty="0"/>
          </a:p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r>
              <a:rPr lang="en-US" altLang="zh-CN" sz="1600" dirty="0"/>
              <a:t>This contribution proposes a mechanism for the flexible management of DPS mode.</a:t>
            </a:r>
          </a:p>
          <a:p>
            <a:pPr>
              <a:buFont typeface="Wingdings" panose="05000000000000000000" pitchFamily="2" charset="2"/>
              <a:buChar char="p"/>
              <a:tabLst>
                <a:tab pos="360363" algn="l"/>
              </a:tabLst>
            </a:pPr>
            <a:endParaRPr lang="zh-CN" altLang="zh-CN" sz="16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F66A48E-E7DA-4E93-A4B6-9EDA9D395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DPS as a mode of operation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48E2637-03B5-4C8E-A8FE-AAD06DBCA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828800"/>
            <a:ext cx="7858125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600" dirty="0"/>
              <a:t>The benefit from </a:t>
            </a:r>
            <a:r>
              <a:rPr lang="en-US" altLang="zh-TW" sz="1600" dirty="0"/>
              <a:t>Dynamic Power Save</a:t>
            </a:r>
            <a:r>
              <a:rPr lang="zh-CN" altLang="en-US" sz="1600" dirty="0"/>
              <a:t>（</a:t>
            </a:r>
            <a:r>
              <a:rPr lang="en-US" altLang="zh-CN" sz="1600" dirty="0"/>
              <a:t>DPS</a:t>
            </a:r>
            <a:r>
              <a:rPr lang="zh-CN" altLang="en-US" sz="1600" dirty="0"/>
              <a:t>） </a:t>
            </a:r>
            <a:r>
              <a:rPr lang="en-US" altLang="zh-CN" sz="1600" dirty="0"/>
              <a:t>mode  depends on the requirements of the traffic to be delivered and power save for the UHR non-AP STA in DPS mode</a:t>
            </a:r>
            <a:r>
              <a:rPr lang="en-US" altLang="zh-TW" sz="1600" dirty="0"/>
              <a:t> </a:t>
            </a:r>
            <a:r>
              <a:rPr lang="en-US" altLang="zh-CN" sz="1600" dirty="0"/>
              <a:t>.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600" dirty="0"/>
              <a:t>DPS-capable non-AP STAs can enable or disable the DPS mode when it is associated with the DPS-capable AP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600" dirty="0"/>
              <a:t>Enabling the DPS mode, the STA can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en-US" altLang="zh-CN" sz="1600" b="0" dirty="0">
                <a:solidFill>
                  <a:schemeClr val="tx2"/>
                </a:solidFill>
              </a:rPr>
              <a:t>operate in its lower capability mode when no DPS initial control frame (ICF)   addressed to it is received 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en-US" altLang="zh-CN" sz="1600" b="0" dirty="0">
                <a:solidFill>
                  <a:schemeClr val="tx2"/>
                </a:solidFill>
              </a:rPr>
              <a:t>do frame exchanges in a higher capability mode followed by an DPS ICF addressed to it from its associated AP.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1600" b="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600" dirty="0"/>
              <a:t>Disabling the DPS mode, the STA always</a:t>
            </a:r>
          </a:p>
          <a:p>
            <a:pPr>
              <a:buFont typeface="Wingdings" panose="05000000000000000000" pitchFamily="2" charset="2"/>
              <a:buChar char="u"/>
            </a:pPr>
            <a:r>
              <a:rPr lang="en-US" altLang="zh-CN" sz="1600" b="0" dirty="0">
                <a:solidFill>
                  <a:schemeClr val="tx2"/>
                </a:solidFill>
              </a:rPr>
              <a:t>operate in its full capability mode when the STA stay in the active mode.</a:t>
            </a:r>
            <a:endParaRPr lang="zh-CN" altLang="en-US" sz="1600" b="0" dirty="0">
              <a:solidFill>
                <a:schemeClr val="tx2"/>
              </a:solidFill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976BFD0-F508-4866-9D59-476AEF398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3A6D14D-E014-4B89-8ACA-E680F38CB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678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CD6770-1E91-4BCF-8D48-454CC66D9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DPS as a mode of operation (Cont.)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D51D2E-CF94-460A-861D-75D21B932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399"/>
            <a:ext cx="7772400" cy="47990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Signaling for DPS mode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Enabling DPS mode: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An DPS-capable non-AP STA can enable dynamically DPS mode by notifying the DPS-capable AP or by negotiating with the DPS-capable AP.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DPS operation parameters, such as DPS mode indication</a:t>
            </a:r>
            <a:r>
              <a:rPr lang="zh-CN" altLang="en-US" sz="1400" b="0" kern="1200" dirty="0"/>
              <a:t>（</a:t>
            </a:r>
            <a:r>
              <a:rPr lang="en-US" altLang="zh-CN" sz="1400" b="0" kern="1200" dirty="0"/>
              <a:t>enabling DPS mode</a:t>
            </a:r>
            <a:r>
              <a:rPr lang="zh-CN" altLang="en-US" sz="1400" b="0" kern="1200" dirty="0"/>
              <a:t>）</a:t>
            </a:r>
            <a:r>
              <a:rPr lang="en-US" altLang="zh-CN" sz="1400" b="0" kern="1200" dirty="0"/>
              <a:t>, DPS padding delay, optional operating parameters for the lower capability mode and higher capability mode are carried in the DPS mode management frames (such as DPS mode notification frame).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Frame exchanges in DPS mode: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DPS-capable non-AP STA operates in its lower capability mode when no DPS initial control frame (ICF)   addressed to it is received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DPS-capable non-AP STA does frame exchanges in a higher capability mode followed by an DPS ICF addressed to it from its associated AP.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Updating parameter(s) in DPS mode.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An DPS-capable non-AP STA in DPS mode can update dynamically DPS parameters by sending a DPS mode notification frame with DPS mode indication (enabling DPS mode) and DPS parameters to be updated to the DPS-capable AP. AP optionally responds to the DPS mode notification frame.</a:t>
            </a:r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4C5AA42-85E3-4981-B970-B797AF3DA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6064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CD6770-1E91-4BCF-8D48-454CC66D9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DPS as a mode of operation (Cont.) 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D51D2E-CF94-460A-861D-75D21B932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399"/>
            <a:ext cx="7772400" cy="47990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400" dirty="0"/>
              <a:t>Signaling for DPS mode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Disabling DPS mode: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An DPS-capable non-AP STA can disable dynamically DPS mode by notifying the DPS-capable AP or by negotiating with the DPS-capable AP.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DPS mode indication</a:t>
            </a:r>
            <a:r>
              <a:rPr lang="zh-CN" altLang="en-US" sz="1400" b="0" kern="1200" dirty="0"/>
              <a:t>（</a:t>
            </a:r>
            <a:r>
              <a:rPr lang="en-US" altLang="zh-CN" sz="1400" b="0" kern="1200" dirty="0"/>
              <a:t>disabling DPS mode</a:t>
            </a:r>
            <a:r>
              <a:rPr lang="zh-CN" altLang="en-US" sz="1400" b="0" kern="1200" dirty="0"/>
              <a:t>）</a:t>
            </a:r>
            <a:r>
              <a:rPr lang="en-US" altLang="zh-CN" sz="1400" b="0" kern="1200" dirty="0"/>
              <a:t>is carried in the DPS mode exchange frames (such as DPS mode notification frame).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AP optionally responds to the DPS mode notification frame sent by the STA.</a:t>
            </a:r>
          </a:p>
          <a:p>
            <a:pPr indent="285750" algn="just">
              <a:buFont typeface="Wingdings" panose="05000000000000000000" pitchFamily="2" charset="2"/>
              <a:buChar char="Ø"/>
            </a:pPr>
            <a:r>
              <a:rPr lang="en-US" altLang="zh-CN" sz="1400" kern="1200" dirty="0"/>
              <a:t>Behavior of the DPS-capable non-AP STA when disabling DPS mode: </a:t>
            </a:r>
          </a:p>
          <a:p>
            <a:pPr marL="628650" indent="-285750" algn="just">
              <a:buFont typeface="Arial" panose="020B0604020202020204" pitchFamily="34" charset="0"/>
              <a:buChar char="•"/>
            </a:pPr>
            <a:r>
              <a:rPr lang="en-US" altLang="zh-CN" sz="1400" b="0" kern="1200" dirty="0"/>
              <a:t>the STA always operate in its full capability mode when the STA stays in the active mode.</a:t>
            </a:r>
            <a:endParaRPr lang="zh-CN" altLang="en-US" sz="1400" b="0" kern="1200" dirty="0"/>
          </a:p>
          <a:p>
            <a:pPr indent="285750" algn="just">
              <a:buFont typeface="Wingdings" panose="05000000000000000000" pitchFamily="2" charset="2"/>
              <a:buChar char="Ø"/>
            </a:pPr>
            <a:endParaRPr lang="en-US" altLang="zh-CN" sz="1400" kern="1200" dirty="0"/>
          </a:p>
          <a:p>
            <a:endParaRPr lang="zh-CN" altLang="en-US" sz="140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196060E2-2F0B-4541-8AC5-5ABE82A0C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4C5AA42-85E3-4981-B970-B797AF3DA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5500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9CA8937-5F67-43A8-B92A-8D51005E2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B27F60E-8693-475C-94F4-CEF4CBD63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p"/>
            </a:pPr>
            <a:r>
              <a:rPr lang="en-US" altLang="zh-CN" sz="1800" dirty="0"/>
              <a:t>The benefit from DPS  depends on the requirements of the traffic to be delivered and power save for the UHR non-AP STA in DPS</a:t>
            </a:r>
            <a:r>
              <a:rPr lang="zh-CN" altLang="en-US" sz="1800" dirty="0"/>
              <a:t> </a:t>
            </a:r>
            <a:r>
              <a:rPr lang="en-US" altLang="zh-CN" sz="1800" dirty="0"/>
              <a:t>mode</a:t>
            </a:r>
            <a:r>
              <a:rPr lang="en-US" altLang="zh-TW" sz="1800" dirty="0"/>
              <a:t> </a:t>
            </a:r>
            <a:r>
              <a:rPr lang="en-US" altLang="zh-CN" sz="1800" dirty="0"/>
              <a:t>.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1800" dirty="0"/>
          </a:p>
          <a:p>
            <a:pPr>
              <a:buFont typeface="Wingdings" panose="05000000000000000000" pitchFamily="2" charset="2"/>
              <a:buChar char="p"/>
            </a:pPr>
            <a:r>
              <a:rPr lang="en-US" altLang="zh-CN" sz="1800" dirty="0"/>
              <a:t>DPS as a mode of operation is suggested to be considered  for the flexible management of DPS: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/>
              <a:t>Enabling/disabling the DPS mode based on the requirements of the traffic to be delivered and/or power save for DPS-capable non-AP STAs.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/>
              <a:t>updating the operating parameters in DPS mode depending on the requirements of the traffic to be delivered and/or power save for DPS-capable non-AP STAs.</a:t>
            </a:r>
          </a:p>
          <a:p>
            <a:pPr>
              <a:buFont typeface="Wingdings" panose="05000000000000000000" pitchFamily="2" charset="2"/>
              <a:buChar char="p"/>
            </a:pPr>
            <a:endParaRPr lang="en-US" altLang="zh-CN" sz="1800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sz="1800" dirty="0"/>
          </a:p>
          <a:p>
            <a:pPr>
              <a:buFont typeface="Wingdings" panose="05000000000000000000" pitchFamily="2" charset="2"/>
              <a:buChar char="p"/>
            </a:pPr>
            <a:endParaRPr lang="en-US" altLang="zh-CN" sz="1800" b="0" dirty="0"/>
          </a:p>
          <a:p>
            <a:endParaRPr lang="en-US" altLang="zh-CN" sz="1800" b="0" kern="1200" dirty="0">
              <a:solidFill>
                <a:schemeClr val="tx2"/>
              </a:solidFill>
            </a:endParaRPr>
          </a:p>
          <a:p>
            <a:endParaRPr lang="en-US" altLang="zh-CN" sz="1800" b="0" kern="1200" dirty="0">
              <a:solidFill>
                <a:schemeClr val="tx2"/>
              </a:solidFill>
            </a:endParaRPr>
          </a:p>
          <a:p>
            <a:endParaRPr lang="zh-CN" altLang="en-US" sz="1800" b="0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FE04527-2AD4-4DBB-A130-88A6C5E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ym typeface="+mn-ea"/>
              </a:rPr>
              <a:t>Liuming Lu (OPPO)</a:t>
            </a:r>
            <a:endParaRPr lang="en-US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89D4FB5-6190-44A4-948A-AAE975B62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055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4267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2000" b="0" dirty="0"/>
              <a:t>[</a:t>
            </a:r>
            <a:r>
              <a:rPr lang="en-US" altLang="zh-CN" sz="1800" b="0" dirty="0"/>
              <a:t>1] UHR proposed PAR, </a:t>
            </a:r>
            <a:r>
              <a:rPr lang="en-US" altLang="zh-CN" sz="1800" b="0" dirty="0">
                <a:hlinkClick r:id="rId2"/>
              </a:rPr>
              <a:t>https://mentor.ieee.org/802.11/dcn/23/11-23-0480-01-0uhr-uhr-proposed-par.pdf</a:t>
            </a:r>
            <a:endParaRPr lang="en-US" altLang="zh-CN" sz="1800" b="0" dirty="0"/>
          </a:p>
          <a:p>
            <a:pPr marL="0" indent="0">
              <a:buNone/>
            </a:pPr>
            <a:r>
              <a:rPr lang="en-US" altLang="zh-CN" sz="1800" b="0" dirty="0"/>
              <a:t>[2] Power Save Protocols for UHR - follow up</a:t>
            </a:r>
            <a:r>
              <a:rPr lang="en-US" altLang="zh-CN" sz="1800" b="0" dirty="0">
                <a:latin typeface="+mn-ea"/>
                <a:ea typeface="+mn-ea"/>
              </a:rPr>
              <a:t>, </a:t>
            </a:r>
            <a:r>
              <a:rPr lang="en-US" altLang="zh-CN" sz="1400" b="0" i="0" dirty="0">
                <a:solidFill>
                  <a:srgbClr val="000000"/>
                </a:solidFill>
                <a:effectLst/>
                <a:latin typeface="+mn-ea"/>
                <a:ea typeface="+mn-ea"/>
                <a:hlinkClick r:id="rId3"/>
              </a:rPr>
              <a:t>https://mentor.ieee.org/802.11/dcn/24/11-24-0544-01-00bn-power-save-protocols-for-uhr-follow-up.pptx</a:t>
            </a:r>
            <a:endParaRPr lang="en-US" altLang="zh-CN" sz="1400" b="0" i="0" dirty="0">
              <a:solidFill>
                <a:srgbClr val="000000"/>
              </a:solidFill>
              <a:effectLst/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zh-CN" sz="1800" b="0" dirty="0"/>
              <a:t>[3] Client power save, </a:t>
            </a:r>
            <a:r>
              <a:rPr lang="en-US" altLang="zh-CN" sz="1400" b="0" dirty="0">
                <a:solidFill>
                  <a:srgbClr val="000000"/>
                </a:solidFill>
                <a:latin typeface="+mn-ea"/>
                <a:ea typeface="+mn-ea"/>
                <a:hlinkClick r:id="rId4"/>
              </a:rPr>
              <a:t>https://mentor.ieee.org/802.11/dcn/23/11-23-2003-00-00bn-client-power-save.pptx</a:t>
            </a:r>
            <a:endParaRPr lang="en-US" altLang="zh-CN" sz="1400" b="0" dirty="0">
              <a:solidFill>
                <a:srgbClr val="000000"/>
              </a:solidFill>
              <a:latin typeface="+mn-ea"/>
              <a:ea typeface="+mn-ea"/>
            </a:endParaRPr>
          </a:p>
          <a:p>
            <a:pPr marL="0" indent="0">
              <a:buNone/>
            </a:pPr>
            <a:endParaRPr lang="en-US" altLang="zh-CN" sz="1800" b="0" dirty="0"/>
          </a:p>
          <a:p>
            <a:pPr marL="0" indent="0">
              <a:buNone/>
            </a:pPr>
            <a:endParaRPr lang="en-US" altLang="zh-CN" sz="1800" b="0" dirty="0"/>
          </a:p>
          <a:p>
            <a:pPr marL="0" indent="0">
              <a:buNone/>
            </a:pPr>
            <a:endParaRPr lang="en-US" altLang="zh-CN" sz="2000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SP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00074" y="1676400"/>
            <a:ext cx="808672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 algn="just">
              <a:buFont typeface="Wingdings" panose="05000000000000000000" pitchFamily="2" charset="2"/>
              <a:buChar char="q"/>
            </a:pPr>
            <a:r>
              <a:rPr lang="en-US" altLang="zh-CN" sz="1600" b="1" dirty="0">
                <a:solidFill>
                  <a:schemeClr val="tx2"/>
                </a:solidFill>
              </a:rPr>
              <a:t>SP : Do you support to specify a mechanism for enabling or disabling </a:t>
            </a:r>
            <a:r>
              <a:rPr lang="en-US" altLang="zh-TW" sz="1600" b="1" dirty="0">
                <a:solidFill>
                  <a:schemeClr val="tx2"/>
                </a:solidFill>
              </a:rPr>
              <a:t>Dynamic Power Save</a:t>
            </a:r>
            <a:r>
              <a:rPr lang="zh-CN" altLang="en-US" sz="1600" b="1" dirty="0">
                <a:solidFill>
                  <a:schemeClr val="tx2"/>
                </a:solidFill>
              </a:rPr>
              <a:t>（</a:t>
            </a:r>
            <a:r>
              <a:rPr lang="en-US" altLang="zh-CN" sz="1600" b="1" dirty="0">
                <a:solidFill>
                  <a:schemeClr val="tx2"/>
                </a:solidFill>
              </a:rPr>
              <a:t>DPS</a:t>
            </a:r>
            <a:r>
              <a:rPr lang="zh-CN" altLang="en-US" sz="1600" b="1" dirty="0">
                <a:solidFill>
                  <a:schemeClr val="tx2"/>
                </a:solidFill>
              </a:rPr>
              <a:t>） </a:t>
            </a:r>
            <a:r>
              <a:rPr lang="en-US" altLang="zh-CN" sz="1600" b="1" dirty="0">
                <a:solidFill>
                  <a:schemeClr val="tx2"/>
                </a:solidFill>
              </a:rPr>
              <a:t>mode in UHR?</a:t>
            </a:r>
            <a:endParaRPr lang="zh-CN" altLang="zh-CN" sz="1600" b="1" dirty="0">
              <a:solidFill>
                <a:schemeClr val="tx2"/>
              </a:solidFill>
            </a:endParaRPr>
          </a:p>
          <a:p>
            <a:pPr marL="287655" indent="-287655" algn="just">
              <a:buFont typeface="Wingdings" panose="05000000000000000000" pitchFamily="2" charset="2"/>
              <a:buChar char="q"/>
            </a:pPr>
            <a:endParaRPr lang="en-US" altLang="zh-CN" sz="1600" b="1" dirty="0">
              <a:solidFill>
                <a:schemeClr val="tx2"/>
              </a:solidFill>
            </a:endParaRP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en-US" altLang="zh-CN" sz="1600" b="1" dirty="0">
                <a:solidFill>
                  <a:schemeClr val="tx2"/>
                </a:solidFill>
              </a:rPr>
              <a:t>The</a:t>
            </a:r>
            <a:r>
              <a:rPr lang="zh-CN" altLang="en-US" sz="1600" b="1" dirty="0">
                <a:solidFill>
                  <a:schemeClr val="tx2"/>
                </a:solidFill>
              </a:rPr>
              <a:t> </a:t>
            </a:r>
            <a:r>
              <a:rPr lang="en-US" altLang="zh-CN" sz="1600" b="1" dirty="0">
                <a:solidFill>
                  <a:schemeClr val="tx2"/>
                </a:solidFill>
              </a:rPr>
              <a:t>mechanism</a:t>
            </a:r>
            <a:r>
              <a:rPr lang="zh-CN" altLang="en-US" sz="1600" b="1" dirty="0">
                <a:solidFill>
                  <a:schemeClr val="tx2"/>
                </a:solidFill>
              </a:rPr>
              <a:t> </a:t>
            </a:r>
            <a:r>
              <a:rPr lang="en-US" altLang="zh-CN" sz="1600" b="1" dirty="0">
                <a:solidFill>
                  <a:schemeClr val="tx2"/>
                </a:solidFill>
              </a:rPr>
              <a:t>is</a:t>
            </a:r>
            <a:r>
              <a:rPr lang="zh-CN" altLang="en-US" sz="1600" b="1" dirty="0">
                <a:solidFill>
                  <a:schemeClr val="tx2"/>
                </a:solidFill>
              </a:rPr>
              <a:t> </a:t>
            </a:r>
            <a:r>
              <a:rPr lang="en-US" altLang="zh-CN" sz="1600" b="1" dirty="0">
                <a:solidFill>
                  <a:schemeClr val="tx2"/>
                </a:solidFill>
              </a:rPr>
              <a:t>TBD.</a:t>
            </a:r>
            <a:endParaRPr lang="zh-CN" altLang="zh-CN" sz="1600" b="1" dirty="0">
              <a:solidFill>
                <a:schemeClr val="tx2"/>
              </a:solidFill>
            </a:endParaRPr>
          </a:p>
          <a:p>
            <a:pPr marL="287655" indent="-287655" algn="just">
              <a:buFont typeface="Wingdings" panose="05000000000000000000" pitchFamily="2" charset="2"/>
              <a:buChar char="q"/>
            </a:pPr>
            <a:endParaRPr lang="zh-CN" altLang="zh-CN" sz="1600" b="1" dirty="0">
              <a:solidFill>
                <a:schemeClr val="tx2"/>
              </a:solidFill>
            </a:endParaRPr>
          </a:p>
          <a:p>
            <a:r>
              <a:rPr lang="en-US" altLang="zh-CN" sz="1600" dirty="0"/>
              <a:t> </a:t>
            </a:r>
            <a:endParaRPr lang="zh-CN" altLang="zh-CN" sz="1600" dirty="0"/>
          </a:p>
          <a:p>
            <a:pPr marL="287655" indent="-287655" algn="just">
              <a:buFont typeface="Wingdings" panose="05000000000000000000" pitchFamily="2" charset="2"/>
              <a:buChar char="q"/>
            </a:pP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444625" cy="2743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 dirty="0">
                <a:sym typeface="+mn-ea"/>
              </a:rPr>
              <a:t>Liuming Lu (OPPO)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866940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8125</TotalTime>
  <Words>864</Words>
  <Application>Microsoft Office PowerPoint</Application>
  <PresentationFormat>全屏显示(4:3)</PresentationFormat>
  <Paragraphs>93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802-11-Submission</vt:lpstr>
      <vt:lpstr>Considerations on  Client Power Save for 11bn</vt:lpstr>
      <vt:lpstr>Introduction</vt:lpstr>
      <vt:lpstr>DPS as a mode of operation </vt:lpstr>
      <vt:lpstr>DPS as a mode of operation (Cont.) </vt:lpstr>
      <vt:lpstr>DPS as a mode of operation (Cont.) </vt:lpstr>
      <vt:lpstr>Summary</vt:lpstr>
      <vt:lpstr>References</vt:lpstr>
      <vt:lpstr>SP</vt:lpstr>
    </vt:vector>
  </TitlesOfParts>
  <Company>Marvell Semiconductor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卢刘明(Liuming Lu)</cp:lastModifiedBy>
  <cp:revision>3637</cp:revision>
  <cp:lastPrinted>2014-11-04T15:04:00Z</cp:lastPrinted>
  <dcterms:created xsi:type="dcterms:W3CDTF">2007-04-17T18:10:00Z</dcterms:created>
  <dcterms:modified xsi:type="dcterms:W3CDTF">2024-09-12T21:40:44Z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