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4"/>
  </p:notesMasterIdLst>
  <p:handoutMasterIdLst>
    <p:handoutMasterId r:id="rId15"/>
  </p:handoutMasterIdLst>
  <p:sldIdLst>
    <p:sldId id="269" r:id="rId2"/>
    <p:sldId id="611" r:id="rId3"/>
    <p:sldId id="664" r:id="rId4"/>
    <p:sldId id="673" r:id="rId5"/>
    <p:sldId id="671" r:id="rId6"/>
    <p:sldId id="669" r:id="rId7"/>
    <p:sldId id="668" r:id="rId8"/>
    <p:sldId id="618" r:id="rId9"/>
    <p:sldId id="672" r:id="rId10"/>
    <p:sldId id="674" r:id="rId11"/>
    <p:sldId id="670" r:id="rId12"/>
    <p:sldId id="621"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065EC2-255B-EB54-0AD7-19A576C2F3B5}" name="Chunyu Hu" initials="CH" userId="S::chunyuhu@fb.com::98f12de9-3d6a-4c20-ab50-c5ddda7fb39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E1FF"/>
    <a:srgbClr val="FF6600"/>
    <a:srgbClr val="FF33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45" autoAdjust="0"/>
    <p:restoredTop sz="94332" autoAdjust="0"/>
  </p:normalViewPr>
  <p:slideViewPr>
    <p:cSldViewPr>
      <p:cViewPr varScale="1">
        <p:scale>
          <a:sx n="81" d="100"/>
          <a:sy n="81" d="100"/>
        </p:scale>
        <p:origin x="1742" y="53"/>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2299" y="-111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pPr>
              <a:defRPr/>
            </a:pPr>
            <a:r>
              <a:rPr lang="en-US"/>
              <a:t>doc.: IEEE 802.11-15/0496r5</a:t>
            </a:r>
          </a:p>
        </p:txBody>
      </p:sp>
      <p:sp>
        <p:nvSpPr>
          <p:cNvPr id="5" name="日期占位符 4"/>
          <p:cNvSpPr>
            <a:spLocks noGrp="1"/>
          </p:cNvSpPr>
          <p:nvPr>
            <p:ph type="dt" idx="1"/>
          </p:nvPr>
        </p:nvSpPr>
        <p:spPr/>
        <p:txBody>
          <a:bodyPr/>
          <a:lstStyle/>
          <a:p>
            <a:pPr>
              <a:defRPr/>
            </a:pPr>
            <a:r>
              <a:rPr lang="en-US"/>
              <a:t>May 2015</a:t>
            </a:r>
          </a:p>
        </p:txBody>
      </p:sp>
      <p:sp>
        <p:nvSpPr>
          <p:cNvPr id="6" name="页脚占位符 5"/>
          <p:cNvSpPr>
            <a:spLocks noGrp="1"/>
          </p:cNvSpPr>
          <p:nvPr>
            <p:ph type="ftr" sz="quarter" idx="4"/>
          </p:nvPr>
        </p:nvSpPr>
        <p:spPr/>
        <p:txBody>
          <a:bodyPr/>
          <a:lstStyle/>
          <a:p>
            <a:pPr lvl="4">
              <a:defRPr/>
            </a:pPr>
            <a:r>
              <a:rPr lang="en-US"/>
              <a:t>Edward Au (Marvell Semiconductor)</a:t>
            </a:r>
          </a:p>
        </p:txBody>
      </p:sp>
      <p:sp>
        <p:nvSpPr>
          <p:cNvPr id="7" name="灯片编号占位符 6"/>
          <p:cNvSpPr>
            <a:spLocks noGrp="1"/>
          </p:cNvSpPr>
          <p:nvPr>
            <p:ph type="sldNum" sz="quarter" idx="5"/>
          </p:nvPr>
        </p:nvSpPr>
        <p:spPr/>
        <p:txBody>
          <a:bodyPr/>
          <a:lstStyle/>
          <a:p>
            <a:r>
              <a:rPr lang="en-US" altLang="en-US"/>
              <a:t>Page </a:t>
            </a:r>
            <a:fld id="{A4C469B6-0354-4D64-BCEB-6541BE9EF06F}" type="slidenum">
              <a:rPr lang="en-US" altLang="en-US" smtClean="0"/>
              <a:t>2</a:t>
            </a:fld>
            <a:endParaRPr lang="en-US" altLang="en-US"/>
          </a:p>
        </p:txBody>
      </p:sp>
    </p:spTree>
    <p:extLst>
      <p:ext uri="{BB962C8B-B14F-4D97-AF65-F5344CB8AC3E}">
        <p14:creationId xmlns:p14="http://schemas.microsoft.com/office/powerpoint/2010/main" val="222778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endParaRPr lang="zh-CN" altLang="en-US" dirty="0"/>
          </a:p>
        </p:txBody>
      </p:sp>
      <p:sp>
        <p:nvSpPr>
          <p:cNvPr id="4" name="页眉占位符 3"/>
          <p:cNvSpPr>
            <a:spLocks noGrp="1"/>
          </p:cNvSpPr>
          <p:nvPr>
            <p:ph type="hdr" sz="quarter"/>
          </p:nvPr>
        </p:nvSpPr>
        <p:spPr/>
        <p:txBody>
          <a:bodyPr/>
          <a:lstStyle/>
          <a:p>
            <a:pPr>
              <a:defRPr/>
            </a:pPr>
            <a:r>
              <a:rPr lang="en-US"/>
              <a:t>doc.: IEEE 802.11-15/0496r5</a:t>
            </a:r>
          </a:p>
        </p:txBody>
      </p:sp>
      <p:sp>
        <p:nvSpPr>
          <p:cNvPr id="5" name="日期占位符 4"/>
          <p:cNvSpPr>
            <a:spLocks noGrp="1"/>
          </p:cNvSpPr>
          <p:nvPr>
            <p:ph type="dt" idx="1"/>
          </p:nvPr>
        </p:nvSpPr>
        <p:spPr/>
        <p:txBody>
          <a:bodyPr/>
          <a:lstStyle/>
          <a:p>
            <a:pPr>
              <a:defRPr/>
            </a:pPr>
            <a:r>
              <a:rPr lang="en-US"/>
              <a:t>May 2015</a:t>
            </a:r>
          </a:p>
        </p:txBody>
      </p:sp>
      <p:sp>
        <p:nvSpPr>
          <p:cNvPr id="6" name="页脚占位符 5"/>
          <p:cNvSpPr>
            <a:spLocks noGrp="1"/>
          </p:cNvSpPr>
          <p:nvPr>
            <p:ph type="ftr" sz="quarter" idx="4"/>
          </p:nvPr>
        </p:nvSpPr>
        <p:spPr/>
        <p:txBody>
          <a:bodyPr/>
          <a:lstStyle/>
          <a:p>
            <a:pPr lvl="4">
              <a:defRPr/>
            </a:pPr>
            <a:r>
              <a:rPr lang="en-US"/>
              <a:t>Edward Au (Marvell Semiconductor)</a:t>
            </a:r>
          </a:p>
        </p:txBody>
      </p:sp>
      <p:sp>
        <p:nvSpPr>
          <p:cNvPr id="7" name="灯片编号占位符 6"/>
          <p:cNvSpPr>
            <a:spLocks noGrp="1"/>
          </p:cNvSpPr>
          <p:nvPr>
            <p:ph type="sldNum" sz="quarter" idx="5"/>
          </p:nvPr>
        </p:nvSpPr>
        <p:spPr/>
        <p:txBody>
          <a:bodyPr/>
          <a:lstStyle/>
          <a:p>
            <a:r>
              <a:rPr lang="en-US" altLang="en-US"/>
              <a:t>Page </a:t>
            </a:r>
            <a:fld id="{A4C469B6-0354-4D64-BCEB-6541BE9EF06F}" type="slidenum">
              <a:rPr lang="en-US" altLang="en-US" smtClean="0"/>
              <a:t>3</a:t>
            </a:fld>
            <a:endParaRPr lang="en-US" altLang="en-US"/>
          </a:p>
        </p:txBody>
      </p:sp>
    </p:spTree>
    <p:extLst>
      <p:ext uri="{BB962C8B-B14F-4D97-AF65-F5344CB8AC3E}">
        <p14:creationId xmlns:p14="http://schemas.microsoft.com/office/powerpoint/2010/main" val="200464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endParaRPr lang="zh-CN" altLang="en-US" dirty="0"/>
          </a:p>
        </p:txBody>
      </p:sp>
      <p:sp>
        <p:nvSpPr>
          <p:cNvPr id="4" name="页眉占位符 3"/>
          <p:cNvSpPr>
            <a:spLocks noGrp="1"/>
          </p:cNvSpPr>
          <p:nvPr>
            <p:ph type="hdr" sz="quarter"/>
          </p:nvPr>
        </p:nvSpPr>
        <p:spPr/>
        <p:txBody>
          <a:bodyPr/>
          <a:lstStyle/>
          <a:p>
            <a:pPr>
              <a:defRPr/>
            </a:pPr>
            <a:r>
              <a:rPr lang="en-US"/>
              <a:t>doc.: IEEE 802.11-15/0496r5</a:t>
            </a:r>
          </a:p>
        </p:txBody>
      </p:sp>
      <p:sp>
        <p:nvSpPr>
          <p:cNvPr id="5" name="日期占位符 4"/>
          <p:cNvSpPr>
            <a:spLocks noGrp="1"/>
          </p:cNvSpPr>
          <p:nvPr>
            <p:ph type="dt" idx="1"/>
          </p:nvPr>
        </p:nvSpPr>
        <p:spPr/>
        <p:txBody>
          <a:bodyPr/>
          <a:lstStyle/>
          <a:p>
            <a:pPr>
              <a:defRPr/>
            </a:pPr>
            <a:r>
              <a:rPr lang="en-US"/>
              <a:t>May 2015</a:t>
            </a:r>
          </a:p>
        </p:txBody>
      </p:sp>
      <p:sp>
        <p:nvSpPr>
          <p:cNvPr id="6" name="页脚占位符 5"/>
          <p:cNvSpPr>
            <a:spLocks noGrp="1"/>
          </p:cNvSpPr>
          <p:nvPr>
            <p:ph type="ftr" sz="quarter" idx="4"/>
          </p:nvPr>
        </p:nvSpPr>
        <p:spPr/>
        <p:txBody>
          <a:bodyPr/>
          <a:lstStyle/>
          <a:p>
            <a:pPr lvl="4">
              <a:defRPr/>
            </a:pPr>
            <a:r>
              <a:rPr lang="en-US"/>
              <a:t>Edward Au (Marvell Semiconductor)</a:t>
            </a:r>
          </a:p>
        </p:txBody>
      </p:sp>
      <p:sp>
        <p:nvSpPr>
          <p:cNvPr id="7" name="灯片编号占位符 6"/>
          <p:cNvSpPr>
            <a:spLocks noGrp="1"/>
          </p:cNvSpPr>
          <p:nvPr>
            <p:ph type="sldNum" sz="quarter" idx="5"/>
          </p:nvPr>
        </p:nvSpPr>
        <p:spPr/>
        <p:txBody>
          <a:bodyPr/>
          <a:lstStyle/>
          <a:p>
            <a:r>
              <a:rPr lang="en-US" altLang="en-US"/>
              <a:t>Page </a:t>
            </a:r>
            <a:fld id="{A4C469B6-0354-4D64-BCEB-6541BE9EF06F}" type="slidenum">
              <a:rPr lang="en-US" altLang="en-US" smtClean="0"/>
              <a:t>5</a:t>
            </a:fld>
            <a:endParaRPr lang="en-US" altLang="en-US"/>
          </a:p>
        </p:txBody>
      </p:sp>
    </p:spTree>
    <p:extLst>
      <p:ext uri="{BB962C8B-B14F-4D97-AF65-F5344CB8AC3E}">
        <p14:creationId xmlns:p14="http://schemas.microsoft.com/office/powerpoint/2010/main" val="19618575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pPr>
              <a:defRPr/>
            </a:pPr>
            <a:r>
              <a:rPr lang="en-US"/>
              <a:t>doc.: IEEE 802.11-15/0496r5</a:t>
            </a:r>
          </a:p>
        </p:txBody>
      </p:sp>
      <p:sp>
        <p:nvSpPr>
          <p:cNvPr id="5" name="日期占位符 4"/>
          <p:cNvSpPr>
            <a:spLocks noGrp="1"/>
          </p:cNvSpPr>
          <p:nvPr>
            <p:ph type="dt" idx="1"/>
          </p:nvPr>
        </p:nvSpPr>
        <p:spPr/>
        <p:txBody>
          <a:bodyPr/>
          <a:lstStyle/>
          <a:p>
            <a:pPr>
              <a:defRPr/>
            </a:pPr>
            <a:r>
              <a:rPr lang="en-US"/>
              <a:t>May 2015</a:t>
            </a:r>
          </a:p>
        </p:txBody>
      </p:sp>
      <p:sp>
        <p:nvSpPr>
          <p:cNvPr id="6" name="页脚占位符 5"/>
          <p:cNvSpPr>
            <a:spLocks noGrp="1"/>
          </p:cNvSpPr>
          <p:nvPr>
            <p:ph type="ftr" sz="quarter" idx="4"/>
          </p:nvPr>
        </p:nvSpPr>
        <p:spPr/>
        <p:txBody>
          <a:bodyPr/>
          <a:lstStyle/>
          <a:p>
            <a:pPr lvl="4">
              <a:defRPr/>
            </a:pPr>
            <a:r>
              <a:rPr lang="en-US"/>
              <a:t>Edward Au (Marvell Semiconductor)</a:t>
            </a:r>
          </a:p>
        </p:txBody>
      </p:sp>
      <p:sp>
        <p:nvSpPr>
          <p:cNvPr id="7" name="灯片编号占位符 6"/>
          <p:cNvSpPr>
            <a:spLocks noGrp="1"/>
          </p:cNvSpPr>
          <p:nvPr>
            <p:ph type="sldNum" sz="quarter" idx="5"/>
          </p:nvPr>
        </p:nvSpPr>
        <p:spPr/>
        <p:txBody>
          <a:bodyPr/>
          <a:lstStyle/>
          <a:p>
            <a:r>
              <a:rPr lang="en-US" altLang="en-US"/>
              <a:t>Page </a:t>
            </a:r>
            <a:fld id="{A4C469B6-0354-4D64-BCEB-6541BE9EF06F}" type="slidenum">
              <a:rPr lang="en-US" altLang="en-US" smtClean="0"/>
              <a:t>6</a:t>
            </a:fld>
            <a:endParaRPr lang="en-US" altLang="en-US"/>
          </a:p>
        </p:txBody>
      </p:sp>
    </p:spTree>
    <p:extLst>
      <p:ext uri="{BB962C8B-B14F-4D97-AF65-F5344CB8AC3E}">
        <p14:creationId xmlns:p14="http://schemas.microsoft.com/office/powerpoint/2010/main" val="14391940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pPr>
              <a:defRPr/>
            </a:pPr>
            <a:r>
              <a:rPr lang="en-US"/>
              <a:t>doc.: IEEE 802.11-15/0496r5</a:t>
            </a:r>
          </a:p>
        </p:txBody>
      </p:sp>
      <p:sp>
        <p:nvSpPr>
          <p:cNvPr id="5" name="日期占位符 4"/>
          <p:cNvSpPr>
            <a:spLocks noGrp="1"/>
          </p:cNvSpPr>
          <p:nvPr>
            <p:ph type="dt" idx="1"/>
          </p:nvPr>
        </p:nvSpPr>
        <p:spPr/>
        <p:txBody>
          <a:bodyPr/>
          <a:lstStyle/>
          <a:p>
            <a:pPr>
              <a:defRPr/>
            </a:pPr>
            <a:r>
              <a:rPr lang="en-US"/>
              <a:t>May 2015</a:t>
            </a:r>
          </a:p>
        </p:txBody>
      </p:sp>
      <p:sp>
        <p:nvSpPr>
          <p:cNvPr id="6" name="页脚占位符 5"/>
          <p:cNvSpPr>
            <a:spLocks noGrp="1"/>
          </p:cNvSpPr>
          <p:nvPr>
            <p:ph type="ftr" sz="quarter" idx="4"/>
          </p:nvPr>
        </p:nvSpPr>
        <p:spPr/>
        <p:txBody>
          <a:bodyPr/>
          <a:lstStyle/>
          <a:p>
            <a:pPr lvl="4">
              <a:defRPr/>
            </a:pPr>
            <a:r>
              <a:rPr lang="en-US"/>
              <a:t>Edward Au (Marvell Semiconductor)</a:t>
            </a:r>
          </a:p>
        </p:txBody>
      </p:sp>
      <p:sp>
        <p:nvSpPr>
          <p:cNvPr id="7" name="灯片编号占位符 6"/>
          <p:cNvSpPr>
            <a:spLocks noGrp="1"/>
          </p:cNvSpPr>
          <p:nvPr>
            <p:ph type="sldNum" sz="quarter" idx="5"/>
          </p:nvPr>
        </p:nvSpPr>
        <p:spPr/>
        <p:txBody>
          <a:bodyPr/>
          <a:lstStyle/>
          <a:p>
            <a:r>
              <a:rPr lang="en-US" altLang="en-US"/>
              <a:t>Page </a:t>
            </a:r>
            <a:fld id="{A4C469B6-0354-4D64-BCEB-6541BE9EF06F}" type="slidenum">
              <a:rPr lang="en-US" altLang="en-US" smtClean="0"/>
              <a:t>7</a:t>
            </a:fld>
            <a:endParaRPr lang="en-US" altLang="en-US"/>
          </a:p>
        </p:txBody>
      </p:sp>
    </p:spTree>
    <p:extLst>
      <p:ext uri="{BB962C8B-B14F-4D97-AF65-F5344CB8AC3E}">
        <p14:creationId xmlns:p14="http://schemas.microsoft.com/office/powerpoint/2010/main" val="19021425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dirty="0">
                <a:sym typeface="+mn-ea"/>
              </a:rPr>
              <a:t>Liuming Lu (OPPO)</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Liuming Lu (OPPO)</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36713" y="332601"/>
            <a:ext cx="33214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802.11-24/</a:t>
            </a:r>
            <a:r>
              <a:rPr lang="en-US" altLang="zh-CN" sz="1800" b="1" dirty="0"/>
              <a:t>1260</a:t>
            </a:r>
            <a:r>
              <a:rPr lang="en-US" altLang="en-US" sz="1800" b="1" dirty="0"/>
              <a:t>r2</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January 2025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4/11-24-0495-00-00bn-non-primary-channel-access-npca-follow-up.pptx" TargetMode="External"/><Relationship Id="rId2" Type="http://schemas.openxmlformats.org/officeDocument/2006/relationships/hyperlink" Target="https://mentor.ieee.org/802.11/dcn/23/11-23-0480-01-0uhr-uhr-proposed-par.pdf" TargetMode="External"/><Relationship Id="rId1" Type="http://schemas.openxmlformats.org/officeDocument/2006/relationships/slideLayout" Target="../slideLayouts/slideLayout2.xml"/><Relationship Id="rId5" Type="http://schemas.openxmlformats.org/officeDocument/2006/relationships/hyperlink" Target="https://mentor.ieee.org/802.11/dcn/24/11-24-0318-00-00bn-robust-secondary-channel-access.pptx" TargetMode="External"/><Relationship Id="rId4" Type="http://schemas.openxmlformats.org/officeDocument/2006/relationships/hyperlink" Target="https://mentor.ieee.org/802.11/dcn/23/11-23-2005-01-00bn-non-primary-channel-access-npca.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304800" y="838200"/>
            <a:ext cx="8686800" cy="1066800"/>
          </a:xfrm>
        </p:spPr>
        <p:txBody>
          <a:bodyPr/>
          <a:lstStyle/>
          <a:p>
            <a:r>
              <a:rPr lang="en-US" altLang="zh-CN" dirty="0">
                <a:latin typeface="Arial" panose="020B0604020202020204" pitchFamily="34" charset="0"/>
                <a:cs typeface="Arial" panose="020B0604020202020204" pitchFamily="34" charset="0"/>
              </a:rPr>
              <a:t>Further Considerations on NPCA</a:t>
            </a:r>
          </a:p>
        </p:txBody>
      </p:sp>
      <p:sp>
        <p:nvSpPr>
          <p:cNvPr id="13318" name="Rectangle 6"/>
          <p:cNvSpPr>
            <a:spLocks noGrp="1" noChangeArrowheads="1"/>
          </p:cNvSpPr>
          <p:nvPr>
            <p:ph type="body" idx="1"/>
          </p:nvPr>
        </p:nvSpPr>
        <p:spPr>
          <a:xfrm>
            <a:off x="685800" y="2133600"/>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2024-09-</a:t>
            </a:r>
            <a:r>
              <a:rPr lang="en-US" altLang="zh-CN" sz="2000" b="0" dirty="0">
                <a:cs typeface="Arial" panose="020B0604020202020204" pitchFamily="34" charset="0"/>
              </a:rPr>
              <a:t>01</a:t>
            </a:r>
            <a:endParaRPr lang="en-US" altLang="en-US" sz="2000" b="0" dirty="0">
              <a:cs typeface="Arial" panose="020B0604020202020204" pitchFamily="34" charset="0"/>
            </a:endParaRPr>
          </a:p>
        </p:txBody>
      </p:sp>
      <p:sp>
        <p:nvSpPr>
          <p:cNvPr id="13320" name="Rectangle 12"/>
          <p:cNvSpPr>
            <a:spLocks noChangeArrowheads="1"/>
          </p:cNvSpPr>
          <p:nvPr/>
        </p:nvSpPr>
        <p:spPr bwMode="auto">
          <a:xfrm>
            <a:off x="685800" y="26571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latin typeface="Arial" panose="020B0604020202020204" pitchFamily="34" charset="0"/>
                <a:cs typeface="Arial" panose="020B0604020202020204" pitchFamily="34" charset="0"/>
              </a:rPr>
              <a:t> Authors:</a:t>
            </a:r>
            <a:endParaRPr lang="en-US" altLang="en-US" sz="2000" b="0" dirty="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graphicFrame>
        <p:nvGraphicFramePr>
          <p:cNvPr id="8" name="Table 7">
            <a:extLst>
              <a:ext uri="{FF2B5EF4-FFF2-40B4-BE49-F238E27FC236}">
                <a16:creationId xmlns:a16="http://schemas.microsoft.com/office/drawing/2014/main" id="{D0D039D2-C163-484F-9CA9-D3BC5C2D63FE}"/>
              </a:ext>
            </a:extLst>
          </p:cNvPr>
          <p:cNvGraphicFramePr>
            <a:graphicFrameLocks noGrp="1"/>
          </p:cNvGraphicFramePr>
          <p:nvPr>
            <p:extLst>
              <p:ext uri="{D42A27DB-BD31-4B8C-83A1-F6EECF244321}">
                <p14:modId xmlns:p14="http://schemas.microsoft.com/office/powerpoint/2010/main" val="4279253295"/>
              </p:ext>
            </p:extLst>
          </p:nvPr>
        </p:nvGraphicFramePr>
        <p:xfrm>
          <a:off x="719138" y="3270771"/>
          <a:ext cx="7858124" cy="1817127"/>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326849">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val="10000"/>
                  </a:ext>
                </a:extLst>
              </a:tr>
              <a:tr h="354087">
                <a:tc>
                  <a:txBody>
                    <a:bodyPr/>
                    <a:lstStyle/>
                    <a:p>
                      <a:pPr marL="0" algn="ctr" defTabSz="914400" rtl="0" eaLnBrk="1" latinLnBrk="0" hangingPunct="1">
                        <a:spcAft>
                          <a:spcPts val="0"/>
                        </a:spcAft>
                      </a:pPr>
                      <a:r>
                        <a:rPr lang="en-US" altLang="ko-KR" sz="1800" kern="0" dirty="0">
                          <a:effectLst/>
                          <a:latin typeface="Times New Roman" panose="02020603050405020304" pitchFamily="18" charset="0"/>
                          <a:sym typeface="+mn-ea"/>
                        </a:rPr>
                        <a:t>Liuming Lu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rowSpan="5">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luliuming@oppo.com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1"/>
                  </a:ext>
                </a:extLst>
              </a:tr>
              <a:tr h="25875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Chaoming Luo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494611671"/>
                  </a:ext>
                </a:extLst>
              </a:tr>
              <a:tr h="245137">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Ning Gao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418120347"/>
                  </a:ext>
                </a:extLst>
              </a:tr>
              <a:tr h="270753">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Yapu Li</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275251171"/>
                  </a:ext>
                </a:extLst>
              </a:tr>
              <a:tr h="2250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i="0" kern="1200" dirty="0">
                          <a:solidFill>
                            <a:schemeClr val="tx1"/>
                          </a:solidFill>
                          <a:effectLst/>
                          <a:latin typeface="+mn-lt"/>
                          <a:ea typeface="+mn-ea"/>
                          <a:cs typeface="+mn-cs"/>
                        </a:rPr>
                        <a:t>Liangxiao Xin</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711706489"/>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68C65E7-C8D5-40B3-AC44-C0F03D0B1BDA}"/>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SP 1</a:t>
            </a:r>
            <a:endParaRPr lang="zh-CN" altLang="en-US" dirty="0"/>
          </a:p>
        </p:txBody>
      </p:sp>
      <p:sp>
        <p:nvSpPr>
          <p:cNvPr id="3" name="内容占位符 2">
            <a:extLst>
              <a:ext uri="{FF2B5EF4-FFF2-40B4-BE49-F238E27FC236}">
                <a16:creationId xmlns:a16="http://schemas.microsoft.com/office/drawing/2014/main" id="{1CF6AB7A-73FD-4976-96D7-B3AAED3119F4}"/>
              </a:ext>
            </a:extLst>
          </p:cNvPr>
          <p:cNvSpPr>
            <a:spLocks noGrp="1"/>
          </p:cNvSpPr>
          <p:nvPr>
            <p:ph idx="1"/>
          </p:nvPr>
        </p:nvSpPr>
        <p:spPr/>
        <p:txBody>
          <a:bodyPr/>
          <a:lstStyle/>
          <a:p>
            <a:pPr marL="287655" indent="-287655">
              <a:spcBef>
                <a:spcPts val="600"/>
              </a:spcBef>
              <a:spcAft>
                <a:spcPts val="600"/>
              </a:spcAft>
              <a:buFont typeface="Wingdings" panose="05000000000000000000" pitchFamily="2" charset="2"/>
              <a:buChar char="q"/>
            </a:pPr>
            <a:r>
              <a:rPr lang="en-US" altLang="zh-CN" sz="1600" kern="1200" dirty="0">
                <a:solidFill>
                  <a:schemeClr val="tx2"/>
                </a:solidFill>
                <a:latin typeface="Times New Roman" panose="02020603050405020304" pitchFamily="18" charset="0"/>
                <a:cs typeface="+mn-cs"/>
              </a:rPr>
              <a:t>SP : Do you support to specify a mechanism to  indicate the availability and </a:t>
            </a:r>
            <a:r>
              <a:rPr lang="en-US" altLang="zh-CN" sz="1600" dirty="0"/>
              <a:t>unavailability</a:t>
            </a:r>
            <a:r>
              <a:rPr lang="en-US" altLang="zh-CN" sz="1600" kern="1200" dirty="0">
                <a:solidFill>
                  <a:schemeClr val="tx2"/>
                </a:solidFill>
                <a:latin typeface="Times New Roman" panose="02020603050405020304" pitchFamily="18" charset="0"/>
                <a:cs typeface="+mn-cs"/>
              </a:rPr>
              <a:t> of NPCA operation for STAs supporting NPCA operation in 11bn?</a:t>
            </a:r>
            <a:endParaRPr lang="zh-CN" altLang="zh-CN" sz="1600" kern="1200" dirty="0">
              <a:solidFill>
                <a:schemeClr val="tx2"/>
              </a:solidFill>
              <a:latin typeface="Times New Roman" panose="02020603050405020304" pitchFamily="18" charset="0"/>
              <a:cs typeface="+mn-cs"/>
            </a:endParaRPr>
          </a:p>
          <a:p>
            <a:pPr marL="263525" indent="274638">
              <a:spcBef>
                <a:spcPts val="600"/>
              </a:spcBef>
              <a:spcAft>
                <a:spcPts val="600"/>
              </a:spcAft>
              <a:buFont typeface="Wingdings" panose="05000000000000000000" pitchFamily="2" charset="2"/>
              <a:buChar char="Ø"/>
            </a:pPr>
            <a:r>
              <a:rPr lang="en-US" altLang="zh-CN" sz="1600" b="0" kern="1200" dirty="0">
                <a:solidFill>
                  <a:schemeClr val="tx2"/>
                </a:solidFill>
                <a:latin typeface="Times New Roman" panose="02020603050405020304" pitchFamily="18" charset="0"/>
                <a:cs typeface="+mn-cs"/>
              </a:rPr>
              <a:t>The mechanism is TBD</a:t>
            </a:r>
            <a:endParaRPr lang="zh-CN" altLang="en-US" sz="1600" b="0" kern="1200" dirty="0">
              <a:solidFill>
                <a:schemeClr val="tx2"/>
              </a:solidFill>
              <a:latin typeface="Times New Roman" panose="02020603050405020304" pitchFamily="18" charset="0"/>
              <a:cs typeface="+mn-cs"/>
            </a:endParaRPr>
          </a:p>
          <a:p>
            <a:endParaRPr lang="zh-CN" altLang="en-US" sz="1600" dirty="0"/>
          </a:p>
        </p:txBody>
      </p:sp>
      <p:sp>
        <p:nvSpPr>
          <p:cNvPr id="4" name="页脚占位符 3">
            <a:extLst>
              <a:ext uri="{FF2B5EF4-FFF2-40B4-BE49-F238E27FC236}">
                <a16:creationId xmlns:a16="http://schemas.microsoft.com/office/drawing/2014/main" id="{BB67FD67-4808-4AC2-9E80-77338D2F48BB}"/>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38B724C9-B3D7-48EF-832E-1D45F5DAE25F}"/>
              </a:ext>
            </a:extLst>
          </p:cNvPr>
          <p:cNvSpPr>
            <a:spLocks noGrp="1"/>
          </p:cNvSpPr>
          <p:nvPr>
            <p:ph type="sldNum" sz="quarter" idx="12"/>
          </p:nvPr>
        </p:nvSpPr>
        <p:spPr/>
        <p:txBody>
          <a:bodyPr/>
          <a:lstStyle/>
          <a:p>
            <a:r>
              <a:rPr lang="en-US" altLang="en-US"/>
              <a:t>Slide </a:t>
            </a:r>
            <a:fld id="{0FF88134-36A3-492E-B6B5-2F4703E76746}" type="slidenum">
              <a:rPr lang="en-US" altLang="en-US" smtClean="0"/>
              <a:t>10</a:t>
            </a:fld>
            <a:endParaRPr lang="en-US" altLang="en-US"/>
          </a:p>
        </p:txBody>
      </p:sp>
    </p:spTree>
    <p:extLst>
      <p:ext uri="{BB962C8B-B14F-4D97-AF65-F5344CB8AC3E}">
        <p14:creationId xmlns:p14="http://schemas.microsoft.com/office/powerpoint/2010/main" val="1167285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1F9BC03-5DCC-4AB9-8A57-18B60584C923}"/>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SP 2</a:t>
            </a:r>
            <a:endParaRPr lang="zh-CN" altLang="en-US" dirty="0">
              <a:latin typeface="Arial" panose="020B0604020202020204" pitchFamily="34" charset="0"/>
              <a:cs typeface="Arial" panose="020B0604020202020204" pitchFamily="34" charset="0"/>
            </a:endParaRPr>
          </a:p>
        </p:txBody>
      </p:sp>
      <p:sp>
        <p:nvSpPr>
          <p:cNvPr id="3" name="内容占位符 2">
            <a:extLst>
              <a:ext uri="{FF2B5EF4-FFF2-40B4-BE49-F238E27FC236}">
                <a16:creationId xmlns:a16="http://schemas.microsoft.com/office/drawing/2014/main" id="{F42197F3-BDDD-4B2C-AEC4-A6A4C26C0655}"/>
              </a:ext>
            </a:extLst>
          </p:cNvPr>
          <p:cNvSpPr>
            <a:spLocks noGrp="1"/>
          </p:cNvSpPr>
          <p:nvPr>
            <p:ph idx="1"/>
          </p:nvPr>
        </p:nvSpPr>
        <p:spPr/>
        <p:txBody>
          <a:bodyPr/>
          <a:lstStyle/>
          <a:p>
            <a:pPr marL="287655" indent="-287655">
              <a:spcBef>
                <a:spcPts val="600"/>
              </a:spcBef>
              <a:spcAft>
                <a:spcPts val="600"/>
              </a:spcAft>
              <a:buFont typeface="Wingdings" panose="05000000000000000000" pitchFamily="2" charset="2"/>
              <a:buChar char="q"/>
            </a:pPr>
            <a:r>
              <a:rPr lang="en-US" altLang="zh-CN" sz="1600" kern="1200" dirty="0">
                <a:solidFill>
                  <a:schemeClr val="tx2"/>
                </a:solidFill>
                <a:latin typeface="Times New Roman" panose="02020603050405020304" pitchFamily="18" charset="0"/>
                <a:cs typeface="+mn-cs"/>
              </a:rPr>
              <a:t>SP : Do you support to specify a mechanism to  manage the NPCA availability and </a:t>
            </a:r>
            <a:r>
              <a:rPr lang="en-US" altLang="zh-CN" sz="1600" dirty="0"/>
              <a:t>unavailability</a:t>
            </a:r>
            <a:r>
              <a:rPr lang="en-US" altLang="zh-CN" sz="1600" kern="1200" dirty="0">
                <a:solidFill>
                  <a:schemeClr val="tx2"/>
                </a:solidFill>
                <a:latin typeface="Times New Roman" panose="02020603050405020304" pitchFamily="18" charset="0"/>
                <a:cs typeface="+mn-cs"/>
              </a:rPr>
              <a:t> of STAs supporting NPCA operation in 11bn?</a:t>
            </a:r>
            <a:endParaRPr lang="zh-CN" altLang="zh-CN" sz="1600" kern="1200" dirty="0">
              <a:solidFill>
                <a:schemeClr val="tx2"/>
              </a:solidFill>
              <a:latin typeface="Times New Roman" panose="02020603050405020304" pitchFamily="18" charset="0"/>
              <a:cs typeface="+mn-cs"/>
            </a:endParaRPr>
          </a:p>
          <a:p>
            <a:pPr marL="263525" indent="274638">
              <a:spcBef>
                <a:spcPts val="600"/>
              </a:spcBef>
              <a:spcAft>
                <a:spcPts val="600"/>
              </a:spcAft>
              <a:buFont typeface="Wingdings" panose="05000000000000000000" pitchFamily="2" charset="2"/>
              <a:buChar char="Ø"/>
            </a:pPr>
            <a:r>
              <a:rPr lang="en-US" altLang="zh-CN" sz="1600" b="0" kern="1200" dirty="0">
                <a:solidFill>
                  <a:schemeClr val="tx2"/>
                </a:solidFill>
                <a:latin typeface="Times New Roman" panose="02020603050405020304" pitchFamily="18" charset="0"/>
                <a:cs typeface="+mn-cs"/>
              </a:rPr>
              <a:t>The mechanism is TBD</a:t>
            </a:r>
            <a:endParaRPr lang="zh-CN" altLang="en-US" sz="1600" b="0" kern="1200" dirty="0">
              <a:solidFill>
                <a:schemeClr val="tx2"/>
              </a:solidFill>
              <a:latin typeface="Times New Roman" panose="02020603050405020304" pitchFamily="18" charset="0"/>
              <a:cs typeface="+mn-cs"/>
            </a:endParaRPr>
          </a:p>
          <a:p>
            <a:endParaRPr lang="zh-CN" altLang="en-US" dirty="0"/>
          </a:p>
        </p:txBody>
      </p:sp>
      <p:sp>
        <p:nvSpPr>
          <p:cNvPr id="4" name="页脚占位符 3">
            <a:extLst>
              <a:ext uri="{FF2B5EF4-FFF2-40B4-BE49-F238E27FC236}">
                <a16:creationId xmlns:a16="http://schemas.microsoft.com/office/drawing/2014/main" id="{9E46371D-5C45-4003-A637-A89DB0F73643}"/>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F83B72D9-86CF-44BF-A12F-0BC349CF1407}"/>
              </a:ext>
            </a:extLst>
          </p:cNvPr>
          <p:cNvSpPr>
            <a:spLocks noGrp="1"/>
          </p:cNvSpPr>
          <p:nvPr>
            <p:ph type="sldNum" sz="quarter" idx="12"/>
          </p:nvPr>
        </p:nvSpPr>
        <p:spPr/>
        <p:txBody>
          <a:bodyPr/>
          <a:lstStyle/>
          <a:p>
            <a:r>
              <a:rPr lang="en-US" altLang="en-US"/>
              <a:t>Slide </a:t>
            </a:r>
            <a:fld id="{0FF88134-36A3-492E-B6B5-2F4703E76746}" type="slidenum">
              <a:rPr lang="en-US" altLang="en-US" smtClean="0"/>
              <a:t>11</a:t>
            </a:fld>
            <a:endParaRPr lang="en-US" altLang="en-US"/>
          </a:p>
        </p:txBody>
      </p:sp>
    </p:spTree>
    <p:extLst>
      <p:ext uri="{BB962C8B-B14F-4D97-AF65-F5344CB8AC3E}">
        <p14:creationId xmlns:p14="http://schemas.microsoft.com/office/powerpoint/2010/main" val="29713215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 3</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12</a:t>
            </a:fld>
            <a:endParaRPr lang="en-US" altLang="en-US"/>
          </a:p>
        </p:txBody>
      </p:sp>
      <p:sp>
        <p:nvSpPr>
          <p:cNvPr id="10" name="TextBox 9"/>
          <p:cNvSpPr txBox="1"/>
          <p:nvPr/>
        </p:nvSpPr>
        <p:spPr>
          <a:xfrm>
            <a:off x="600074" y="1597729"/>
            <a:ext cx="8018781" cy="3031599"/>
          </a:xfrm>
          <a:prstGeom prst="rect">
            <a:avLst/>
          </a:prstGeom>
          <a:noFill/>
        </p:spPr>
        <p:txBody>
          <a:bodyPr wrap="square" rtlCol="0">
            <a:spAutoFit/>
          </a:bodyPr>
          <a:lstStyle/>
          <a:p>
            <a:pPr marL="287655" indent="-287655">
              <a:spcBef>
                <a:spcPts val="600"/>
              </a:spcBef>
              <a:spcAft>
                <a:spcPts val="600"/>
              </a:spcAft>
              <a:buFont typeface="Wingdings" panose="05000000000000000000" pitchFamily="2" charset="2"/>
              <a:buChar char="q"/>
            </a:pPr>
            <a:r>
              <a:rPr lang="en-US" altLang="zh-CN" sz="1600" b="1" dirty="0">
                <a:solidFill>
                  <a:schemeClr val="tx2"/>
                </a:solidFill>
              </a:rPr>
              <a:t>SP : Do you support to specify a mechanism to address the </a:t>
            </a:r>
            <a:r>
              <a:rPr lang="en-US" altLang="zh-TW" sz="1600" b="1" dirty="0">
                <a:solidFill>
                  <a:schemeClr val="tx2"/>
                </a:solidFill>
              </a:rPr>
              <a:t>blindness issue for</a:t>
            </a:r>
            <a:r>
              <a:rPr lang="zh-CN" altLang="en-US" sz="1600" b="1" dirty="0">
                <a:solidFill>
                  <a:schemeClr val="tx2"/>
                </a:solidFill>
              </a:rPr>
              <a:t> </a:t>
            </a:r>
            <a:r>
              <a:rPr lang="en-US" altLang="zh-CN" sz="1600" b="1" dirty="0">
                <a:solidFill>
                  <a:schemeClr val="tx2"/>
                </a:solidFill>
              </a:rPr>
              <a:t>STAs</a:t>
            </a:r>
            <a:r>
              <a:rPr lang="zh-CN" altLang="en-US" sz="1600" b="1" dirty="0">
                <a:solidFill>
                  <a:schemeClr val="tx2"/>
                </a:solidFill>
              </a:rPr>
              <a:t> </a:t>
            </a:r>
            <a:r>
              <a:rPr lang="en-US" altLang="zh-CN" sz="1600" b="1" dirty="0">
                <a:solidFill>
                  <a:schemeClr val="tx2"/>
                </a:solidFill>
              </a:rPr>
              <a:t>that switch to its NPCA primary channel</a:t>
            </a:r>
            <a:r>
              <a:rPr lang="en-US" altLang="zh-TW" sz="1600" b="1" dirty="0">
                <a:solidFill>
                  <a:schemeClr val="tx2"/>
                </a:solidFill>
              </a:rPr>
              <a:t> and/or non-synchronized switches from primary channel to NPCA primary channel for STA and its peer STA(s) </a:t>
            </a:r>
            <a:r>
              <a:rPr lang="en-US" altLang="zh-CN" sz="1600" b="1" dirty="0">
                <a:solidFill>
                  <a:schemeClr val="tx2"/>
                </a:solidFill>
              </a:rPr>
              <a:t>in 11bn?</a:t>
            </a:r>
          </a:p>
          <a:p>
            <a:pPr marL="287655" indent="-287655">
              <a:spcBef>
                <a:spcPts val="600"/>
              </a:spcBef>
              <a:spcAft>
                <a:spcPts val="600"/>
              </a:spcAft>
              <a:buFont typeface="Wingdings" panose="05000000000000000000" pitchFamily="2" charset="2"/>
              <a:buChar char="Ø"/>
            </a:pPr>
            <a:r>
              <a:rPr lang="en-US" altLang="zh-CN" sz="1600" kern="1200" dirty="0">
                <a:solidFill>
                  <a:schemeClr val="tx2"/>
                </a:solidFill>
                <a:latin typeface="Times New Roman" panose="02020603050405020304" pitchFamily="18" charset="0"/>
                <a:cs typeface="+mn-cs"/>
              </a:rPr>
              <a:t>The mechanism is TBD</a:t>
            </a:r>
            <a:endParaRPr lang="zh-CN" altLang="en-US" sz="1600" kern="1200" dirty="0">
              <a:solidFill>
                <a:schemeClr val="tx2"/>
              </a:solidFill>
              <a:latin typeface="Times New Roman" panose="02020603050405020304" pitchFamily="18" charset="0"/>
              <a:cs typeface="+mn-cs"/>
            </a:endParaRPr>
          </a:p>
          <a:p>
            <a:pPr marL="287655" indent="-287655">
              <a:lnSpc>
                <a:spcPct val="150000"/>
              </a:lnSpc>
              <a:buFont typeface="Wingdings" panose="05000000000000000000" pitchFamily="2" charset="2"/>
              <a:buChar char="q"/>
            </a:pPr>
            <a:endParaRPr lang="zh-CN" altLang="zh-CN" sz="1600" b="1" dirty="0">
              <a:solidFill>
                <a:schemeClr val="tx2"/>
              </a:solidFill>
            </a:endParaRPr>
          </a:p>
          <a:p>
            <a:pPr marL="263525" indent="274638">
              <a:lnSpc>
                <a:spcPct val="150000"/>
              </a:lnSpc>
              <a:buFont typeface="Wingdings" panose="05000000000000000000" pitchFamily="2" charset="2"/>
              <a:buChar char="Ø"/>
            </a:pPr>
            <a:endParaRPr lang="zh-CN" altLang="en-US" sz="1600" b="1" dirty="0">
              <a:solidFill>
                <a:schemeClr val="tx2"/>
              </a:solidFill>
            </a:endParaRPr>
          </a:p>
          <a:p>
            <a:pPr marL="342900" indent="-342900">
              <a:buFont typeface="Arial" panose="020B0604020202020204" pitchFamily="34" charset="0"/>
              <a:buChar char="•"/>
            </a:pPr>
            <a:endParaRPr lang="en-US" altLang="zh-CN" sz="1600" b="1" dirty="0">
              <a:solidFill>
                <a:schemeClr val="tx2"/>
              </a:solidFill>
            </a:endParaRPr>
          </a:p>
          <a:p>
            <a:pPr marL="287655" indent="-287655">
              <a:buFont typeface="Wingdings" panose="05000000000000000000" pitchFamily="2" charset="2"/>
              <a:buChar char="q"/>
            </a:pPr>
            <a:endParaRPr lang="zh-CN" altLang="zh-CN" sz="1600" b="1" dirty="0">
              <a:solidFill>
                <a:schemeClr val="tx2"/>
              </a:solidFill>
            </a:endParaRPr>
          </a:p>
          <a:p>
            <a:r>
              <a:rPr lang="en-US" altLang="zh-CN" sz="1600" dirty="0"/>
              <a:t> </a:t>
            </a:r>
            <a:endParaRPr lang="zh-CN" altLang="zh-CN" sz="1600" dirty="0"/>
          </a:p>
          <a:p>
            <a:pPr marL="287655" indent="-287655">
              <a:buFont typeface="Wingdings" panose="05000000000000000000" pitchFamily="2" charset="2"/>
              <a:buChar char="q"/>
            </a:pPr>
            <a:endParaRPr lang="en-US" sz="1600" dirty="0">
              <a:solidFill>
                <a:schemeClr val="tx2"/>
              </a:solidFill>
            </a:endParaRPr>
          </a:p>
        </p:txBody>
      </p:sp>
      <p:sp>
        <p:nvSpPr>
          <p:cNvPr id="5" name="文本框 4"/>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extLst>
      <p:ext uri="{BB962C8B-B14F-4D97-AF65-F5344CB8AC3E}">
        <p14:creationId xmlns:p14="http://schemas.microsoft.com/office/powerpoint/2010/main" val="2908669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BFF00DFE-F453-4056-9D27-4C723CD3DC38}"/>
              </a:ext>
            </a:extLst>
          </p:cNvPr>
          <p:cNvSpPr>
            <a:spLocks noGrp="1"/>
          </p:cNvSpPr>
          <p:nvPr>
            <p:ph idx="1"/>
          </p:nvPr>
        </p:nvSpPr>
        <p:spPr>
          <a:xfrm>
            <a:off x="685800" y="1752600"/>
            <a:ext cx="8229600" cy="4114800"/>
          </a:xfrm>
        </p:spPr>
        <p:txBody>
          <a:bodyPr/>
          <a:lstStyle/>
          <a:p>
            <a:pPr>
              <a:buFont typeface="Wingdings" panose="05000000000000000000" pitchFamily="2" charset="2"/>
              <a:buChar char="p"/>
            </a:pPr>
            <a:r>
              <a:rPr lang="en-US" altLang="zh-TW" sz="1600" dirty="0"/>
              <a:t>IEEE 802.11bn task group has agreed to define NPCA operation </a:t>
            </a:r>
            <a:r>
              <a:rPr lang="en-US" altLang="zh-CN" sz="1600" dirty="0"/>
              <a:t>that enables a STA to access the secondary channel while the primary channel is known to be busy due to OBSS traffic or other TBD conditions</a:t>
            </a:r>
          </a:p>
          <a:p>
            <a:pPr>
              <a:buFont typeface="Wingdings" panose="05000000000000000000" pitchFamily="2" charset="2"/>
              <a:buChar char="p"/>
            </a:pPr>
            <a:endParaRPr lang="en-US" altLang="zh-TW" sz="1600" dirty="0"/>
          </a:p>
          <a:p>
            <a:pPr>
              <a:buFont typeface="Wingdings" panose="05000000000000000000" pitchFamily="2" charset="2"/>
              <a:buChar char="p"/>
            </a:pPr>
            <a:r>
              <a:rPr lang="en-US" altLang="zh-TW" sz="1600" dirty="0"/>
              <a:t>There are several issues needed to be addressed for NPCA operation, such as </a:t>
            </a:r>
            <a:r>
              <a:rPr lang="zh-CN" altLang="en-US" sz="1600" dirty="0"/>
              <a:t>：</a:t>
            </a:r>
            <a:endParaRPr lang="en-US" altLang="zh-CN" sz="1600" dirty="0"/>
          </a:p>
          <a:p>
            <a:pPr>
              <a:buFont typeface="Wingdings" panose="05000000000000000000" pitchFamily="2" charset="2"/>
              <a:buChar char="Ø"/>
            </a:pPr>
            <a:r>
              <a:rPr lang="en-US" altLang="zh-TW" sz="1600" dirty="0"/>
              <a:t>power consumption issue for STAs supporting NPCA, </a:t>
            </a:r>
          </a:p>
          <a:p>
            <a:pPr>
              <a:buFont typeface="Wingdings" panose="05000000000000000000" pitchFamily="2" charset="2"/>
              <a:buChar char="Ø"/>
            </a:pPr>
            <a:r>
              <a:rPr lang="en-US" altLang="zh-TW" sz="1600" dirty="0"/>
              <a:t>blindness issue for STAs that switch to the NPCA primary channel, and </a:t>
            </a:r>
          </a:p>
          <a:p>
            <a:pPr>
              <a:buFont typeface="Wingdings" panose="05000000000000000000" pitchFamily="2" charset="2"/>
              <a:buChar char="Ø"/>
            </a:pPr>
            <a:r>
              <a:rPr lang="en-US" altLang="zh-TW" sz="1600" dirty="0"/>
              <a:t>non-synchronized channel switches for different STAs.</a:t>
            </a:r>
          </a:p>
          <a:p>
            <a:pPr>
              <a:buFont typeface="Wingdings" panose="05000000000000000000" pitchFamily="2" charset="2"/>
              <a:buChar char="p"/>
            </a:pPr>
            <a:endParaRPr lang="en-US" altLang="zh-TW" sz="1600" dirty="0"/>
          </a:p>
          <a:p>
            <a:pPr>
              <a:buFont typeface="Wingdings" panose="05000000000000000000" pitchFamily="2" charset="2"/>
              <a:buChar char="p"/>
              <a:tabLst>
                <a:tab pos="360363" algn="l"/>
              </a:tabLst>
            </a:pPr>
            <a:r>
              <a:rPr lang="en-US" altLang="zh-CN" sz="1600" dirty="0"/>
              <a:t>This contribution analyzes the key issues for NPCA operation, and proposes candidate solutions for NPCA operation to be considered.</a:t>
            </a:r>
          </a:p>
          <a:p>
            <a:pPr>
              <a:buFont typeface="Wingdings" panose="05000000000000000000" pitchFamily="2" charset="2"/>
              <a:buChar char="p"/>
              <a:tabLst>
                <a:tab pos="360363" algn="l"/>
              </a:tabLst>
            </a:pPr>
            <a:endParaRPr lang="zh-CN" altLang="zh-CN" sz="1600"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065200C-3003-4323-82B1-CAA4E1891D33}"/>
              </a:ext>
            </a:extLst>
          </p:cNvPr>
          <p:cNvSpPr>
            <a:spLocks noGrp="1"/>
          </p:cNvSpPr>
          <p:nvPr>
            <p:ph type="title"/>
          </p:nvPr>
        </p:nvSpPr>
        <p:spPr/>
        <p:txBody>
          <a:bodyPr/>
          <a:lstStyle/>
          <a:p>
            <a:r>
              <a:rPr lang="en-US" altLang="zh-CN" dirty="0"/>
              <a:t>Issue 1 - </a:t>
            </a:r>
            <a:r>
              <a:rPr lang="en-US" altLang="zh-TW" sz="3200" dirty="0"/>
              <a:t>Power </a:t>
            </a:r>
            <a:r>
              <a:rPr lang="en-US" altLang="zh-TW" dirty="0"/>
              <a:t>C</a:t>
            </a:r>
            <a:r>
              <a:rPr lang="en-US" altLang="zh-CN" sz="3200" dirty="0"/>
              <a:t>onsumption</a:t>
            </a:r>
            <a:r>
              <a:rPr lang="en-US" altLang="zh-TW" sz="3200" dirty="0"/>
              <a:t> </a:t>
            </a:r>
            <a:endParaRPr lang="zh-CN" altLang="en-US" dirty="0"/>
          </a:p>
        </p:txBody>
      </p:sp>
      <p:sp>
        <p:nvSpPr>
          <p:cNvPr id="3" name="内容占位符 2">
            <a:extLst>
              <a:ext uri="{FF2B5EF4-FFF2-40B4-BE49-F238E27FC236}">
                <a16:creationId xmlns:a16="http://schemas.microsoft.com/office/drawing/2014/main" id="{F182A9D7-4668-416A-B997-C839EC7BBCD4}"/>
              </a:ext>
            </a:extLst>
          </p:cNvPr>
          <p:cNvSpPr>
            <a:spLocks noGrp="1"/>
          </p:cNvSpPr>
          <p:nvPr>
            <p:ph idx="1"/>
          </p:nvPr>
        </p:nvSpPr>
        <p:spPr>
          <a:xfrm>
            <a:off x="685800" y="1676400"/>
            <a:ext cx="8229600" cy="4114800"/>
          </a:xfrm>
        </p:spPr>
        <p:txBody>
          <a:bodyPr/>
          <a:lstStyle/>
          <a:p>
            <a:pPr algn="just">
              <a:buFont typeface="Wingdings" panose="05000000000000000000" pitchFamily="2" charset="2"/>
              <a:buChar char="p"/>
            </a:pPr>
            <a:r>
              <a:rPr lang="en-US" altLang="zh-TW" sz="1600" dirty="0"/>
              <a:t>Power </a:t>
            </a:r>
            <a:r>
              <a:rPr lang="en-US" altLang="ko-KR" sz="1600" dirty="0"/>
              <a:t>c</a:t>
            </a:r>
            <a:r>
              <a:rPr lang="en-US" altLang="zh-CN" sz="1600" dirty="0"/>
              <a:t>onsumption</a:t>
            </a:r>
            <a:r>
              <a:rPr lang="en-US" altLang="zh-TW" sz="1600" dirty="0"/>
              <a:t> issue for STAs supporting NPCA</a:t>
            </a:r>
          </a:p>
          <a:p>
            <a:pPr algn="just">
              <a:buFont typeface="Wingdings" panose="05000000000000000000" pitchFamily="2" charset="2"/>
              <a:buChar char="Ø"/>
            </a:pPr>
            <a:r>
              <a:rPr lang="en-US" altLang="ko-KR" sz="1600" b="0" dirty="0"/>
              <a:t>AP can only exchange frames with one or several STAs on NPCA primary channel at a TXOP level. For STAs that switch to NPCA primary channel but cannot become a TXOP holder or TXOP responder, their switches may be inefficient.</a:t>
            </a:r>
          </a:p>
          <a:p>
            <a:pPr algn="just">
              <a:buFont typeface="Wingdings" panose="05000000000000000000" pitchFamily="2" charset="2"/>
              <a:buChar char="Ø"/>
            </a:pPr>
            <a:r>
              <a:rPr lang="en-US" altLang="ko-KR" sz="1600" b="0" dirty="0"/>
              <a:t>If unscheduled/uncontrolled and frequent switches between primary channel and NPCA primary channel happen to STAs, they may c</a:t>
            </a:r>
            <a:r>
              <a:rPr lang="en-US" altLang="zh-CN" sz="1600" b="0" dirty="0"/>
              <a:t>onsume/waste a lot of power due to inefficient switches.</a:t>
            </a:r>
          </a:p>
          <a:p>
            <a:pPr algn="just">
              <a:buFont typeface="Wingdings" panose="05000000000000000000" pitchFamily="2" charset="2"/>
              <a:buChar char="Ø"/>
            </a:pPr>
            <a:endParaRPr lang="en-US" altLang="zh-CN" sz="1600" dirty="0"/>
          </a:p>
          <a:p>
            <a:pPr algn="just">
              <a:buFont typeface="Wingdings" panose="05000000000000000000" pitchFamily="2" charset="2"/>
              <a:buChar char="Ø"/>
            </a:pPr>
            <a:endParaRPr lang="en-US" altLang="zh-CN" sz="1600" dirty="0"/>
          </a:p>
          <a:p>
            <a:pPr algn="just">
              <a:buFont typeface="Wingdings" panose="05000000000000000000" pitchFamily="2" charset="2"/>
              <a:buChar char="p"/>
            </a:pPr>
            <a:endParaRPr lang="en-US" altLang="ko-KR" sz="800" dirty="0"/>
          </a:p>
        </p:txBody>
      </p:sp>
      <p:sp>
        <p:nvSpPr>
          <p:cNvPr id="4" name="页脚占位符 3">
            <a:extLst>
              <a:ext uri="{FF2B5EF4-FFF2-40B4-BE49-F238E27FC236}">
                <a16:creationId xmlns:a16="http://schemas.microsoft.com/office/drawing/2014/main" id="{C128836E-06BB-4FE3-8C26-745254646D84}"/>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CF2079B-A373-4D08-B781-901C608AE91B}"/>
              </a:ext>
            </a:extLst>
          </p:cNvPr>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sp>
        <p:nvSpPr>
          <p:cNvPr id="6" name="椭圆 5">
            <a:extLst>
              <a:ext uri="{FF2B5EF4-FFF2-40B4-BE49-F238E27FC236}">
                <a16:creationId xmlns:a16="http://schemas.microsoft.com/office/drawing/2014/main" id="{133CE59A-EDCF-4591-8325-2F4ED8D002F0}"/>
              </a:ext>
            </a:extLst>
          </p:cNvPr>
          <p:cNvSpPr/>
          <p:nvPr/>
        </p:nvSpPr>
        <p:spPr bwMode="auto">
          <a:xfrm>
            <a:off x="718931" y="3886201"/>
            <a:ext cx="3167270" cy="2267777"/>
          </a:xfrm>
          <a:prstGeom prst="ellipse">
            <a:avLst/>
          </a:prstGeom>
          <a:solidFill>
            <a:schemeClr val="bg2">
              <a:lumMod val="20000"/>
              <a:lumOff val="8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7" name="椭圆 6">
            <a:extLst>
              <a:ext uri="{FF2B5EF4-FFF2-40B4-BE49-F238E27FC236}">
                <a16:creationId xmlns:a16="http://schemas.microsoft.com/office/drawing/2014/main" id="{B9AD2CDB-1F38-4AA4-9D64-7C84F622CDAB}"/>
              </a:ext>
            </a:extLst>
          </p:cNvPr>
          <p:cNvSpPr/>
          <p:nvPr/>
        </p:nvSpPr>
        <p:spPr bwMode="auto">
          <a:xfrm>
            <a:off x="1848642" y="3912884"/>
            <a:ext cx="3390900" cy="2267777"/>
          </a:xfrm>
          <a:prstGeom prst="ellipse">
            <a:avLst/>
          </a:prstGeom>
          <a:solidFill>
            <a:schemeClr val="accent2">
              <a:lumMod val="20000"/>
              <a:lumOff val="80000"/>
              <a:alpha val="64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8" name="梯形 7">
            <a:extLst>
              <a:ext uri="{FF2B5EF4-FFF2-40B4-BE49-F238E27FC236}">
                <a16:creationId xmlns:a16="http://schemas.microsoft.com/office/drawing/2014/main" id="{3F7E91A7-63AC-4FBC-947E-F72EE73FDAE4}"/>
              </a:ext>
            </a:extLst>
          </p:cNvPr>
          <p:cNvSpPr/>
          <p:nvPr/>
        </p:nvSpPr>
        <p:spPr bwMode="auto">
          <a:xfrm>
            <a:off x="3128377" y="3906079"/>
            <a:ext cx="227012" cy="457200"/>
          </a:xfrm>
          <a:prstGeom prst="trapezoid">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9" name="椭圆 8">
            <a:extLst>
              <a:ext uri="{FF2B5EF4-FFF2-40B4-BE49-F238E27FC236}">
                <a16:creationId xmlns:a16="http://schemas.microsoft.com/office/drawing/2014/main" id="{CA8199B5-6A27-4D27-BFAE-C395E2358559}"/>
              </a:ext>
            </a:extLst>
          </p:cNvPr>
          <p:cNvSpPr/>
          <p:nvPr/>
        </p:nvSpPr>
        <p:spPr bwMode="auto">
          <a:xfrm>
            <a:off x="2438400" y="5115340"/>
            <a:ext cx="152400" cy="152400"/>
          </a:xfrm>
          <a:prstGeom prst="ellipse">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11" name="梯形 10">
            <a:extLst>
              <a:ext uri="{FF2B5EF4-FFF2-40B4-BE49-F238E27FC236}">
                <a16:creationId xmlns:a16="http://schemas.microsoft.com/office/drawing/2014/main" id="{D175679B-CB07-43C3-B491-DBCE2FCAA6E6}"/>
              </a:ext>
            </a:extLst>
          </p:cNvPr>
          <p:cNvSpPr/>
          <p:nvPr/>
        </p:nvSpPr>
        <p:spPr bwMode="auto">
          <a:xfrm>
            <a:off x="1753395" y="3886200"/>
            <a:ext cx="227012" cy="457200"/>
          </a:xfrm>
          <a:prstGeom prst="trapezoid">
            <a:avLst/>
          </a:prstGeom>
          <a:solidFill>
            <a:schemeClr val="accent2">
              <a:lumMod val="75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dirty="0">
              <a:ln>
                <a:noFill/>
              </a:ln>
              <a:solidFill>
                <a:schemeClr val="tx1"/>
              </a:solidFill>
              <a:effectLst/>
              <a:highlight>
                <a:srgbClr val="FFFF00"/>
              </a:highlight>
              <a:latin typeface="Times New Roman" panose="02020603050405020304" pitchFamily="18" charset="0"/>
            </a:endParaRPr>
          </a:p>
        </p:txBody>
      </p:sp>
      <p:sp>
        <p:nvSpPr>
          <p:cNvPr id="12" name="文本框 11">
            <a:extLst>
              <a:ext uri="{FF2B5EF4-FFF2-40B4-BE49-F238E27FC236}">
                <a16:creationId xmlns:a16="http://schemas.microsoft.com/office/drawing/2014/main" id="{70F558A3-F835-4987-9EC1-D148A7E5354B}"/>
              </a:ext>
            </a:extLst>
          </p:cNvPr>
          <p:cNvSpPr txBox="1"/>
          <p:nvPr/>
        </p:nvSpPr>
        <p:spPr>
          <a:xfrm>
            <a:off x="1295400" y="4132015"/>
            <a:ext cx="514748" cy="276999"/>
          </a:xfrm>
          <a:prstGeom prst="rect">
            <a:avLst/>
          </a:prstGeom>
          <a:noFill/>
        </p:spPr>
        <p:txBody>
          <a:bodyPr wrap="square" rtlCol="0">
            <a:spAutoFit/>
          </a:bodyPr>
          <a:lstStyle/>
          <a:p>
            <a:r>
              <a:rPr lang="en-US" altLang="zh-CN" b="1" dirty="0"/>
              <a:t>AP1</a:t>
            </a:r>
            <a:endParaRPr lang="zh-CN" altLang="en-US" b="1" dirty="0"/>
          </a:p>
        </p:txBody>
      </p:sp>
      <p:sp>
        <p:nvSpPr>
          <p:cNvPr id="13" name="文本框 12">
            <a:extLst>
              <a:ext uri="{FF2B5EF4-FFF2-40B4-BE49-F238E27FC236}">
                <a16:creationId xmlns:a16="http://schemas.microsoft.com/office/drawing/2014/main" id="{69EC27E2-A649-4BD0-A65C-557CE377BFF0}"/>
              </a:ext>
            </a:extLst>
          </p:cNvPr>
          <p:cNvSpPr txBox="1"/>
          <p:nvPr/>
        </p:nvSpPr>
        <p:spPr>
          <a:xfrm>
            <a:off x="3375268" y="4133022"/>
            <a:ext cx="514748" cy="276999"/>
          </a:xfrm>
          <a:prstGeom prst="rect">
            <a:avLst/>
          </a:prstGeom>
          <a:noFill/>
        </p:spPr>
        <p:txBody>
          <a:bodyPr wrap="square" rtlCol="0">
            <a:spAutoFit/>
          </a:bodyPr>
          <a:lstStyle/>
          <a:p>
            <a:r>
              <a:rPr lang="en-US" altLang="zh-CN" b="1" dirty="0"/>
              <a:t>AP2</a:t>
            </a:r>
            <a:endParaRPr lang="zh-CN" altLang="en-US" b="1" dirty="0"/>
          </a:p>
        </p:txBody>
      </p:sp>
      <p:sp>
        <p:nvSpPr>
          <p:cNvPr id="14" name="椭圆 13">
            <a:extLst>
              <a:ext uri="{FF2B5EF4-FFF2-40B4-BE49-F238E27FC236}">
                <a16:creationId xmlns:a16="http://schemas.microsoft.com/office/drawing/2014/main" id="{489839A4-4FE8-4C7F-9280-4C94A6981551}"/>
              </a:ext>
            </a:extLst>
          </p:cNvPr>
          <p:cNvSpPr/>
          <p:nvPr/>
        </p:nvSpPr>
        <p:spPr bwMode="auto">
          <a:xfrm>
            <a:off x="3562351" y="4867689"/>
            <a:ext cx="152400" cy="152400"/>
          </a:xfrm>
          <a:prstGeom prst="ellipse">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15" name="文本框 14">
            <a:extLst>
              <a:ext uri="{FF2B5EF4-FFF2-40B4-BE49-F238E27FC236}">
                <a16:creationId xmlns:a16="http://schemas.microsoft.com/office/drawing/2014/main" id="{338E5133-8087-473D-BD30-DBC8515BE07E}"/>
              </a:ext>
            </a:extLst>
          </p:cNvPr>
          <p:cNvSpPr txBox="1"/>
          <p:nvPr/>
        </p:nvSpPr>
        <p:spPr>
          <a:xfrm>
            <a:off x="1828800" y="5053040"/>
            <a:ext cx="730563" cy="276999"/>
          </a:xfrm>
          <a:prstGeom prst="rect">
            <a:avLst/>
          </a:prstGeom>
          <a:noFill/>
        </p:spPr>
        <p:txBody>
          <a:bodyPr wrap="square" rtlCol="0">
            <a:spAutoFit/>
          </a:bodyPr>
          <a:lstStyle/>
          <a:p>
            <a:r>
              <a:rPr lang="en-US" altLang="zh-CN" dirty="0"/>
              <a:t>STA2-1</a:t>
            </a:r>
            <a:endParaRPr lang="zh-CN" altLang="en-US" dirty="0"/>
          </a:p>
        </p:txBody>
      </p:sp>
      <p:sp>
        <p:nvSpPr>
          <p:cNvPr id="16" name="文本框 15">
            <a:extLst>
              <a:ext uri="{FF2B5EF4-FFF2-40B4-BE49-F238E27FC236}">
                <a16:creationId xmlns:a16="http://schemas.microsoft.com/office/drawing/2014/main" id="{463B21B3-765B-4339-9A36-C3E37D8FFCC0}"/>
              </a:ext>
            </a:extLst>
          </p:cNvPr>
          <p:cNvSpPr txBox="1"/>
          <p:nvPr/>
        </p:nvSpPr>
        <p:spPr>
          <a:xfrm>
            <a:off x="3217791" y="5003993"/>
            <a:ext cx="730563" cy="276999"/>
          </a:xfrm>
          <a:prstGeom prst="rect">
            <a:avLst/>
          </a:prstGeom>
          <a:noFill/>
        </p:spPr>
        <p:txBody>
          <a:bodyPr wrap="square" rtlCol="0">
            <a:spAutoFit/>
          </a:bodyPr>
          <a:lstStyle/>
          <a:p>
            <a:r>
              <a:rPr lang="en-US" altLang="zh-CN" dirty="0"/>
              <a:t>STA2-2</a:t>
            </a:r>
            <a:endParaRPr lang="zh-CN" altLang="en-US" dirty="0"/>
          </a:p>
        </p:txBody>
      </p:sp>
      <p:sp>
        <p:nvSpPr>
          <p:cNvPr id="18" name="文本框 17">
            <a:extLst>
              <a:ext uri="{FF2B5EF4-FFF2-40B4-BE49-F238E27FC236}">
                <a16:creationId xmlns:a16="http://schemas.microsoft.com/office/drawing/2014/main" id="{2C1BB6D8-7E6B-4144-A43A-B72E1BB489CA}"/>
              </a:ext>
            </a:extLst>
          </p:cNvPr>
          <p:cNvSpPr txBox="1"/>
          <p:nvPr/>
        </p:nvSpPr>
        <p:spPr>
          <a:xfrm>
            <a:off x="1522342" y="6364176"/>
            <a:ext cx="2590801" cy="276999"/>
          </a:xfrm>
          <a:prstGeom prst="rect">
            <a:avLst/>
          </a:prstGeom>
          <a:noFill/>
        </p:spPr>
        <p:txBody>
          <a:bodyPr wrap="square" rtlCol="0">
            <a:spAutoFit/>
          </a:bodyPr>
          <a:lstStyle/>
          <a:p>
            <a:r>
              <a:rPr lang="en-US" altLang="zh-CN" b="1" dirty="0"/>
              <a:t>Figure. An example for the issues</a:t>
            </a:r>
            <a:endParaRPr lang="zh-CN" altLang="en-US" b="1" dirty="0"/>
          </a:p>
        </p:txBody>
      </p:sp>
      <p:sp>
        <p:nvSpPr>
          <p:cNvPr id="19" name="椭圆 18">
            <a:extLst>
              <a:ext uri="{FF2B5EF4-FFF2-40B4-BE49-F238E27FC236}">
                <a16:creationId xmlns:a16="http://schemas.microsoft.com/office/drawing/2014/main" id="{7F252373-ECF4-42F2-979D-19694A160F6B}"/>
              </a:ext>
            </a:extLst>
          </p:cNvPr>
          <p:cNvSpPr/>
          <p:nvPr/>
        </p:nvSpPr>
        <p:spPr bwMode="auto">
          <a:xfrm>
            <a:off x="1375326" y="4970573"/>
            <a:ext cx="152400" cy="152400"/>
          </a:xfrm>
          <a:prstGeom prst="ellipse">
            <a:avLst/>
          </a:prstGeom>
          <a:solidFill>
            <a:schemeClr val="accent2"/>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20" name="文本框 19">
            <a:extLst>
              <a:ext uri="{FF2B5EF4-FFF2-40B4-BE49-F238E27FC236}">
                <a16:creationId xmlns:a16="http://schemas.microsoft.com/office/drawing/2014/main" id="{B0DB9CF3-08AD-4AB5-95AB-6A88732423DA}"/>
              </a:ext>
            </a:extLst>
          </p:cNvPr>
          <p:cNvSpPr txBox="1"/>
          <p:nvPr/>
        </p:nvSpPr>
        <p:spPr>
          <a:xfrm>
            <a:off x="757866" y="4881589"/>
            <a:ext cx="730563" cy="276999"/>
          </a:xfrm>
          <a:prstGeom prst="rect">
            <a:avLst/>
          </a:prstGeom>
          <a:noFill/>
        </p:spPr>
        <p:txBody>
          <a:bodyPr wrap="square" rtlCol="0">
            <a:spAutoFit/>
          </a:bodyPr>
          <a:lstStyle/>
          <a:p>
            <a:r>
              <a:rPr lang="en-US" altLang="zh-CN" dirty="0"/>
              <a:t>STA1-1</a:t>
            </a:r>
            <a:endParaRPr lang="zh-CN" altLang="en-US" dirty="0"/>
          </a:p>
        </p:txBody>
      </p:sp>
      <p:cxnSp>
        <p:nvCxnSpPr>
          <p:cNvPr id="21" name="直接连接符 20">
            <a:extLst>
              <a:ext uri="{FF2B5EF4-FFF2-40B4-BE49-F238E27FC236}">
                <a16:creationId xmlns:a16="http://schemas.microsoft.com/office/drawing/2014/main" id="{20FF3BA0-D8E4-4E4E-843A-C80325DC906E}"/>
              </a:ext>
            </a:extLst>
          </p:cNvPr>
          <p:cNvCxnSpPr>
            <a:cxnSpLocks/>
          </p:cNvCxnSpPr>
          <p:nvPr/>
        </p:nvCxnSpPr>
        <p:spPr bwMode="auto">
          <a:xfrm flipH="1">
            <a:off x="1538538" y="4438884"/>
            <a:ext cx="232688" cy="526125"/>
          </a:xfrm>
          <a:prstGeom prst="line">
            <a:avLst/>
          </a:prstGeom>
          <a:solidFill>
            <a:schemeClr val="accent1"/>
          </a:solidFill>
          <a:ln w="12700" cap="flat" cmpd="sng" algn="ctr">
            <a:solidFill>
              <a:schemeClr val="tx1"/>
            </a:solidFill>
            <a:prstDash val="dash"/>
            <a:round/>
            <a:headEnd type="stealth" w="lg" len="lg"/>
            <a:tailEnd type="stealth" w="lg" len="lg"/>
          </a:ln>
        </p:spPr>
      </p:cxnSp>
      <p:sp>
        <p:nvSpPr>
          <p:cNvPr id="25" name="文本框 24">
            <a:extLst>
              <a:ext uri="{FF2B5EF4-FFF2-40B4-BE49-F238E27FC236}">
                <a16:creationId xmlns:a16="http://schemas.microsoft.com/office/drawing/2014/main" id="{F5F211F3-11C0-42D1-B701-7C619F7DC88D}"/>
              </a:ext>
            </a:extLst>
          </p:cNvPr>
          <p:cNvSpPr txBox="1"/>
          <p:nvPr/>
        </p:nvSpPr>
        <p:spPr>
          <a:xfrm>
            <a:off x="2101851" y="4485573"/>
            <a:ext cx="1386213" cy="461665"/>
          </a:xfrm>
          <a:prstGeom prst="rect">
            <a:avLst/>
          </a:prstGeom>
          <a:noFill/>
        </p:spPr>
        <p:txBody>
          <a:bodyPr wrap="square" rtlCol="0">
            <a:spAutoFit/>
          </a:bodyPr>
          <a:lstStyle/>
          <a:p>
            <a:r>
              <a:rPr lang="en-US" altLang="zh-CN" dirty="0"/>
              <a:t>Switch to NPCA primary channel</a:t>
            </a:r>
            <a:endParaRPr lang="zh-CN" altLang="en-US" dirty="0"/>
          </a:p>
        </p:txBody>
      </p:sp>
      <p:cxnSp>
        <p:nvCxnSpPr>
          <p:cNvPr id="26" name="直接连接符 25">
            <a:extLst>
              <a:ext uri="{FF2B5EF4-FFF2-40B4-BE49-F238E27FC236}">
                <a16:creationId xmlns:a16="http://schemas.microsoft.com/office/drawing/2014/main" id="{8158993C-38D9-4831-8477-73FBEA13439C}"/>
              </a:ext>
            </a:extLst>
          </p:cNvPr>
          <p:cNvCxnSpPr/>
          <p:nvPr/>
        </p:nvCxnSpPr>
        <p:spPr bwMode="auto">
          <a:xfrm flipV="1">
            <a:off x="2817742" y="4270514"/>
            <a:ext cx="230258" cy="215059"/>
          </a:xfrm>
          <a:prstGeom prst="line">
            <a:avLst/>
          </a:prstGeom>
          <a:solidFill>
            <a:schemeClr val="accent1"/>
          </a:solidFill>
          <a:ln w="12700" cap="flat" cmpd="sng" algn="ctr">
            <a:solidFill>
              <a:schemeClr val="tx1"/>
            </a:solidFill>
            <a:prstDash val="dash"/>
            <a:round/>
            <a:headEnd type="none" w="sm" len="sm"/>
            <a:tailEnd type="none" w="sm" len="sm"/>
          </a:ln>
        </p:spPr>
      </p:cxnSp>
      <p:cxnSp>
        <p:nvCxnSpPr>
          <p:cNvPr id="27" name="直接连接符 26">
            <a:extLst>
              <a:ext uri="{FF2B5EF4-FFF2-40B4-BE49-F238E27FC236}">
                <a16:creationId xmlns:a16="http://schemas.microsoft.com/office/drawing/2014/main" id="{DE935700-629D-43F5-9161-5E7262E88091}"/>
              </a:ext>
            </a:extLst>
          </p:cNvPr>
          <p:cNvCxnSpPr/>
          <p:nvPr/>
        </p:nvCxnSpPr>
        <p:spPr bwMode="auto">
          <a:xfrm>
            <a:off x="3152408" y="4776655"/>
            <a:ext cx="331957" cy="115955"/>
          </a:xfrm>
          <a:prstGeom prst="line">
            <a:avLst/>
          </a:prstGeom>
          <a:solidFill>
            <a:schemeClr val="accent1"/>
          </a:solidFill>
          <a:ln w="12700" cap="flat" cmpd="sng" algn="ctr">
            <a:solidFill>
              <a:schemeClr val="tx1"/>
            </a:solidFill>
            <a:prstDash val="dash"/>
            <a:round/>
            <a:headEnd type="none" w="sm" len="sm"/>
            <a:tailEnd type="none" w="sm" len="sm"/>
          </a:ln>
        </p:spPr>
      </p:cxnSp>
      <p:cxnSp>
        <p:nvCxnSpPr>
          <p:cNvPr id="28" name="直接连接符 27">
            <a:extLst>
              <a:ext uri="{FF2B5EF4-FFF2-40B4-BE49-F238E27FC236}">
                <a16:creationId xmlns:a16="http://schemas.microsoft.com/office/drawing/2014/main" id="{B090BEEA-93C7-4A95-929F-426E53B25D24}"/>
              </a:ext>
            </a:extLst>
          </p:cNvPr>
          <p:cNvCxnSpPr>
            <a:cxnSpLocks/>
          </p:cNvCxnSpPr>
          <p:nvPr/>
        </p:nvCxnSpPr>
        <p:spPr bwMode="auto">
          <a:xfrm flipH="1">
            <a:off x="2581093" y="4917638"/>
            <a:ext cx="70178" cy="151894"/>
          </a:xfrm>
          <a:prstGeom prst="line">
            <a:avLst/>
          </a:prstGeom>
          <a:solidFill>
            <a:schemeClr val="accent1"/>
          </a:solidFill>
          <a:ln w="12700" cap="flat" cmpd="sng" algn="ctr">
            <a:solidFill>
              <a:schemeClr val="tx1"/>
            </a:solidFill>
            <a:prstDash val="dash"/>
            <a:round/>
            <a:headEnd type="none" w="sm" len="sm"/>
            <a:tailEnd type="none" w="sm" len="sm"/>
          </a:ln>
        </p:spPr>
      </p:cxnSp>
      <p:sp>
        <p:nvSpPr>
          <p:cNvPr id="29" name="文本框 28">
            <a:extLst>
              <a:ext uri="{FF2B5EF4-FFF2-40B4-BE49-F238E27FC236}">
                <a16:creationId xmlns:a16="http://schemas.microsoft.com/office/drawing/2014/main" id="{9D964D78-C0E1-4049-B09E-87C2C0F355FC}"/>
              </a:ext>
            </a:extLst>
          </p:cNvPr>
          <p:cNvSpPr txBox="1"/>
          <p:nvPr/>
        </p:nvSpPr>
        <p:spPr>
          <a:xfrm>
            <a:off x="5297407" y="4015676"/>
            <a:ext cx="3783771" cy="2062103"/>
          </a:xfrm>
          <a:prstGeom prst="rect">
            <a:avLst/>
          </a:prstGeom>
          <a:noFill/>
        </p:spPr>
        <p:txBody>
          <a:bodyPr wrap="square" rtlCol="0">
            <a:spAutoFit/>
          </a:bodyPr>
          <a:lstStyle/>
          <a:p>
            <a:pPr marL="171450" indent="-171450">
              <a:spcBef>
                <a:spcPts val="600"/>
              </a:spcBef>
              <a:spcAft>
                <a:spcPts val="600"/>
              </a:spcAft>
              <a:buFont typeface="Wingdings" panose="05000000000000000000" pitchFamily="2" charset="2"/>
              <a:buChar char="l"/>
            </a:pPr>
            <a:r>
              <a:rPr lang="en-US" altLang="zh-CN" b="1" dirty="0"/>
              <a:t>AP2, STA2-1, STA2-2</a:t>
            </a:r>
            <a:r>
              <a:rPr lang="zh-CN" altLang="en-US" b="1" dirty="0"/>
              <a:t>，</a:t>
            </a:r>
            <a:r>
              <a:rPr lang="en-US" altLang="zh-CN" b="1" dirty="0"/>
              <a:t>STA2-2 switch to NPCA primary channel due to OBSS traffic between AP1 and STA1-1 </a:t>
            </a:r>
          </a:p>
          <a:p>
            <a:pPr marL="171450" indent="-171450">
              <a:spcBef>
                <a:spcPts val="600"/>
              </a:spcBef>
              <a:spcAft>
                <a:spcPts val="600"/>
              </a:spcAft>
              <a:buFont typeface="Wingdings" panose="05000000000000000000" pitchFamily="2" charset="2"/>
              <a:buChar char="l"/>
            </a:pPr>
            <a:r>
              <a:rPr lang="en-US" altLang="zh-CN" b="1" dirty="0"/>
              <a:t>AP2 obtains a TXOP on NPCA primary channel and initiate frame exchange with STA2-2.</a:t>
            </a:r>
          </a:p>
          <a:p>
            <a:pPr marL="171450" indent="-171450">
              <a:spcBef>
                <a:spcPts val="600"/>
              </a:spcBef>
              <a:spcAft>
                <a:spcPts val="600"/>
              </a:spcAft>
              <a:buFont typeface="Wingdings" panose="05000000000000000000" pitchFamily="2" charset="2"/>
              <a:buChar char="l"/>
            </a:pPr>
            <a:r>
              <a:rPr lang="en-US" altLang="zh-CN" b="1" dirty="0"/>
              <a:t>Although STA2-1 and STA2-3 switch to NPCA primary channel, their switches are inefficient as they cannot become a TXOP holder or TXOP responder.</a:t>
            </a:r>
            <a:endParaRPr lang="zh-CN" altLang="en-US" b="1" dirty="0"/>
          </a:p>
        </p:txBody>
      </p:sp>
      <p:sp>
        <p:nvSpPr>
          <p:cNvPr id="30" name="椭圆 29">
            <a:extLst>
              <a:ext uri="{FF2B5EF4-FFF2-40B4-BE49-F238E27FC236}">
                <a16:creationId xmlns:a16="http://schemas.microsoft.com/office/drawing/2014/main" id="{287532A2-8EEC-4676-9784-B1AA373735AA}"/>
              </a:ext>
            </a:extLst>
          </p:cNvPr>
          <p:cNvSpPr/>
          <p:nvPr/>
        </p:nvSpPr>
        <p:spPr bwMode="auto">
          <a:xfrm>
            <a:off x="2975977" y="5476173"/>
            <a:ext cx="152400" cy="152400"/>
          </a:xfrm>
          <a:prstGeom prst="ellipse">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31" name="文本框 30">
            <a:extLst>
              <a:ext uri="{FF2B5EF4-FFF2-40B4-BE49-F238E27FC236}">
                <a16:creationId xmlns:a16="http://schemas.microsoft.com/office/drawing/2014/main" id="{EE05CCCE-16E9-4513-9DC2-FE665C006490}"/>
              </a:ext>
            </a:extLst>
          </p:cNvPr>
          <p:cNvSpPr txBox="1"/>
          <p:nvPr/>
        </p:nvSpPr>
        <p:spPr>
          <a:xfrm>
            <a:off x="2377728" y="5513554"/>
            <a:ext cx="730563" cy="276999"/>
          </a:xfrm>
          <a:prstGeom prst="rect">
            <a:avLst/>
          </a:prstGeom>
          <a:noFill/>
        </p:spPr>
        <p:txBody>
          <a:bodyPr wrap="square" rtlCol="0">
            <a:spAutoFit/>
          </a:bodyPr>
          <a:lstStyle/>
          <a:p>
            <a:r>
              <a:rPr lang="en-US" altLang="zh-CN" dirty="0"/>
              <a:t>STA2-3</a:t>
            </a:r>
            <a:endParaRPr lang="zh-CN" altLang="en-US" dirty="0"/>
          </a:p>
        </p:txBody>
      </p:sp>
      <p:cxnSp>
        <p:nvCxnSpPr>
          <p:cNvPr id="34" name="直接连接符 33">
            <a:extLst>
              <a:ext uri="{FF2B5EF4-FFF2-40B4-BE49-F238E27FC236}">
                <a16:creationId xmlns:a16="http://schemas.microsoft.com/office/drawing/2014/main" id="{820B3972-094B-4106-A899-F9B1E580490C}"/>
              </a:ext>
            </a:extLst>
          </p:cNvPr>
          <p:cNvCxnSpPr/>
          <p:nvPr/>
        </p:nvCxnSpPr>
        <p:spPr bwMode="auto">
          <a:xfrm>
            <a:off x="2932871" y="4876800"/>
            <a:ext cx="115129" cy="558535"/>
          </a:xfrm>
          <a:prstGeom prst="line">
            <a:avLst/>
          </a:prstGeom>
          <a:solidFill>
            <a:schemeClr val="accent1"/>
          </a:solidFill>
          <a:ln w="12700" cap="flat" cmpd="sng" algn="ctr">
            <a:solidFill>
              <a:schemeClr val="tx1"/>
            </a:solidFill>
            <a:prstDash val="dash"/>
            <a:round/>
            <a:headEnd type="none" w="sm" len="sm"/>
            <a:tailEnd type="none" w="sm" len="sm"/>
          </a:ln>
        </p:spPr>
      </p:cxnSp>
      <p:cxnSp>
        <p:nvCxnSpPr>
          <p:cNvPr id="35" name="直接连接符 34">
            <a:extLst>
              <a:ext uri="{FF2B5EF4-FFF2-40B4-BE49-F238E27FC236}">
                <a16:creationId xmlns:a16="http://schemas.microsoft.com/office/drawing/2014/main" id="{8499C167-AA0F-417A-818D-79EE4443193F}"/>
              </a:ext>
            </a:extLst>
          </p:cNvPr>
          <p:cNvCxnSpPr>
            <a:cxnSpLocks/>
          </p:cNvCxnSpPr>
          <p:nvPr/>
        </p:nvCxnSpPr>
        <p:spPr bwMode="auto">
          <a:xfrm>
            <a:off x="3364591" y="4422176"/>
            <a:ext cx="243735" cy="412456"/>
          </a:xfrm>
          <a:prstGeom prst="line">
            <a:avLst/>
          </a:prstGeom>
          <a:solidFill>
            <a:schemeClr val="accent1"/>
          </a:solidFill>
          <a:ln w="12700" cap="flat" cmpd="sng" algn="ctr">
            <a:solidFill>
              <a:schemeClr val="tx1"/>
            </a:solidFill>
            <a:prstDash val="dash"/>
            <a:round/>
            <a:headEnd type="stealth" w="lg" len="lg"/>
            <a:tailEnd type="stealth" w="lg" len="lg"/>
          </a:ln>
        </p:spPr>
      </p:cxnSp>
      <p:sp>
        <p:nvSpPr>
          <p:cNvPr id="37" name="椭圆 36">
            <a:extLst>
              <a:ext uri="{FF2B5EF4-FFF2-40B4-BE49-F238E27FC236}">
                <a16:creationId xmlns:a16="http://schemas.microsoft.com/office/drawing/2014/main" id="{5E30FD85-0E0E-4B2C-93A9-75FFCBA1F654}"/>
              </a:ext>
            </a:extLst>
          </p:cNvPr>
          <p:cNvSpPr/>
          <p:nvPr/>
        </p:nvSpPr>
        <p:spPr bwMode="auto">
          <a:xfrm rot="2275951">
            <a:off x="2209308" y="5172231"/>
            <a:ext cx="1089268" cy="372744"/>
          </a:xfrm>
          <a:prstGeom prst="ellipse">
            <a:avLst/>
          </a:prstGeom>
          <a:noFill/>
          <a:ln w="12700" cap="flat" cmpd="sng" algn="ctr">
            <a:solidFill>
              <a:srgbClr val="FF0000"/>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3811650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47FC798-3034-426D-8141-99E1E1AB3030}"/>
              </a:ext>
            </a:extLst>
          </p:cNvPr>
          <p:cNvSpPr>
            <a:spLocks noGrp="1"/>
          </p:cNvSpPr>
          <p:nvPr>
            <p:ph type="title"/>
          </p:nvPr>
        </p:nvSpPr>
        <p:spPr/>
        <p:txBody>
          <a:bodyPr/>
          <a:lstStyle/>
          <a:p>
            <a:r>
              <a:rPr lang="en-US" altLang="zh-CN" dirty="0"/>
              <a:t>Issue 2 – Lost medium synchronization </a:t>
            </a:r>
            <a:endParaRPr lang="zh-CN" altLang="en-US" dirty="0"/>
          </a:p>
        </p:txBody>
      </p:sp>
      <p:sp>
        <p:nvSpPr>
          <p:cNvPr id="3" name="内容占位符 2">
            <a:extLst>
              <a:ext uri="{FF2B5EF4-FFF2-40B4-BE49-F238E27FC236}">
                <a16:creationId xmlns:a16="http://schemas.microsoft.com/office/drawing/2014/main" id="{C42BCE29-76B6-4D2F-B1A3-7B2DC5E2C053}"/>
              </a:ext>
            </a:extLst>
          </p:cNvPr>
          <p:cNvSpPr>
            <a:spLocks noGrp="1"/>
          </p:cNvSpPr>
          <p:nvPr>
            <p:ph idx="1"/>
          </p:nvPr>
        </p:nvSpPr>
        <p:spPr>
          <a:xfrm>
            <a:off x="685800" y="1981200"/>
            <a:ext cx="8153400" cy="4114800"/>
          </a:xfrm>
        </p:spPr>
        <p:txBody>
          <a:bodyPr/>
          <a:lstStyle/>
          <a:p>
            <a:pPr algn="just">
              <a:buFont typeface="Wingdings" panose="05000000000000000000" pitchFamily="2" charset="2"/>
              <a:buChar char="p"/>
            </a:pPr>
            <a:r>
              <a:rPr lang="en-US" altLang="zh-TW" sz="1600" dirty="0"/>
              <a:t>Blindness issue for STAs that switch to the NPCA primary channel</a:t>
            </a:r>
            <a:r>
              <a:rPr lang="en-US" altLang="zh-CN" sz="1600" dirty="0"/>
              <a:t>.</a:t>
            </a:r>
          </a:p>
          <a:p>
            <a:pPr algn="just">
              <a:buFont typeface="Wingdings" panose="05000000000000000000" pitchFamily="2" charset="2"/>
              <a:buChar char="Ø"/>
            </a:pPr>
            <a:r>
              <a:rPr lang="en-US" altLang="zh-CN" sz="1600" b="0" dirty="0"/>
              <a:t>If AP/non-AP STA operating on their operating channel cannot perform CCA on its NPCA primary channel at the same time, when it switches to the NPCA primary channel it would loose medium synchronization on the NPCA primary channel. </a:t>
            </a:r>
          </a:p>
          <a:p>
            <a:pPr algn="just">
              <a:buFont typeface="Wingdings" panose="05000000000000000000" pitchFamily="2" charset="2"/>
              <a:buChar char="Ø"/>
            </a:pPr>
            <a:r>
              <a:rPr lang="en-US" altLang="zh-CN" sz="1600" b="0" dirty="0"/>
              <a:t>Especially when both AP and non-AP STA loose medium synchronization, it is difficult to handle this issue, which may result in collision for channel access.</a:t>
            </a:r>
          </a:p>
          <a:p>
            <a:r>
              <a:rPr lang="en-US" altLang="zh-CN" sz="1600" b="0" dirty="0"/>
              <a:t>11be has specified medium access recovery procedure to address blindness issue in NSTR link pair case, which can be used a reference.</a:t>
            </a:r>
          </a:p>
          <a:p>
            <a:r>
              <a:rPr lang="en-US" altLang="zh-CN" sz="1600" b="0" dirty="0"/>
              <a:t>But the assumption of this mechanism is that AP doesn’t loose its medium synchronization.</a:t>
            </a:r>
            <a:endParaRPr lang="zh-CN" altLang="en-US" sz="1600" b="0" dirty="0"/>
          </a:p>
        </p:txBody>
      </p:sp>
      <p:sp>
        <p:nvSpPr>
          <p:cNvPr id="4" name="页脚占位符 3">
            <a:extLst>
              <a:ext uri="{FF2B5EF4-FFF2-40B4-BE49-F238E27FC236}">
                <a16:creationId xmlns:a16="http://schemas.microsoft.com/office/drawing/2014/main" id="{617270B1-2080-4EBE-A76C-F70762DE4398}"/>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8F631BAB-BC95-4B81-8C12-303372766CCC}"/>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Tree>
    <p:extLst>
      <p:ext uri="{BB962C8B-B14F-4D97-AF65-F5344CB8AC3E}">
        <p14:creationId xmlns:p14="http://schemas.microsoft.com/office/powerpoint/2010/main" val="4239339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椭圆 9">
            <a:extLst>
              <a:ext uri="{FF2B5EF4-FFF2-40B4-BE49-F238E27FC236}">
                <a16:creationId xmlns:a16="http://schemas.microsoft.com/office/drawing/2014/main" id="{90C905CA-EBBA-4B9E-93E4-716CAAA44A55}"/>
              </a:ext>
            </a:extLst>
          </p:cNvPr>
          <p:cNvSpPr/>
          <p:nvPr/>
        </p:nvSpPr>
        <p:spPr bwMode="auto">
          <a:xfrm>
            <a:off x="718931" y="3523422"/>
            <a:ext cx="3167270" cy="2267777"/>
          </a:xfrm>
          <a:prstGeom prst="ellipse">
            <a:avLst/>
          </a:prstGeom>
          <a:solidFill>
            <a:schemeClr val="bg2">
              <a:lumMod val="20000"/>
              <a:lumOff val="8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2" name="标题 1">
            <a:extLst>
              <a:ext uri="{FF2B5EF4-FFF2-40B4-BE49-F238E27FC236}">
                <a16:creationId xmlns:a16="http://schemas.microsoft.com/office/drawing/2014/main" id="{B065200C-3003-4323-82B1-CAA4E1891D33}"/>
              </a:ext>
            </a:extLst>
          </p:cNvPr>
          <p:cNvSpPr>
            <a:spLocks noGrp="1"/>
          </p:cNvSpPr>
          <p:nvPr>
            <p:ph type="title"/>
          </p:nvPr>
        </p:nvSpPr>
        <p:spPr>
          <a:xfrm>
            <a:off x="685800" y="685800"/>
            <a:ext cx="8153400" cy="1066800"/>
          </a:xfrm>
        </p:spPr>
        <p:txBody>
          <a:bodyPr/>
          <a:lstStyle/>
          <a:p>
            <a:r>
              <a:rPr lang="en-US" altLang="zh-CN" dirty="0"/>
              <a:t>Issue 3 - </a:t>
            </a:r>
            <a:r>
              <a:rPr lang="en-US" altLang="zh-TW" sz="3200" dirty="0"/>
              <a:t>non-synchronized channel switches </a:t>
            </a:r>
            <a:endParaRPr lang="zh-CN" altLang="en-US" dirty="0"/>
          </a:p>
        </p:txBody>
      </p:sp>
      <p:sp>
        <p:nvSpPr>
          <p:cNvPr id="3" name="内容占位符 2">
            <a:extLst>
              <a:ext uri="{FF2B5EF4-FFF2-40B4-BE49-F238E27FC236}">
                <a16:creationId xmlns:a16="http://schemas.microsoft.com/office/drawing/2014/main" id="{F182A9D7-4668-416A-B997-C839EC7BBCD4}"/>
              </a:ext>
            </a:extLst>
          </p:cNvPr>
          <p:cNvSpPr>
            <a:spLocks noGrp="1"/>
          </p:cNvSpPr>
          <p:nvPr>
            <p:ph idx="1"/>
          </p:nvPr>
        </p:nvSpPr>
        <p:spPr>
          <a:xfrm>
            <a:off x="685800" y="1676400"/>
            <a:ext cx="8078787" cy="4114800"/>
          </a:xfrm>
        </p:spPr>
        <p:txBody>
          <a:bodyPr/>
          <a:lstStyle/>
          <a:p>
            <a:pPr algn="just">
              <a:buFont typeface="Wingdings" panose="05000000000000000000" pitchFamily="2" charset="2"/>
              <a:buChar char="p"/>
            </a:pPr>
            <a:r>
              <a:rPr lang="en-US" altLang="zh-TW" sz="1600" dirty="0"/>
              <a:t>non-synchronized channel switches for different STAs.</a:t>
            </a:r>
            <a:endParaRPr lang="en-US" altLang="zh-CN" sz="1600" dirty="0"/>
          </a:p>
          <a:p>
            <a:pPr algn="just">
              <a:buFont typeface="Wingdings" panose="05000000000000000000" pitchFamily="2" charset="2"/>
              <a:buChar char="Ø"/>
            </a:pPr>
            <a:r>
              <a:rPr lang="en-US" altLang="zh-CN" sz="1600" dirty="0"/>
              <a:t>For AP and non-AP STA, there is a case where the AP(or non-AP STA ) switches to the NPCA primary channel while the non-AP STA(or AP) does not switch to the NPCA primary channel, resulting in an non-synchronous channel switch for AP and non-AP STA</a:t>
            </a:r>
          </a:p>
        </p:txBody>
      </p:sp>
      <p:sp>
        <p:nvSpPr>
          <p:cNvPr id="4" name="页脚占位符 3">
            <a:extLst>
              <a:ext uri="{FF2B5EF4-FFF2-40B4-BE49-F238E27FC236}">
                <a16:creationId xmlns:a16="http://schemas.microsoft.com/office/drawing/2014/main" id="{C128836E-06BB-4FE3-8C26-745254646D84}"/>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CF2079B-A373-4D08-B781-901C608AE91B}"/>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sp>
        <p:nvSpPr>
          <p:cNvPr id="6" name="椭圆 5">
            <a:extLst>
              <a:ext uri="{FF2B5EF4-FFF2-40B4-BE49-F238E27FC236}">
                <a16:creationId xmlns:a16="http://schemas.microsoft.com/office/drawing/2014/main" id="{864CA6EA-2CE9-4ED3-8E47-A4AE52D61AF2}"/>
              </a:ext>
            </a:extLst>
          </p:cNvPr>
          <p:cNvSpPr/>
          <p:nvPr/>
        </p:nvSpPr>
        <p:spPr bwMode="auto">
          <a:xfrm>
            <a:off x="1848642" y="3550105"/>
            <a:ext cx="3390900" cy="2267777"/>
          </a:xfrm>
          <a:prstGeom prst="ellipse">
            <a:avLst/>
          </a:prstGeom>
          <a:solidFill>
            <a:schemeClr val="accent2">
              <a:lumMod val="20000"/>
              <a:lumOff val="80000"/>
              <a:alpha val="64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7" name="梯形 6">
            <a:extLst>
              <a:ext uri="{FF2B5EF4-FFF2-40B4-BE49-F238E27FC236}">
                <a16:creationId xmlns:a16="http://schemas.microsoft.com/office/drawing/2014/main" id="{D5C593F3-2124-4251-BBDB-203A8ACA5052}"/>
              </a:ext>
            </a:extLst>
          </p:cNvPr>
          <p:cNvSpPr/>
          <p:nvPr/>
        </p:nvSpPr>
        <p:spPr bwMode="auto">
          <a:xfrm>
            <a:off x="3128377" y="3543300"/>
            <a:ext cx="227012" cy="457200"/>
          </a:xfrm>
          <a:prstGeom prst="trapezoid">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8" name="椭圆 7">
            <a:extLst>
              <a:ext uri="{FF2B5EF4-FFF2-40B4-BE49-F238E27FC236}">
                <a16:creationId xmlns:a16="http://schemas.microsoft.com/office/drawing/2014/main" id="{7833BAD2-517A-4FE6-B0E9-8CDAECC71094}"/>
              </a:ext>
            </a:extLst>
          </p:cNvPr>
          <p:cNvSpPr/>
          <p:nvPr/>
        </p:nvSpPr>
        <p:spPr bwMode="auto">
          <a:xfrm>
            <a:off x="2817743" y="4752561"/>
            <a:ext cx="152400" cy="152400"/>
          </a:xfrm>
          <a:prstGeom prst="ellipse">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9" name="椭圆 8">
            <a:extLst>
              <a:ext uri="{FF2B5EF4-FFF2-40B4-BE49-F238E27FC236}">
                <a16:creationId xmlns:a16="http://schemas.microsoft.com/office/drawing/2014/main" id="{51120E2F-8FEF-40E0-A338-8BE7AC8C4149}"/>
              </a:ext>
            </a:extLst>
          </p:cNvPr>
          <p:cNvSpPr/>
          <p:nvPr/>
        </p:nvSpPr>
        <p:spPr bwMode="auto">
          <a:xfrm>
            <a:off x="4343400" y="4800600"/>
            <a:ext cx="152400" cy="152400"/>
          </a:xfrm>
          <a:prstGeom prst="ellipse">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11" name="梯形 10">
            <a:extLst>
              <a:ext uri="{FF2B5EF4-FFF2-40B4-BE49-F238E27FC236}">
                <a16:creationId xmlns:a16="http://schemas.microsoft.com/office/drawing/2014/main" id="{C1833970-A821-4DFD-B998-C6D25400FAE2}"/>
              </a:ext>
            </a:extLst>
          </p:cNvPr>
          <p:cNvSpPr/>
          <p:nvPr/>
        </p:nvSpPr>
        <p:spPr bwMode="auto">
          <a:xfrm>
            <a:off x="1753395" y="3523421"/>
            <a:ext cx="227012" cy="457200"/>
          </a:xfrm>
          <a:prstGeom prst="trapezoid">
            <a:avLst/>
          </a:prstGeom>
          <a:solidFill>
            <a:schemeClr val="accent2">
              <a:lumMod val="75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dirty="0">
              <a:ln>
                <a:noFill/>
              </a:ln>
              <a:solidFill>
                <a:schemeClr val="tx1"/>
              </a:solidFill>
              <a:effectLst/>
              <a:highlight>
                <a:srgbClr val="FFFF00"/>
              </a:highlight>
              <a:latin typeface="Times New Roman" panose="02020603050405020304" pitchFamily="18" charset="0"/>
            </a:endParaRPr>
          </a:p>
        </p:txBody>
      </p:sp>
      <p:sp>
        <p:nvSpPr>
          <p:cNvPr id="12" name="文本框 11">
            <a:extLst>
              <a:ext uri="{FF2B5EF4-FFF2-40B4-BE49-F238E27FC236}">
                <a16:creationId xmlns:a16="http://schemas.microsoft.com/office/drawing/2014/main" id="{D8159A04-6A67-4D2D-9BA6-A9785CBDFCF8}"/>
              </a:ext>
            </a:extLst>
          </p:cNvPr>
          <p:cNvSpPr txBox="1"/>
          <p:nvPr/>
        </p:nvSpPr>
        <p:spPr>
          <a:xfrm>
            <a:off x="1295400" y="3769236"/>
            <a:ext cx="514748" cy="276999"/>
          </a:xfrm>
          <a:prstGeom prst="rect">
            <a:avLst/>
          </a:prstGeom>
          <a:noFill/>
        </p:spPr>
        <p:txBody>
          <a:bodyPr wrap="square" rtlCol="0">
            <a:spAutoFit/>
          </a:bodyPr>
          <a:lstStyle/>
          <a:p>
            <a:r>
              <a:rPr lang="en-US" altLang="zh-CN" b="1" dirty="0"/>
              <a:t>AP1</a:t>
            </a:r>
            <a:endParaRPr lang="zh-CN" altLang="en-US" b="1" dirty="0"/>
          </a:p>
        </p:txBody>
      </p:sp>
      <p:sp>
        <p:nvSpPr>
          <p:cNvPr id="13" name="文本框 12">
            <a:extLst>
              <a:ext uri="{FF2B5EF4-FFF2-40B4-BE49-F238E27FC236}">
                <a16:creationId xmlns:a16="http://schemas.microsoft.com/office/drawing/2014/main" id="{E79EEE50-38B0-4D0A-A801-101657FCB935}"/>
              </a:ext>
            </a:extLst>
          </p:cNvPr>
          <p:cNvSpPr txBox="1"/>
          <p:nvPr/>
        </p:nvSpPr>
        <p:spPr>
          <a:xfrm>
            <a:off x="3375268" y="3770243"/>
            <a:ext cx="514748" cy="276999"/>
          </a:xfrm>
          <a:prstGeom prst="rect">
            <a:avLst/>
          </a:prstGeom>
          <a:noFill/>
        </p:spPr>
        <p:txBody>
          <a:bodyPr wrap="square" rtlCol="0">
            <a:spAutoFit/>
          </a:bodyPr>
          <a:lstStyle/>
          <a:p>
            <a:r>
              <a:rPr lang="en-US" altLang="zh-CN" b="1" dirty="0"/>
              <a:t>AP2</a:t>
            </a:r>
            <a:endParaRPr lang="zh-CN" altLang="en-US" b="1" dirty="0"/>
          </a:p>
        </p:txBody>
      </p:sp>
      <p:sp>
        <p:nvSpPr>
          <p:cNvPr id="14" name="椭圆 13">
            <a:extLst>
              <a:ext uri="{FF2B5EF4-FFF2-40B4-BE49-F238E27FC236}">
                <a16:creationId xmlns:a16="http://schemas.microsoft.com/office/drawing/2014/main" id="{58067B27-B096-4BAB-8A5C-BCD5C823037E}"/>
              </a:ext>
            </a:extLst>
          </p:cNvPr>
          <p:cNvSpPr/>
          <p:nvPr/>
        </p:nvSpPr>
        <p:spPr bwMode="auto">
          <a:xfrm>
            <a:off x="3562351" y="4504910"/>
            <a:ext cx="152400" cy="152400"/>
          </a:xfrm>
          <a:prstGeom prst="ellipse">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15" name="文本框 14">
            <a:extLst>
              <a:ext uri="{FF2B5EF4-FFF2-40B4-BE49-F238E27FC236}">
                <a16:creationId xmlns:a16="http://schemas.microsoft.com/office/drawing/2014/main" id="{CDCB2904-D9A2-4AA0-87ED-4B4EF71C17C0}"/>
              </a:ext>
            </a:extLst>
          </p:cNvPr>
          <p:cNvSpPr txBox="1"/>
          <p:nvPr/>
        </p:nvSpPr>
        <p:spPr>
          <a:xfrm>
            <a:off x="2139393" y="4690261"/>
            <a:ext cx="730563" cy="276999"/>
          </a:xfrm>
          <a:prstGeom prst="rect">
            <a:avLst/>
          </a:prstGeom>
          <a:noFill/>
        </p:spPr>
        <p:txBody>
          <a:bodyPr wrap="square" rtlCol="0">
            <a:spAutoFit/>
          </a:bodyPr>
          <a:lstStyle/>
          <a:p>
            <a:r>
              <a:rPr lang="en-US" altLang="zh-CN" dirty="0"/>
              <a:t>STA2-1</a:t>
            </a:r>
            <a:endParaRPr lang="zh-CN" altLang="en-US" dirty="0"/>
          </a:p>
        </p:txBody>
      </p:sp>
      <p:sp>
        <p:nvSpPr>
          <p:cNvPr id="16" name="文本框 15">
            <a:extLst>
              <a:ext uri="{FF2B5EF4-FFF2-40B4-BE49-F238E27FC236}">
                <a16:creationId xmlns:a16="http://schemas.microsoft.com/office/drawing/2014/main" id="{AC4EA3BF-7E02-4AC6-B8CE-3FB31BD8F19F}"/>
              </a:ext>
            </a:extLst>
          </p:cNvPr>
          <p:cNvSpPr txBox="1"/>
          <p:nvPr/>
        </p:nvSpPr>
        <p:spPr>
          <a:xfrm>
            <a:off x="3217791" y="4641214"/>
            <a:ext cx="730563" cy="276999"/>
          </a:xfrm>
          <a:prstGeom prst="rect">
            <a:avLst/>
          </a:prstGeom>
          <a:noFill/>
        </p:spPr>
        <p:txBody>
          <a:bodyPr wrap="square" rtlCol="0">
            <a:spAutoFit/>
          </a:bodyPr>
          <a:lstStyle/>
          <a:p>
            <a:r>
              <a:rPr lang="en-US" altLang="zh-CN" dirty="0"/>
              <a:t>STA2-2</a:t>
            </a:r>
            <a:endParaRPr lang="zh-CN" altLang="en-US" dirty="0"/>
          </a:p>
        </p:txBody>
      </p:sp>
      <p:sp>
        <p:nvSpPr>
          <p:cNvPr id="17" name="文本框 16">
            <a:extLst>
              <a:ext uri="{FF2B5EF4-FFF2-40B4-BE49-F238E27FC236}">
                <a16:creationId xmlns:a16="http://schemas.microsoft.com/office/drawing/2014/main" id="{0B058647-7766-4F89-A8FD-A4717E6FE028}"/>
              </a:ext>
            </a:extLst>
          </p:cNvPr>
          <p:cNvSpPr txBox="1"/>
          <p:nvPr/>
        </p:nvSpPr>
        <p:spPr>
          <a:xfrm>
            <a:off x="4232394" y="4530225"/>
            <a:ext cx="730563" cy="276999"/>
          </a:xfrm>
          <a:prstGeom prst="rect">
            <a:avLst/>
          </a:prstGeom>
          <a:noFill/>
        </p:spPr>
        <p:txBody>
          <a:bodyPr wrap="square" rtlCol="0">
            <a:spAutoFit/>
          </a:bodyPr>
          <a:lstStyle/>
          <a:p>
            <a:r>
              <a:rPr lang="en-US" altLang="zh-CN" dirty="0"/>
              <a:t>STA2-3</a:t>
            </a:r>
            <a:endParaRPr lang="zh-CN" altLang="en-US" dirty="0"/>
          </a:p>
        </p:txBody>
      </p:sp>
      <p:sp>
        <p:nvSpPr>
          <p:cNvPr id="18" name="文本框 17">
            <a:extLst>
              <a:ext uri="{FF2B5EF4-FFF2-40B4-BE49-F238E27FC236}">
                <a16:creationId xmlns:a16="http://schemas.microsoft.com/office/drawing/2014/main" id="{9D50675A-7E06-43B2-9016-6E2B3C1888DD}"/>
              </a:ext>
            </a:extLst>
          </p:cNvPr>
          <p:cNvSpPr txBox="1"/>
          <p:nvPr/>
        </p:nvSpPr>
        <p:spPr>
          <a:xfrm>
            <a:off x="1522342" y="6001397"/>
            <a:ext cx="2590801" cy="276999"/>
          </a:xfrm>
          <a:prstGeom prst="rect">
            <a:avLst/>
          </a:prstGeom>
          <a:noFill/>
        </p:spPr>
        <p:txBody>
          <a:bodyPr wrap="square" rtlCol="0">
            <a:spAutoFit/>
          </a:bodyPr>
          <a:lstStyle/>
          <a:p>
            <a:r>
              <a:rPr lang="en-US" altLang="zh-CN" b="1" dirty="0"/>
              <a:t>Figure. An example for the issues</a:t>
            </a:r>
            <a:endParaRPr lang="zh-CN" altLang="en-US" b="1" dirty="0"/>
          </a:p>
        </p:txBody>
      </p:sp>
      <p:sp>
        <p:nvSpPr>
          <p:cNvPr id="19" name="椭圆 18">
            <a:extLst>
              <a:ext uri="{FF2B5EF4-FFF2-40B4-BE49-F238E27FC236}">
                <a16:creationId xmlns:a16="http://schemas.microsoft.com/office/drawing/2014/main" id="{E6928F83-B62E-468C-A9AD-59FEBC87EF62}"/>
              </a:ext>
            </a:extLst>
          </p:cNvPr>
          <p:cNvSpPr/>
          <p:nvPr/>
        </p:nvSpPr>
        <p:spPr bwMode="auto">
          <a:xfrm>
            <a:off x="1375326" y="4607794"/>
            <a:ext cx="152400" cy="152400"/>
          </a:xfrm>
          <a:prstGeom prst="ellipse">
            <a:avLst/>
          </a:prstGeom>
          <a:solidFill>
            <a:schemeClr val="accent2"/>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20" name="文本框 19">
            <a:extLst>
              <a:ext uri="{FF2B5EF4-FFF2-40B4-BE49-F238E27FC236}">
                <a16:creationId xmlns:a16="http://schemas.microsoft.com/office/drawing/2014/main" id="{707E8F88-9CB9-47E6-816A-655A4A5F69B6}"/>
              </a:ext>
            </a:extLst>
          </p:cNvPr>
          <p:cNvSpPr txBox="1"/>
          <p:nvPr/>
        </p:nvSpPr>
        <p:spPr>
          <a:xfrm>
            <a:off x="757866" y="4518810"/>
            <a:ext cx="730563" cy="276999"/>
          </a:xfrm>
          <a:prstGeom prst="rect">
            <a:avLst/>
          </a:prstGeom>
          <a:noFill/>
        </p:spPr>
        <p:txBody>
          <a:bodyPr wrap="square" rtlCol="0">
            <a:spAutoFit/>
          </a:bodyPr>
          <a:lstStyle/>
          <a:p>
            <a:r>
              <a:rPr lang="en-US" altLang="zh-CN" dirty="0"/>
              <a:t>STA1-1</a:t>
            </a:r>
            <a:endParaRPr lang="zh-CN" altLang="en-US" dirty="0"/>
          </a:p>
        </p:txBody>
      </p:sp>
      <p:cxnSp>
        <p:nvCxnSpPr>
          <p:cNvPr id="22" name="直接连接符 21">
            <a:extLst>
              <a:ext uri="{FF2B5EF4-FFF2-40B4-BE49-F238E27FC236}">
                <a16:creationId xmlns:a16="http://schemas.microsoft.com/office/drawing/2014/main" id="{FC9CE7E0-A645-400F-AE6E-F5A2A7A5E4E6}"/>
              </a:ext>
            </a:extLst>
          </p:cNvPr>
          <p:cNvCxnSpPr>
            <a:cxnSpLocks/>
          </p:cNvCxnSpPr>
          <p:nvPr/>
        </p:nvCxnSpPr>
        <p:spPr bwMode="auto">
          <a:xfrm flipH="1">
            <a:off x="1538538" y="4076105"/>
            <a:ext cx="232688" cy="526125"/>
          </a:xfrm>
          <a:prstGeom prst="line">
            <a:avLst/>
          </a:prstGeom>
          <a:solidFill>
            <a:schemeClr val="accent1"/>
          </a:solidFill>
          <a:ln w="12700" cap="flat" cmpd="sng" algn="ctr">
            <a:solidFill>
              <a:schemeClr val="tx1"/>
            </a:solidFill>
            <a:prstDash val="dash"/>
            <a:round/>
            <a:headEnd type="stealth" w="lg" len="lg"/>
            <a:tailEnd type="stealth" w="lg" len="lg"/>
          </a:ln>
        </p:spPr>
      </p:cxnSp>
      <p:cxnSp>
        <p:nvCxnSpPr>
          <p:cNvPr id="23" name="直接箭头连接符 22">
            <a:extLst>
              <a:ext uri="{FF2B5EF4-FFF2-40B4-BE49-F238E27FC236}">
                <a16:creationId xmlns:a16="http://schemas.microsoft.com/office/drawing/2014/main" id="{91E8926D-5C51-475B-9698-911C709D79A6}"/>
              </a:ext>
            </a:extLst>
          </p:cNvPr>
          <p:cNvCxnSpPr>
            <a:cxnSpLocks/>
            <a:endCxn id="17" idx="1"/>
          </p:cNvCxnSpPr>
          <p:nvPr/>
        </p:nvCxnSpPr>
        <p:spPr bwMode="auto">
          <a:xfrm>
            <a:off x="3710924" y="4159028"/>
            <a:ext cx="521470" cy="509697"/>
          </a:xfrm>
          <a:prstGeom prst="straightConnector1">
            <a:avLst/>
          </a:prstGeom>
          <a:solidFill>
            <a:schemeClr val="accent1"/>
          </a:solidFill>
          <a:ln w="12700" cap="flat" cmpd="sng" algn="ctr">
            <a:solidFill>
              <a:schemeClr val="tx1"/>
            </a:solidFill>
            <a:prstDash val="dash"/>
            <a:round/>
            <a:headEnd type="none" w="lg" len="lg"/>
            <a:tailEnd type="stealth" w="lg" len="lg"/>
          </a:ln>
        </p:spPr>
      </p:cxnSp>
      <p:cxnSp>
        <p:nvCxnSpPr>
          <p:cNvPr id="31" name="直接连接符 30">
            <a:extLst>
              <a:ext uri="{FF2B5EF4-FFF2-40B4-BE49-F238E27FC236}">
                <a16:creationId xmlns:a16="http://schemas.microsoft.com/office/drawing/2014/main" id="{3D349796-8087-4E7E-93DE-E5E5688C5E7B}"/>
              </a:ext>
            </a:extLst>
          </p:cNvPr>
          <p:cNvCxnSpPr/>
          <p:nvPr/>
        </p:nvCxnSpPr>
        <p:spPr bwMode="auto">
          <a:xfrm>
            <a:off x="3886200" y="4343400"/>
            <a:ext cx="228600" cy="113104"/>
          </a:xfrm>
          <a:prstGeom prst="line">
            <a:avLst/>
          </a:prstGeom>
          <a:solidFill>
            <a:schemeClr val="accent1"/>
          </a:solidFill>
          <a:ln w="28575" cap="flat" cmpd="sng" algn="ctr">
            <a:solidFill>
              <a:srgbClr val="FF0000"/>
            </a:solidFill>
            <a:prstDash val="solid"/>
            <a:round/>
            <a:headEnd type="none" w="sm" len="sm"/>
            <a:tailEnd type="none" w="sm" len="sm"/>
          </a:ln>
        </p:spPr>
      </p:cxnSp>
      <p:cxnSp>
        <p:nvCxnSpPr>
          <p:cNvPr id="33" name="直接连接符 32">
            <a:extLst>
              <a:ext uri="{FF2B5EF4-FFF2-40B4-BE49-F238E27FC236}">
                <a16:creationId xmlns:a16="http://schemas.microsoft.com/office/drawing/2014/main" id="{75EFC0DD-A703-4D1C-917C-261683685A31}"/>
              </a:ext>
            </a:extLst>
          </p:cNvPr>
          <p:cNvCxnSpPr>
            <a:cxnSpLocks/>
          </p:cNvCxnSpPr>
          <p:nvPr/>
        </p:nvCxnSpPr>
        <p:spPr bwMode="auto">
          <a:xfrm flipH="1">
            <a:off x="3905849" y="4338637"/>
            <a:ext cx="208951" cy="157163"/>
          </a:xfrm>
          <a:prstGeom prst="line">
            <a:avLst/>
          </a:prstGeom>
          <a:solidFill>
            <a:schemeClr val="accent1"/>
          </a:solidFill>
          <a:ln w="28575" cap="flat" cmpd="sng" algn="ctr">
            <a:solidFill>
              <a:srgbClr val="FF0000"/>
            </a:solidFill>
            <a:prstDash val="solid"/>
            <a:round/>
            <a:headEnd type="none" w="sm" len="sm"/>
            <a:tailEnd type="none" w="sm" len="sm"/>
          </a:ln>
        </p:spPr>
      </p:cxnSp>
      <p:sp>
        <p:nvSpPr>
          <p:cNvPr id="39" name="文本框 38">
            <a:extLst>
              <a:ext uri="{FF2B5EF4-FFF2-40B4-BE49-F238E27FC236}">
                <a16:creationId xmlns:a16="http://schemas.microsoft.com/office/drawing/2014/main" id="{3CD7B130-FD83-4D16-909C-B5542BF7D147}"/>
              </a:ext>
            </a:extLst>
          </p:cNvPr>
          <p:cNvSpPr txBox="1"/>
          <p:nvPr/>
        </p:nvSpPr>
        <p:spPr>
          <a:xfrm>
            <a:off x="2101851" y="4122794"/>
            <a:ext cx="1386213" cy="461665"/>
          </a:xfrm>
          <a:prstGeom prst="rect">
            <a:avLst/>
          </a:prstGeom>
          <a:noFill/>
        </p:spPr>
        <p:txBody>
          <a:bodyPr wrap="square" rtlCol="0">
            <a:spAutoFit/>
          </a:bodyPr>
          <a:lstStyle/>
          <a:p>
            <a:r>
              <a:rPr lang="en-US" altLang="zh-CN" dirty="0"/>
              <a:t>Switch to NPCA primary channel</a:t>
            </a:r>
            <a:endParaRPr lang="zh-CN" altLang="en-US" dirty="0"/>
          </a:p>
        </p:txBody>
      </p:sp>
      <p:cxnSp>
        <p:nvCxnSpPr>
          <p:cNvPr id="43" name="直接连接符 42">
            <a:extLst>
              <a:ext uri="{FF2B5EF4-FFF2-40B4-BE49-F238E27FC236}">
                <a16:creationId xmlns:a16="http://schemas.microsoft.com/office/drawing/2014/main" id="{B74F6B8F-793B-4956-8A90-316E81D4B8EC}"/>
              </a:ext>
            </a:extLst>
          </p:cNvPr>
          <p:cNvCxnSpPr/>
          <p:nvPr/>
        </p:nvCxnSpPr>
        <p:spPr bwMode="auto">
          <a:xfrm flipV="1">
            <a:off x="2817742" y="3907735"/>
            <a:ext cx="230258" cy="215059"/>
          </a:xfrm>
          <a:prstGeom prst="line">
            <a:avLst/>
          </a:prstGeom>
          <a:solidFill>
            <a:schemeClr val="accent1"/>
          </a:solidFill>
          <a:ln w="12700" cap="flat" cmpd="sng" algn="ctr">
            <a:solidFill>
              <a:schemeClr val="tx1"/>
            </a:solidFill>
            <a:prstDash val="dash"/>
            <a:round/>
            <a:headEnd type="none" w="sm" len="sm"/>
            <a:tailEnd type="none" w="sm" len="sm"/>
          </a:ln>
        </p:spPr>
      </p:cxnSp>
      <p:cxnSp>
        <p:nvCxnSpPr>
          <p:cNvPr id="45" name="直接连接符 44">
            <a:extLst>
              <a:ext uri="{FF2B5EF4-FFF2-40B4-BE49-F238E27FC236}">
                <a16:creationId xmlns:a16="http://schemas.microsoft.com/office/drawing/2014/main" id="{4FDD9F9C-FC1E-4D38-9EDA-AC1ED5BA1920}"/>
              </a:ext>
            </a:extLst>
          </p:cNvPr>
          <p:cNvCxnSpPr/>
          <p:nvPr/>
        </p:nvCxnSpPr>
        <p:spPr bwMode="auto">
          <a:xfrm>
            <a:off x="3152408" y="4413876"/>
            <a:ext cx="331957" cy="115955"/>
          </a:xfrm>
          <a:prstGeom prst="line">
            <a:avLst/>
          </a:prstGeom>
          <a:solidFill>
            <a:schemeClr val="accent1"/>
          </a:solidFill>
          <a:ln w="12700" cap="flat" cmpd="sng" algn="ctr">
            <a:solidFill>
              <a:schemeClr val="tx1"/>
            </a:solidFill>
            <a:prstDash val="dash"/>
            <a:round/>
            <a:headEnd type="none" w="sm" len="sm"/>
            <a:tailEnd type="none" w="sm" len="sm"/>
          </a:ln>
        </p:spPr>
      </p:cxnSp>
      <p:cxnSp>
        <p:nvCxnSpPr>
          <p:cNvPr id="47" name="直接连接符 46">
            <a:extLst>
              <a:ext uri="{FF2B5EF4-FFF2-40B4-BE49-F238E27FC236}">
                <a16:creationId xmlns:a16="http://schemas.microsoft.com/office/drawing/2014/main" id="{0D217764-53CD-418F-AB60-02A09CC313E7}"/>
              </a:ext>
            </a:extLst>
          </p:cNvPr>
          <p:cNvCxnSpPr/>
          <p:nvPr/>
        </p:nvCxnSpPr>
        <p:spPr bwMode="auto">
          <a:xfrm>
            <a:off x="2651271" y="4554859"/>
            <a:ext cx="143686" cy="175014"/>
          </a:xfrm>
          <a:prstGeom prst="line">
            <a:avLst/>
          </a:prstGeom>
          <a:solidFill>
            <a:schemeClr val="accent1"/>
          </a:solidFill>
          <a:ln w="12700" cap="flat" cmpd="sng" algn="ctr">
            <a:solidFill>
              <a:schemeClr val="tx1"/>
            </a:solidFill>
            <a:prstDash val="dash"/>
            <a:round/>
            <a:headEnd type="none" w="sm" len="sm"/>
            <a:tailEnd type="none" w="sm" len="sm"/>
          </a:ln>
        </p:spPr>
      </p:cxnSp>
      <p:sp>
        <p:nvSpPr>
          <p:cNvPr id="48" name="文本框 47">
            <a:extLst>
              <a:ext uri="{FF2B5EF4-FFF2-40B4-BE49-F238E27FC236}">
                <a16:creationId xmlns:a16="http://schemas.microsoft.com/office/drawing/2014/main" id="{F99DB225-B6DF-4ECE-8806-D9916AE7F913}"/>
              </a:ext>
            </a:extLst>
          </p:cNvPr>
          <p:cNvSpPr txBox="1"/>
          <p:nvPr/>
        </p:nvSpPr>
        <p:spPr>
          <a:xfrm>
            <a:off x="5189712" y="4015264"/>
            <a:ext cx="3832462" cy="1354217"/>
          </a:xfrm>
          <a:prstGeom prst="rect">
            <a:avLst/>
          </a:prstGeom>
          <a:noFill/>
        </p:spPr>
        <p:txBody>
          <a:bodyPr wrap="square" rtlCol="0">
            <a:spAutoFit/>
          </a:bodyPr>
          <a:lstStyle/>
          <a:p>
            <a:pPr marL="171450" indent="-171450">
              <a:spcBef>
                <a:spcPts val="600"/>
              </a:spcBef>
              <a:spcAft>
                <a:spcPts val="600"/>
              </a:spcAft>
              <a:buFont typeface="Wingdings" panose="05000000000000000000" pitchFamily="2" charset="2"/>
              <a:buChar char="l"/>
            </a:pPr>
            <a:r>
              <a:rPr lang="en-US" altLang="zh-CN" dirty="0"/>
              <a:t>AP2, STA2-1, STA2-2 switches to NPCA primary channel due to OBSS traffic between AP1 and STA1-1 </a:t>
            </a:r>
          </a:p>
          <a:p>
            <a:pPr marL="171450" indent="-171450">
              <a:spcBef>
                <a:spcPts val="600"/>
              </a:spcBef>
              <a:spcAft>
                <a:spcPts val="600"/>
              </a:spcAft>
              <a:buFont typeface="Wingdings" panose="05000000000000000000" pitchFamily="2" charset="2"/>
              <a:buChar char="l"/>
            </a:pPr>
            <a:r>
              <a:rPr lang="en-US" altLang="zh-CN" dirty="0"/>
              <a:t>If AP2 obtains a TXOP on NPCA primary channel and intend to initiate frame exchange with STA2-3, STA2-3 cannot response as it has not switched to NPCA primary channel.</a:t>
            </a:r>
          </a:p>
        </p:txBody>
      </p:sp>
    </p:spTree>
    <p:extLst>
      <p:ext uri="{BB962C8B-B14F-4D97-AF65-F5344CB8AC3E}">
        <p14:creationId xmlns:p14="http://schemas.microsoft.com/office/powerpoint/2010/main" val="3289203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2B340DD-527A-4A44-8936-D338A97361B0}"/>
              </a:ext>
            </a:extLst>
          </p:cNvPr>
          <p:cNvSpPr>
            <a:spLocks noGrp="1"/>
          </p:cNvSpPr>
          <p:nvPr>
            <p:ph type="title"/>
          </p:nvPr>
        </p:nvSpPr>
        <p:spPr/>
        <p:txBody>
          <a:bodyPr/>
          <a:lstStyle/>
          <a:p>
            <a:r>
              <a:rPr lang="en-US" altLang="zh-CN" dirty="0"/>
              <a:t>Candidate Solution for</a:t>
            </a:r>
            <a:r>
              <a:rPr lang="zh-CN" altLang="en-US" dirty="0"/>
              <a:t> </a:t>
            </a:r>
            <a:r>
              <a:rPr lang="en-US" altLang="zh-CN" dirty="0"/>
              <a:t>Issue</a:t>
            </a:r>
            <a:r>
              <a:rPr lang="zh-CN" altLang="en-US" dirty="0"/>
              <a:t> </a:t>
            </a:r>
            <a:r>
              <a:rPr lang="en-US" altLang="zh-CN" dirty="0"/>
              <a:t>1</a:t>
            </a:r>
            <a:endParaRPr lang="zh-CN" altLang="en-US" dirty="0"/>
          </a:p>
        </p:txBody>
      </p:sp>
      <p:sp>
        <p:nvSpPr>
          <p:cNvPr id="3" name="内容占位符 2">
            <a:extLst>
              <a:ext uri="{FF2B5EF4-FFF2-40B4-BE49-F238E27FC236}">
                <a16:creationId xmlns:a16="http://schemas.microsoft.com/office/drawing/2014/main" id="{F1453DFA-8ABD-4FE9-B8DF-87DDF1B8FC15}"/>
              </a:ext>
            </a:extLst>
          </p:cNvPr>
          <p:cNvSpPr>
            <a:spLocks noGrp="1"/>
          </p:cNvSpPr>
          <p:nvPr>
            <p:ph idx="1"/>
          </p:nvPr>
        </p:nvSpPr>
        <p:spPr>
          <a:xfrm>
            <a:off x="634922" y="1732280"/>
            <a:ext cx="8451774" cy="2108201"/>
          </a:xfrm>
        </p:spPr>
        <p:txBody>
          <a:bodyPr/>
          <a:lstStyle/>
          <a:p>
            <a:pPr>
              <a:buFont typeface="Wingdings" panose="05000000000000000000" pitchFamily="2" charset="2"/>
              <a:buChar char="p"/>
            </a:pPr>
            <a:r>
              <a:rPr lang="en-US" altLang="zh-CN" sz="1400" dirty="0"/>
              <a:t>Propose to provide a mechanism to manage </a:t>
            </a:r>
            <a:r>
              <a:rPr lang="en-US" altLang="zh-CN" sz="1400" dirty="0" err="1"/>
              <a:t>STAs’</a:t>
            </a:r>
            <a:r>
              <a:rPr lang="en-US" altLang="zh-CN" sz="1400" dirty="0"/>
              <a:t> NPCA availability and unavailability</a:t>
            </a:r>
            <a:endParaRPr lang="en-US" altLang="zh-TW" sz="1400" dirty="0"/>
          </a:p>
          <a:p>
            <a:pPr>
              <a:buFont typeface="Wingdings" panose="05000000000000000000" pitchFamily="2" charset="2"/>
              <a:buChar char="Ø"/>
            </a:pPr>
            <a:r>
              <a:rPr lang="en-US" altLang="zh-CN" sz="1400" dirty="0"/>
              <a:t>A STA can indicate its NPCA availability/unavailability to the associated AP</a:t>
            </a:r>
          </a:p>
          <a:p>
            <a:pPr>
              <a:buFont typeface="Arial" panose="020B0604020202020204" pitchFamily="34" charset="0"/>
              <a:buChar char="•"/>
            </a:pPr>
            <a:r>
              <a:rPr lang="en-US" altLang="zh-CN" sz="1400" b="0" dirty="0"/>
              <a:t>NPCA availability: the STA would switch to NPCA primary channel if the condition is met</a:t>
            </a:r>
            <a:r>
              <a:rPr lang="zh-CN" altLang="en-US" sz="1400" b="0" dirty="0"/>
              <a:t>（</a:t>
            </a:r>
            <a:r>
              <a:rPr lang="en-US" altLang="zh-CN" sz="1400" b="0" dirty="0"/>
              <a:t>such as OBSS traffic is detected</a:t>
            </a:r>
            <a:r>
              <a:rPr lang="zh-CN" altLang="en-US" sz="1400" b="0" dirty="0"/>
              <a:t>）</a:t>
            </a:r>
            <a:r>
              <a:rPr lang="en-US" altLang="zh-CN" sz="1400" b="0" dirty="0"/>
              <a:t>.</a:t>
            </a:r>
          </a:p>
          <a:p>
            <a:pPr>
              <a:buFont typeface="Arial" panose="020B0604020202020204" pitchFamily="34" charset="0"/>
              <a:buChar char="•"/>
            </a:pPr>
            <a:r>
              <a:rPr lang="en-US" altLang="zh-CN" sz="1400" b="0" dirty="0"/>
              <a:t>NPCA unavailability: the STA may not switch to NPCA primary channel even if the condition is met. The associated AP should not initiate frame exchange with it on NPCA primary channel.</a:t>
            </a:r>
          </a:p>
          <a:p>
            <a:pPr>
              <a:buFont typeface="Arial" panose="020B0604020202020204" pitchFamily="34" charset="0"/>
              <a:buChar char="•"/>
            </a:pPr>
            <a:r>
              <a:rPr lang="en-US" altLang="zh-CN" sz="1400" b="0" dirty="0"/>
              <a:t>The management of NPCA availability and unavailability is mainly applied for STAs in active mode.</a:t>
            </a:r>
          </a:p>
          <a:p>
            <a:pPr>
              <a:buFont typeface="Wingdings" panose="05000000000000000000" pitchFamily="2" charset="2"/>
              <a:buChar char="Ø"/>
            </a:pPr>
            <a:r>
              <a:rPr lang="en-US" altLang="zh-CN" sz="1400" dirty="0"/>
              <a:t>AP can also schedule the NPCA availability and unavailability of its associated STAs supporting NPCA</a:t>
            </a:r>
          </a:p>
        </p:txBody>
      </p:sp>
      <p:sp>
        <p:nvSpPr>
          <p:cNvPr id="4" name="页脚占位符 3">
            <a:extLst>
              <a:ext uri="{FF2B5EF4-FFF2-40B4-BE49-F238E27FC236}">
                <a16:creationId xmlns:a16="http://schemas.microsoft.com/office/drawing/2014/main" id="{892D2B6D-5703-4931-8FFF-75C575C547D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1E4417C6-4049-4B4C-A07F-E14CC167F920}"/>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sp>
        <p:nvSpPr>
          <p:cNvPr id="6" name="Rectangle 2">
            <a:extLst>
              <a:ext uri="{FF2B5EF4-FFF2-40B4-BE49-F238E27FC236}">
                <a16:creationId xmlns:a16="http://schemas.microsoft.com/office/drawing/2014/main" id="{73C518E3-6BD0-4D0C-85ED-A79A4971CEF9}"/>
              </a:ext>
            </a:extLst>
          </p:cNvPr>
          <p:cNvSpPr>
            <a:spLocks noChangeArrowheads="1"/>
          </p:cNvSpPr>
          <p:nvPr/>
        </p:nvSpPr>
        <p:spPr bwMode="auto">
          <a:xfrm>
            <a:off x="1066800" y="3657599"/>
            <a:ext cx="845177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pic>
        <p:nvPicPr>
          <p:cNvPr id="8" name="图片 7">
            <a:extLst>
              <a:ext uri="{FF2B5EF4-FFF2-40B4-BE49-F238E27FC236}">
                <a16:creationId xmlns:a16="http://schemas.microsoft.com/office/drawing/2014/main" id="{A8738810-60B8-4DEA-ADA0-A4EFE8E11024}"/>
              </a:ext>
            </a:extLst>
          </p:cNvPr>
          <p:cNvPicPr>
            <a:picLocks noChangeAspect="1"/>
          </p:cNvPicPr>
          <p:nvPr/>
        </p:nvPicPr>
        <p:blipFill>
          <a:blip r:embed="rId3"/>
          <a:stretch>
            <a:fillRect/>
          </a:stretch>
        </p:blipFill>
        <p:spPr>
          <a:xfrm>
            <a:off x="205408" y="4038600"/>
            <a:ext cx="8733183" cy="2077375"/>
          </a:xfrm>
          <a:prstGeom prst="rect">
            <a:avLst/>
          </a:prstGeom>
        </p:spPr>
      </p:pic>
    </p:spTree>
    <p:extLst>
      <p:ext uri="{BB962C8B-B14F-4D97-AF65-F5344CB8AC3E}">
        <p14:creationId xmlns:p14="http://schemas.microsoft.com/office/powerpoint/2010/main" val="1606032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5500577-5975-4658-8D8B-E7963C5018EB}"/>
              </a:ext>
            </a:extLst>
          </p:cNvPr>
          <p:cNvSpPr>
            <a:spLocks noGrp="1"/>
          </p:cNvSpPr>
          <p:nvPr>
            <p:ph type="title"/>
          </p:nvPr>
        </p:nvSpPr>
        <p:spPr/>
        <p:txBody>
          <a:bodyPr/>
          <a:lstStyle/>
          <a:p>
            <a:r>
              <a:rPr lang="en-US" altLang="zh-CN" dirty="0"/>
              <a:t>Candidate Solution for Issues 2 &amp; 3</a:t>
            </a:r>
            <a:endParaRPr lang="zh-CN" altLang="en-US" dirty="0"/>
          </a:p>
        </p:txBody>
      </p:sp>
      <p:sp>
        <p:nvSpPr>
          <p:cNvPr id="4" name="页脚占位符 3">
            <a:extLst>
              <a:ext uri="{FF2B5EF4-FFF2-40B4-BE49-F238E27FC236}">
                <a16:creationId xmlns:a16="http://schemas.microsoft.com/office/drawing/2014/main" id="{8F4A3366-D647-4447-98CC-EF29B286EB0C}"/>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B254AA97-38C7-49CD-98D8-C9CFD3B01C87}"/>
              </a:ext>
            </a:extLst>
          </p:cNvPr>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sp>
        <p:nvSpPr>
          <p:cNvPr id="8" name="内容占位符 2">
            <a:extLst>
              <a:ext uri="{FF2B5EF4-FFF2-40B4-BE49-F238E27FC236}">
                <a16:creationId xmlns:a16="http://schemas.microsoft.com/office/drawing/2014/main" id="{A204F543-058C-4D19-8B8F-1D66A5A844FD}"/>
              </a:ext>
            </a:extLst>
          </p:cNvPr>
          <p:cNvSpPr>
            <a:spLocks noGrp="1"/>
          </p:cNvSpPr>
          <p:nvPr>
            <p:ph idx="1"/>
          </p:nvPr>
        </p:nvSpPr>
        <p:spPr>
          <a:xfrm>
            <a:off x="624838" y="1600200"/>
            <a:ext cx="8290561" cy="4114800"/>
          </a:xfrm>
        </p:spPr>
        <p:txBody>
          <a:bodyPr/>
          <a:lstStyle/>
          <a:p>
            <a:pPr>
              <a:buFont typeface="Wingdings" panose="05000000000000000000" pitchFamily="2" charset="2"/>
              <a:buChar char="p"/>
            </a:pPr>
            <a:r>
              <a:rPr lang="en-US" altLang="zh-CN" sz="1400" dirty="0"/>
              <a:t>A assisting link is introduced to address </a:t>
            </a:r>
            <a:r>
              <a:rPr lang="en-US" altLang="zh-TW" sz="1400" dirty="0"/>
              <a:t>blindness issue and non-synchronized channel switch issue</a:t>
            </a:r>
            <a:r>
              <a:rPr lang="en-US" altLang="zh-CN" sz="1400" dirty="0"/>
              <a:t>:</a:t>
            </a:r>
          </a:p>
          <a:p>
            <a:pPr>
              <a:buFont typeface="Wingdings" panose="05000000000000000000" pitchFamily="2" charset="2"/>
              <a:buChar char="Ø"/>
            </a:pPr>
            <a:r>
              <a:rPr lang="en-US" altLang="zh-CN" sz="1400" dirty="0"/>
              <a:t>Link1:  supports NPCA operation</a:t>
            </a:r>
          </a:p>
          <a:p>
            <a:pPr>
              <a:buFont typeface="Wingdings" panose="05000000000000000000" pitchFamily="2" charset="2"/>
              <a:buChar char="Ø"/>
            </a:pPr>
            <a:r>
              <a:rPr lang="en-US" altLang="zh-CN" sz="1400" dirty="0"/>
              <a:t>Link2 (assisting link): assist Link1 to listen on the NPCA primary channel and do  CCA operation ,and receive ICF if required </a:t>
            </a:r>
          </a:p>
          <a:p>
            <a:pPr>
              <a:buFont typeface="Wingdings" panose="05000000000000000000" pitchFamily="2" charset="2"/>
              <a:buChar char="Ø"/>
            </a:pPr>
            <a:r>
              <a:rPr lang="en-US" altLang="zh-CN" sz="1400" dirty="0"/>
              <a:t>Targets: 1. to ensure that AP1 doesn’t loose medium synchronization on NPCA primary channel; 2. AP1 can receive ICF even it has not switched to the NPCA primary channel</a:t>
            </a:r>
            <a:endParaRPr lang="zh-CN" altLang="en-US" sz="1400" dirty="0"/>
          </a:p>
        </p:txBody>
      </p:sp>
      <p:sp>
        <p:nvSpPr>
          <p:cNvPr id="3" name="文本框 2">
            <a:extLst>
              <a:ext uri="{FF2B5EF4-FFF2-40B4-BE49-F238E27FC236}">
                <a16:creationId xmlns:a16="http://schemas.microsoft.com/office/drawing/2014/main" id="{89F29F5F-BB65-422C-A7E5-1B86FD4886E2}"/>
              </a:ext>
            </a:extLst>
          </p:cNvPr>
          <p:cNvSpPr txBox="1"/>
          <p:nvPr/>
        </p:nvSpPr>
        <p:spPr>
          <a:xfrm>
            <a:off x="2514600" y="6198414"/>
            <a:ext cx="5029200" cy="276999"/>
          </a:xfrm>
          <a:prstGeom prst="rect">
            <a:avLst/>
          </a:prstGeom>
          <a:noFill/>
        </p:spPr>
        <p:txBody>
          <a:bodyPr wrap="square" rtlCol="0">
            <a:spAutoFit/>
          </a:bodyPr>
          <a:lstStyle/>
          <a:p>
            <a:r>
              <a:rPr lang="en-US" altLang="zh-CN" b="1" dirty="0"/>
              <a:t>An example: non-AP MLD set up only one link(i.e. Link1) with AP MLD</a:t>
            </a:r>
            <a:endParaRPr lang="zh-CN" altLang="en-US" b="1" dirty="0"/>
          </a:p>
        </p:txBody>
      </p:sp>
      <p:pic>
        <p:nvPicPr>
          <p:cNvPr id="7" name="图片 6">
            <a:extLst>
              <a:ext uri="{FF2B5EF4-FFF2-40B4-BE49-F238E27FC236}">
                <a16:creationId xmlns:a16="http://schemas.microsoft.com/office/drawing/2014/main" id="{C02CA5D3-EDCB-46EA-A944-D0AD80898F48}"/>
              </a:ext>
            </a:extLst>
          </p:cNvPr>
          <p:cNvPicPr>
            <a:picLocks noChangeAspect="1"/>
          </p:cNvPicPr>
          <p:nvPr/>
        </p:nvPicPr>
        <p:blipFill>
          <a:blip r:embed="rId3"/>
          <a:stretch>
            <a:fillRect/>
          </a:stretch>
        </p:blipFill>
        <p:spPr>
          <a:xfrm>
            <a:off x="685800" y="3112575"/>
            <a:ext cx="8001000" cy="3179957"/>
          </a:xfrm>
          <a:prstGeom prst="rect">
            <a:avLst/>
          </a:prstGeom>
        </p:spPr>
      </p:pic>
    </p:spTree>
    <p:extLst>
      <p:ext uri="{BB962C8B-B14F-4D97-AF65-F5344CB8AC3E}">
        <p14:creationId xmlns:p14="http://schemas.microsoft.com/office/powerpoint/2010/main" val="1167488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CA8937-5F67-43A8-B92A-8D51005E2B17}"/>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Summary</a:t>
            </a:r>
            <a:endParaRPr lang="zh-CN" altLang="en-US" dirty="0"/>
          </a:p>
        </p:txBody>
      </p:sp>
      <p:sp>
        <p:nvSpPr>
          <p:cNvPr id="3" name="内容占位符 2">
            <a:extLst>
              <a:ext uri="{FF2B5EF4-FFF2-40B4-BE49-F238E27FC236}">
                <a16:creationId xmlns:a16="http://schemas.microsoft.com/office/drawing/2014/main" id="{DB27F60E-8693-475C-94F4-CEF4CBD63D77}"/>
              </a:ext>
            </a:extLst>
          </p:cNvPr>
          <p:cNvSpPr>
            <a:spLocks noGrp="1"/>
          </p:cNvSpPr>
          <p:nvPr>
            <p:ph idx="1"/>
          </p:nvPr>
        </p:nvSpPr>
        <p:spPr>
          <a:xfrm>
            <a:off x="685800" y="1752600"/>
            <a:ext cx="8305800" cy="4114800"/>
          </a:xfrm>
        </p:spPr>
        <p:txBody>
          <a:bodyPr/>
          <a:lstStyle/>
          <a:p>
            <a:pPr>
              <a:buFont typeface="Wingdings" panose="05000000000000000000" pitchFamily="2" charset="2"/>
              <a:buChar char="p"/>
            </a:pPr>
            <a:r>
              <a:rPr lang="en-US" altLang="zh-TW" sz="1600" dirty="0"/>
              <a:t>There are several issues needed to be addressed for NPCA operation, such as </a:t>
            </a:r>
            <a:r>
              <a:rPr lang="zh-CN" altLang="en-US" sz="1600" dirty="0"/>
              <a:t>：</a:t>
            </a:r>
            <a:endParaRPr lang="en-US" altLang="zh-CN" sz="1600" dirty="0"/>
          </a:p>
          <a:p>
            <a:pPr>
              <a:buFont typeface="Wingdings" panose="05000000000000000000" pitchFamily="2" charset="2"/>
              <a:buChar char="Ø"/>
            </a:pPr>
            <a:r>
              <a:rPr lang="en-US" altLang="zh-TW" sz="1600" dirty="0"/>
              <a:t>power consumption/save issue for STAs supporting NPCA, </a:t>
            </a:r>
          </a:p>
          <a:p>
            <a:pPr>
              <a:buFont typeface="Wingdings" panose="05000000000000000000" pitchFamily="2" charset="2"/>
              <a:buChar char="Ø"/>
            </a:pPr>
            <a:r>
              <a:rPr lang="en-US" altLang="zh-TW" sz="1600" dirty="0"/>
              <a:t>blindness issue for STAs that switch to the NPCA primary channel, and </a:t>
            </a:r>
          </a:p>
          <a:p>
            <a:pPr>
              <a:buFont typeface="Wingdings" panose="05000000000000000000" pitchFamily="2" charset="2"/>
              <a:buChar char="Ø"/>
            </a:pPr>
            <a:r>
              <a:rPr lang="en-US" altLang="zh-TW" sz="1600" dirty="0"/>
              <a:t>non-synchronized channel switches for different STAs.</a:t>
            </a:r>
          </a:p>
          <a:p>
            <a:pPr>
              <a:buFont typeface="Wingdings" panose="05000000000000000000" pitchFamily="2" charset="2"/>
              <a:buChar char="p"/>
            </a:pPr>
            <a:endParaRPr lang="en-US" altLang="zh-TW" sz="1600" dirty="0"/>
          </a:p>
          <a:p>
            <a:pPr>
              <a:buFont typeface="Wingdings" panose="05000000000000000000" pitchFamily="2" charset="2"/>
              <a:buChar char="p"/>
              <a:tabLst>
                <a:tab pos="360363" algn="l"/>
              </a:tabLst>
            </a:pPr>
            <a:r>
              <a:rPr lang="en-US" altLang="zh-CN" sz="1600" dirty="0"/>
              <a:t>This contribution analyzes the key issues for NPCA operation, and proposes candidate solutions for NPCA to be considered</a:t>
            </a:r>
          </a:p>
          <a:p>
            <a:pPr>
              <a:buFont typeface="Wingdings" panose="05000000000000000000" pitchFamily="2" charset="2"/>
              <a:buChar char="Ø"/>
              <a:tabLst>
                <a:tab pos="360363" algn="l"/>
              </a:tabLst>
            </a:pPr>
            <a:r>
              <a:rPr lang="en-US" altLang="zh-CN" sz="1600" dirty="0"/>
              <a:t>Propose to provide a mechanism to manage </a:t>
            </a:r>
            <a:r>
              <a:rPr lang="en-US" altLang="zh-CN" sz="1600" dirty="0" err="1"/>
              <a:t>STAs’</a:t>
            </a:r>
            <a:r>
              <a:rPr lang="en-US" altLang="zh-CN" sz="1600" dirty="0"/>
              <a:t> NPCA availability and unavailability</a:t>
            </a:r>
          </a:p>
          <a:p>
            <a:pPr>
              <a:buFont typeface="Wingdings" panose="05000000000000000000" pitchFamily="2" charset="2"/>
              <a:buChar char="Ø"/>
              <a:tabLst>
                <a:tab pos="360363" algn="l"/>
              </a:tabLst>
            </a:pPr>
            <a:r>
              <a:rPr lang="en-US" altLang="zh-CN" sz="1600" dirty="0"/>
              <a:t>A assisting link is introduced to address </a:t>
            </a:r>
            <a:r>
              <a:rPr lang="en-US" altLang="zh-TW" sz="1600" dirty="0"/>
              <a:t>blindness issue and non-synchronized channel switch issue</a:t>
            </a:r>
            <a:endParaRPr lang="en-US" altLang="zh-CN" sz="1600" dirty="0"/>
          </a:p>
          <a:p>
            <a:pPr>
              <a:buFont typeface="Wingdings" panose="05000000000000000000" pitchFamily="2" charset="2"/>
              <a:buChar char="p"/>
              <a:tabLst>
                <a:tab pos="360363" algn="l"/>
              </a:tabLst>
            </a:pPr>
            <a:endParaRPr lang="en-US" altLang="zh-TW" sz="1600" dirty="0"/>
          </a:p>
          <a:p>
            <a:pPr>
              <a:buFont typeface="Wingdings" panose="05000000000000000000" pitchFamily="2" charset="2"/>
              <a:buChar char="p"/>
              <a:tabLst>
                <a:tab pos="360363" algn="l"/>
              </a:tabLst>
            </a:pPr>
            <a:endParaRPr lang="en-US" altLang="zh-CN" sz="1600" dirty="0"/>
          </a:p>
          <a:p>
            <a:pPr>
              <a:buFont typeface="Wingdings" panose="05000000000000000000" pitchFamily="2" charset="2"/>
              <a:buChar char="p"/>
              <a:tabLst>
                <a:tab pos="360363" algn="l"/>
              </a:tabLst>
            </a:pPr>
            <a:endParaRPr lang="en-US" altLang="zh-CN" sz="1600" b="0" dirty="0"/>
          </a:p>
          <a:p>
            <a:pPr>
              <a:buFont typeface="Wingdings" panose="05000000000000000000" pitchFamily="2" charset="2"/>
              <a:buChar char="p"/>
            </a:pPr>
            <a:endParaRPr lang="en-US" altLang="zh-CN" sz="1600" b="0" dirty="0"/>
          </a:p>
          <a:p>
            <a:endParaRPr lang="en-US" altLang="zh-CN" sz="1600" b="0" kern="1200" dirty="0">
              <a:solidFill>
                <a:schemeClr val="tx2"/>
              </a:solidFill>
            </a:endParaRPr>
          </a:p>
          <a:p>
            <a:endParaRPr lang="en-US" altLang="zh-CN" sz="1600" b="0" kern="1200" dirty="0">
              <a:solidFill>
                <a:schemeClr val="tx2"/>
              </a:solidFill>
            </a:endParaRPr>
          </a:p>
          <a:p>
            <a:endParaRPr lang="zh-CN" altLang="en-US" sz="1600" b="0" dirty="0"/>
          </a:p>
        </p:txBody>
      </p:sp>
      <p:sp>
        <p:nvSpPr>
          <p:cNvPr id="4" name="页脚占位符 3">
            <a:extLst>
              <a:ext uri="{FF2B5EF4-FFF2-40B4-BE49-F238E27FC236}">
                <a16:creationId xmlns:a16="http://schemas.microsoft.com/office/drawing/2014/main" id="{CFE04527-2AD4-4DBB-A130-88A6C5E265E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89D4FB5-6190-44A4-948A-AAE975B62C45}"/>
              </a:ext>
            </a:extLst>
          </p:cNvPr>
          <p:cNvSpPr>
            <a:spLocks noGrp="1"/>
          </p:cNvSpPr>
          <p:nvPr>
            <p:ph type="sldNum" sz="quarter" idx="12"/>
          </p:nvPr>
        </p:nvSpPr>
        <p:spPr/>
        <p:txBody>
          <a:bodyPr/>
          <a:lstStyle/>
          <a:p>
            <a:r>
              <a:rPr lang="en-US" altLang="en-US"/>
              <a:t>Slide </a:t>
            </a:r>
            <a:fld id="{0FF88134-36A3-492E-B6B5-2F4703E76746}" type="slidenum">
              <a:rPr lang="en-US" altLang="en-US" smtClean="0"/>
              <a:t>8</a:t>
            </a:fld>
            <a:endParaRPr lang="en-US" altLang="en-US"/>
          </a:p>
        </p:txBody>
      </p:sp>
    </p:spTree>
    <p:extLst>
      <p:ext uri="{BB962C8B-B14F-4D97-AF65-F5344CB8AC3E}">
        <p14:creationId xmlns:p14="http://schemas.microsoft.com/office/powerpoint/2010/main" val="2840055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a:extLst>
              <a:ext uri="{FF2B5EF4-FFF2-40B4-BE49-F238E27FC236}">
                <a16:creationId xmlns:a16="http://schemas.microsoft.com/office/drawing/2014/main" id="{411DFF4D-A672-4254-BC06-1CCD0F82EC8E}"/>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5E84B509-2277-4152-911E-0047A061D8E3}"/>
              </a:ext>
            </a:extLst>
          </p:cNvPr>
          <p:cNvSpPr>
            <a:spLocks noGrp="1"/>
          </p:cNvSpPr>
          <p:nvPr>
            <p:ph type="sldNum" sz="quarter" idx="12"/>
          </p:nvPr>
        </p:nvSpPr>
        <p:spPr/>
        <p:txBody>
          <a:bodyPr/>
          <a:lstStyle/>
          <a:p>
            <a:r>
              <a:rPr lang="en-US" altLang="en-US"/>
              <a:t>Slide </a:t>
            </a:r>
            <a:fld id="{0FF88134-36A3-492E-B6B5-2F4703E76746}" type="slidenum">
              <a:rPr lang="en-US" altLang="en-US" smtClean="0"/>
              <a:t>9</a:t>
            </a:fld>
            <a:endParaRPr lang="en-US" altLang="en-US"/>
          </a:p>
        </p:txBody>
      </p:sp>
      <p:sp>
        <p:nvSpPr>
          <p:cNvPr id="6" name="Title 1">
            <a:extLst>
              <a:ext uri="{FF2B5EF4-FFF2-40B4-BE49-F238E27FC236}">
                <a16:creationId xmlns:a16="http://schemas.microsoft.com/office/drawing/2014/main" id="{F9082A4C-720A-4534-BD55-B8ACEAEA0CCD}"/>
              </a:ext>
            </a:extLst>
          </p:cNvPr>
          <p:cNvSpPr>
            <a:spLocks noGrp="1"/>
          </p:cNvSpPr>
          <p:nvPr>
            <p:ph type="title"/>
          </p:nvPr>
        </p:nvSpPr>
        <p:spPr>
          <a:xfrm>
            <a:off x="685800" y="685800"/>
            <a:ext cx="7772400" cy="685800"/>
          </a:xfrm>
        </p:spPr>
        <p:txBody>
          <a:bodyPr/>
          <a:lstStyle/>
          <a:p>
            <a:r>
              <a:rPr lang="en-US" dirty="0"/>
              <a:t>References</a:t>
            </a:r>
          </a:p>
        </p:txBody>
      </p:sp>
      <p:sp>
        <p:nvSpPr>
          <p:cNvPr id="7" name="Content Placeholder 2">
            <a:extLst>
              <a:ext uri="{FF2B5EF4-FFF2-40B4-BE49-F238E27FC236}">
                <a16:creationId xmlns:a16="http://schemas.microsoft.com/office/drawing/2014/main" id="{03E72C84-6245-47E4-A6A9-7E271DC88329}"/>
              </a:ext>
            </a:extLst>
          </p:cNvPr>
          <p:cNvSpPr>
            <a:spLocks noGrp="1"/>
          </p:cNvSpPr>
          <p:nvPr>
            <p:ph idx="1"/>
          </p:nvPr>
        </p:nvSpPr>
        <p:spPr>
          <a:xfrm>
            <a:off x="533400" y="1600200"/>
            <a:ext cx="8305800" cy="4267201"/>
          </a:xfrm>
        </p:spPr>
        <p:txBody>
          <a:bodyPr>
            <a:noAutofit/>
          </a:bodyPr>
          <a:lstStyle/>
          <a:p>
            <a:pPr marL="0" indent="0">
              <a:buNone/>
            </a:pPr>
            <a:r>
              <a:rPr lang="en-US" altLang="zh-CN" sz="1600" b="0" dirty="0"/>
              <a:t>[1] UHR proposed PAR, </a:t>
            </a:r>
            <a:r>
              <a:rPr lang="en-US" altLang="zh-CN" sz="1600" b="0" dirty="0">
                <a:hlinkClick r:id="rId2"/>
              </a:rPr>
              <a:t>https://mentor.ieee.org/802.11/dcn/23/11-23-0480-01-0uhr-uhr-proposed-par.pdf</a:t>
            </a:r>
            <a:endParaRPr lang="en-US" altLang="zh-CN" sz="1600" b="0" dirty="0"/>
          </a:p>
          <a:p>
            <a:pPr marL="0" indent="0">
              <a:buNone/>
            </a:pPr>
            <a:r>
              <a:rPr lang="en-US" altLang="zh-CN" sz="1600" b="0" dirty="0"/>
              <a:t>[2] Draft P802.11be_D7.0</a:t>
            </a:r>
          </a:p>
          <a:p>
            <a:pPr marL="0" indent="0">
              <a:buNone/>
            </a:pPr>
            <a:r>
              <a:rPr lang="en-US" altLang="zh-CN" sz="1600" b="0" dirty="0"/>
              <a:t>[3] non-primary channel access (NPCA) - follow up, </a:t>
            </a:r>
            <a:r>
              <a:rPr lang="en-US" altLang="zh-CN" sz="1200" b="0" i="0" dirty="0">
                <a:solidFill>
                  <a:srgbClr val="000000"/>
                </a:solidFill>
                <a:effectLst/>
                <a:latin typeface="Verdana" panose="020B0604030504040204" pitchFamily="34" charset="0"/>
                <a:hlinkClick r:id="rId3"/>
              </a:rPr>
              <a:t>https://mentor.ieee.org/802.11/dcn/24/11-24-0495-00-00bn-non-primary-channel-access-npca-follow-up.pptx</a:t>
            </a:r>
            <a:endParaRPr lang="en-US" altLang="zh-CN" sz="1200" b="0" i="0" dirty="0">
              <a:solidFill>
                <a:srgbClr val="000000"/>
              </a:solidFill>
              <a:effectLst/>
              <a:latin typeface="Verdana" panose="020B0604030504040204" pitchFamily="34" charset="0"/>
            </a:endParaRPr>
          </a:p>
          <a:p>
            <a:pPr marL="0" indent="0">
              <a:buNone/>
            </a:pPr>
            <a:r>
              <a:rPr lang="en-US" altLang="zh-CN" sz="1600" b="0" dirty="0"/>
              <a:t>[4] Non-primary channel access (NPCA), </a:t>
            </a:r>
            <a:r>
              <a:rPr lang="en-US" altLang="zh-CN" sz="1200" b="0" i="0" dirty="0">
                <a:solidFill>
                  <a:srgbClr val="000000"/>
                </a:solidFill>
                <a:effectLst/>
                <a:latin typeface="Verdana" panose="020B0604030504040204" pitchFamily="34" charset="0"/>
                <a:hlinkClick r:id="rId4"/>
              </a:rPr>
              <a:t>https://mentor.ieee.org/802.11/dcn/23/11-23-2005-01-00bn-non-primary-channel-access-npca.pptx</a:t>
            </a:r>
            <a:endParaRPr lang="en-US" altLang="zh-CN" sz="1200" b="0" i="0" dirty="0">
              <a:solidFill>
                <a:srgbClr val="000000"/>
              </a:solidFill>
              <a:effectLst/>
              <a:latin typeface="Verdana" panose="020B0604030504040204" pitchFamily="34" charset="0"/>
            </a:endParaRPr>
          </a:p>
          <a:p>
            <a:pPr marL="0" indent="0">
              <a:buNone/>
            </a:pPr>
            <a:r>
              <a:rPr lang="en-US" altLang="zh-CN" sz="1600" b="0" dirty="0"/>
              <a:t>[5] Robust Secondary Channel Access, </a:t>
            </a:r>
            <a:r>
              <a:rPr lang="en-US" altLang="zh-CN" sz="1200" b="0" i="0" dirty="0">
                <a:solidFill>
                  <a:srgbClr val="000000"/>
                </a:solidFill>
                <a:effectLst/>
                <a:latin typeface="Verdana" panose="020B0604030504040204" pitchFamily="34" charset="0"/>
                <a:hlinkClick r:id="rId5"/>
              </a:rPr>
              <a:t>https://mentor.ieee.org/802.11/dcn/24/11-24-0318-00-00bn-robust-secondary-channel-access.pptx</a:t>
            </a:r>
            <a:endParaRPr lang="en-US" altLang="zh-CN" sz="1200" b="0" i="0" dirty="0">
              <a:solidFill>
                <a:srgbClr val="000000"/>
              </a:solidFill>
              <a:effectLst/>
              <a:latin typeface="Verdana" panose="020B0604030504040204" pitchFamily="34" charset="0"/>
            </a:endParaRPr>
          </a:p>
          <a:p>
            <a:pPr marL="0" indent="0">
              <a:buNone/>
            </a:pPr>
            <a:endParaRPr lang="en-US" altLang="zh-CN" sz="1600" b="0" dirty="0"/>
          </a:p>
          <a:p>
            <a:pPr marL="0" indent="0">
              <a:buNone/>
            </a:pPr>
            <a:endParaRPr lang="en-US" altLang="zh-CN" sz="1600" b="0" dirty="0"/>
          </a:p>
          <a:p>
            <a:pPr marL="0" indent="0">
              <a:buNone/>
            </a:pPr>
            <a:endParaRPr lang="en-US" altLang="zh-CN" sz="1600" b="0" dirty="0"/>
          </a:p>
          <a:p>
            <a:pPr marL="0" indent="0">
              <a:buNone/>
            </a:pPr>
            <a:endParaRPr lang="en-US" altLang="zh-CN" sz="1600" b="0" dirty="0"/>
          </a:p>
          <a:p>
            <a:pPr marL="0" indent="0">
              <a:buNone/>
            </a:pPr>
            <a:endParaRPr lang="en-US" altLang="zh-CN" sz="1600" b="0" dirty="0"/>
          </a:p>
        </p:txBody>
      </p:sp>
    </p:spTree>
    <p:extLst>
      <p:ext uri="{BB962C8B-B14F-4D97-AF65-F5344CB8AC3E}">
        <p14:creationId xmlns:p14="http://schemas.microsoft.com/office/powerpoint/2010/main" val="299516682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10599</TotalTime>
  <Words>1264</Words>
  <Application>Microsoft Office PowerPoint</Application>
  <PresentationFormat>全屏显示(4:3)</PresentationFormat>
  <Paragraphs>160</Paragraphs>
  <Slides>12</Slides>
  <Notes>6</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12</vt:i4>
      </vt:variant>
    </vt:vector>
  </HeadingPairs>
  <TitlesOfParts>
    <vt:vector size="17" baseType="lpstr">
      <vt:lpstr>Arial</vt:lpstr>
      <vt:lpstr>Times New Roman</vt:lpstr>
      <vt:lpstr>Verdana</vt:lpstr>
      <vt:lpstr>Wingdings</vt:lpstr>
      <vt:lpstr>802-11-Submission</vt:lpstr>
      <vt:lpstr>Further Considerations on NPCA</vt:lpstr>
      <vt:lpstr>Introduction</vt:lpstr>
      <vt:lpstr>Issue 1 - Power Consumption </vt:lpstr>
      <vt:lpstr>Issue 2 – Lost medium synchronization </vt:lpstr>
      <vt:lpstr>Issue 3 - non-synchronized channel switches </vt:lpstr>
      <vt:lpstr>Candidate Solution for Issue 1</vt:lpstr>
      <vt:lpstr>Candidate Solution for Issues 2 &amp; 3</vt:lpstr>
      <vt:lpstr>Summary</vt:lpstr>
      <vt:lpstr>References</vt:lpstr>
      <vt:lpstr>SP 1</vt:lpstr>
      <vt:lpstr>SP 2</vt:lpstr>
      <vt:lpstr>SP 3</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卢刘明(Liuming Lu)</cp:lastModifiedBy>
  <cp:revision>3872</cp:revision>
  <cp:lastPrinted>2014-11-04T15:04:00Z</cp:lastPrinted>
  <dcterms:created xsi:type="dcterms:W3CDTF">2007-04-17T18:10:00Z</dcterms:created>
  <dcterms:modified xsi:type="dcterms:W3CDTF">2025-01-12T14:12:57Z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