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70" r:id="rId5"/>
    <p:sldId id="277" r:id="rId6"/>
    <p:sldId id="278" r:id="rId7"/>
    <p:sldId id="274" r:id="rId8"/>
    <p:sldId id="279" r:id="rId9"/>
    <p:sldId id="280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2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zhaoyue (V)" initials="z(" lastIdx="1" clrIdx="1">
    <p:extLst>
      <p:ext uri="{19B8F6BF-5375-455C-9EA6-DF929625EA0E}">
        <p15:presenceInfo xmlns:p15="http://schemas.microsoft.com/office/powerpoint/2012/main" userId="S-1-5-21-147214757-305610072-1517763936-98288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725" autoAdjust="0"/>
  </p:normalViewPr>
  <p:slideViewPr>
    <p:cSldViewPr>
      <p:cViewPr varScale="1">
        <p:scale>
          <a:sx n="102" d="100"/>
          <a:sy n="102" d="100"/>
        </p:scale>
        <p:origin x="95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91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TWT rule change: announce the TWT is an OBSS TWT</a:t>
            </a:r>
          </a:p>
          <a:p>
            <a:r>
              <a:rPr lang="en-US" dirty="0"/>
              <a:t>Legacy: quiet/PS/no legacy allowed/disablement when legacy is associated</a:t>
            </a:r>
          </a:p>
          <a:p>
            <a:r>
              <a:rPr lang="en-US" dirty="0"/>
              <a:t>Hidden node: impact may be less severe, non-ap could try </a:t>
            </a:r>
            <a:r>
              <a:rPr lang="en-US" dirty="0" err="1"/>
              <a:t>npc</a:t>
            </a:r>
            <a:r>
              <a:rPr lang="en-US" dirty="0"/>
              <a:t> when no response on p from AP side (longer time to try)</a:t>
            </a:r>
          </a:p>
        </p:txBody>
      </p:sp>
    </p:spTree>
    <p:extLst>
      <p:ext uri="{BB962C8B-B14F-4D97-AF65-F5344CB8AC3E}">
        <p14:creationId xmlns:p14="http://schemas.microsoft.com/office/powerpoint/2010/main" val="3977183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TWT rule change: announce the TWT is an OBSS TWT</a:t>
            </a:r>
          </a:p>
          <a:p>
            <a:r>
              <a:rPr lang="en-US" dirty="0"/>
              <a:t>Legacy: quiet/PS/no legacy allowed/disablement when legacy is associated</a:t>
            </a:r>
          </a:p>
          <a:p>
            <a:r>
              <a:rPr lang="en-US" dirty="0"/>
              <a:t>Hidden node: impact may be less severe, non-ap could try </a:t>
            </a:r>
            <a:r>
              <a:rPr lang="en-US" dirty="0" err="1"/>
              <a:t>npc</a:t>
            </a:r>
            <a:r>
              <a:rPr lang="en-US" dirty="0"/>
              <a:t> when no response on p from AP side (longer time to try)</a:t>
            </a:r>
          </a:p>
        </p:txBody>
      </p:sp>
    </p:spTree>
    <p:extLst>
      <p:ext uri="{BB962C8B-B14F-4D97-AF65-F5344CB8AC3E}">
        <p14:creationId xmlns:p14="http://schemas.microsoft.com/office/powerpoint/2010/main" val="155173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802.11-24/1259r0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 Follow-Up</a:t>
            </a:r>
            <a:br>
              <a:rPr lang="en-US" altLang="zh-CN" dirty="0"/>
            </a:br>
            <a:r>
              <a:rPr lang="en-US" altLang="zh-CN" sz="2400" dirty="0"/>
              <a:t>Triggering Event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45463"/>
              </p:ext>
            </p:extLst>
          </p:nvPr>
        </p:nvGraphicFramePr>
        <p:xfrm>
          <a:off x="995363" y="2420938"/>
          <a:ext cx="10120312" cy="265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Document" r:id="rId4" imgW="10440910" imgH="2745719" progId="Word.Document.8">
                  <p:embed/>
                </p:oleObj>
              </mc:Choice>
              <mc:Fallback>
                <p:oleObj name="Document" r:id="rId4" imgW="10440910" imgH="274571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10120312" cy="2652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11-24/0209r3, “Specification Framework for </a:t>
            </a:r>
            <a:r>
              <a:rPr lang="en-GB" dirty="0" err="1"/>
              <a:t>TGbn</a:t>
            </a:r>
            <a:r>
              <a:rPr lang="en-GB" dirty="0"/>
              <a:t>,” Ross Jian Yu</a:t>
            </a:r>
          </a:p>
          <a:p>
            <a:r>
              <a:rPr lang="en-GB" dirty="0"/>
              <a:t>[2] 11-2</a:t>
            </a:r>
            <a:r>
              <a:rPr lang="en-US" dirty="0"/>
              <a:t>4/0538r1, “SP-based Non-Primary Channel Access,” Yue Zhao</a:t>
            </a: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                                                                                                              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general idea of SP-based NPCA was introduced in </a:t>
            </a:r>
            <a:r>
              <a:rPr lang="en-US" sz="2000" dirty="0"/>
              <a:t>[2]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9E99409-CDB5-4D9E-8C01-70D1F2AEA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616" y="2708920"/>
            <a:ext cx="5616624" cy="3027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The main goal is to improve channel utilization for cases where primary channel is frequently occupied by OBSS, e.g., during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solidFill>
                  <a:schemeClr val="tx1"/>
                </a:solidFill>
              </a:rPr>
              <a:t>According to the current spec where STAs have to access the medium via the primary channel, it would be less probable for </a:t>
            </a:r>
            <a:r>
              <a:rPr lang="en-GB" altLang="zh-CN" sz="1600" dirty="0" err="1">
                <a:solidFill>
                  <a:schemeClr val="tx1"/>
                </a:solidFill>
              </a:rPr>
              <a:t>myBSS</a:t>
            </a:r>
            <a:r>
              <a:rPr lang="en-GB" altLang="zh-CN" sz="1600" dirty="0">
                <a:solidFill>
                  <a:schemeClr val="tx1"/>
                </a:solidFill>
              </a:rPr>
              <a:t> to access the channel (with more collision), leading to higher 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solidFill>
                  <a:schemeClr val="tx1"/>
                </a:solidFill>
              </a:rPr>
              <a:t>With TXOP-based NPCA where the NPCA STA switches back to the primary channel before NAV for the primary channel expires, there are frequent switching; considering time spent on medium sync recovery and switching delay, time overhead due to frequent switching is not negligible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solidFill>
                  <a:schemeClr val="tx1"/>
                </a:solidFill>
                <a:sym typeface="Wingdings" panose="05000000000000000000" pitchFamily="2" charset="2"/>
              </a:rPr>
              <a:t> SP-based NPCA: Switch to a non-primary channel without switching back and forth during an OBSS SPs</a:t>
            </a:r>
            <a:endParaRPr lang="en-GB" altLang="zh-CN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The basic idea is for </a:t>
            </a:r>
            <a:r>
              <a:rPr lang="en-GB" altLang="zh-CN" sz="2000" dirty="0" err="1">
                <a:solidFill>
                  <a:schemeClr val="tx1"/>
                </a:solidFill>
              </a:rPr>
              <a:t>myBSS</a:t>
            </a:r>
            <a:r>
              <a:rPr lang="en-GB" altLang="zh-CN" sz="2000" dirty="0">
                <a:solidFill>
                  <a:schemeClr val="tx1"/>
                </a:solidFill>
              </a:rPr>
              <a:t> to park on a non-primary channel during the OBSS SP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D9D0E108-5FF8-4DEC-95C8-85A59CB27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74270"/>
              </p:ext>
            </p:extLst>
          </p:nvPr>
        </p:nvGraphicFramePr>
        <p:xfrm>
          <a:off x="1271464" y="5203481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B51AB2DE-7A85-4817-871B-AAE52603D0BF}"/>
              </a:ext>
            </a:extLst>
          </p:cNvPr>
          <p:cNvCxnSpPr>
            <a:cxnSpLocks/>
          </p:cNvCxnSpPr>
          <p:nvPr/>
        </p:nvCxnSpPr>
        <p:spPr bwMode="auto">
          <a:xfrm>
            <a:off x="975696" y="5945161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9A5073AA-3BE8-48B7-B6A3-B52C85D5E9D9}"/>
              </a:ext>
            </a:extLst>
          </p:cNvPr>
          <p:cNvSpPr txBox="1"/>
          <p:nvPr/>
        </p:nvSpPr>
        <p:spPr>
          <a:xfrm>
            <a:off x="10538951" y="5936631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9DEA57DC-020C-4E6B-ABB3-5B578CEABC87}"/>
              </a:ext>
            </a:extLst>
          </p:cNvPr>
          <p:cNvCxnSpPr/>
          <p:nvPr/>
        </p:nvCxnSpPr>
        <p:spPr bwMode="auto">
          <a:xfrm flipV="1">
            <a:off x="3135936" y="4804176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08F83369-5E2E-4993-A670-900E0A0725BB}"/>
              </a:ext>
            </a:extLst>
          </p:cNvPr>
          <p:cNvSpPr txBox="1"/>
          <p:nvPr/>
        </p:nvSpPr>
        <p:spPr>
          <a:xfrm>
            <a:off x="3135936" y="481940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Triggering Event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44508" y="1745932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Within the OBSS TWT SP, if the OBSS PPDU is detected on the primary channel, then switch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OBSS PPDU belongs to an OBSS whose ongoing TWT SP is announced by the BSS AP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8DDEE947-00F7-46D7-A90C-7B7E6C1FBE1B}"/>
              </a:ext>
            </a:extLst>
          </p:cNvPr>
          <p:cNvCxnSpPr/>
          <p:nvPr/>
        </p:nvCxnSpPr>
        <p:spPr bwMode="auto">
          <a:xfrm>
            <a:off x="1631504" y="3947257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FEC134D9-32B8-456F-A7C6-5307113CA763}"/>
              </a:ext>
            </a:extLst>
          </p:cNvPr>
          <p:cNvCxnSpPr/>
          <p:nvPr/>
        </p:nvCxnSpPr>
        <p:spPr bwMode="auto">
          <a:xfrm>
            <a:off x="1631504" y="4739345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2C5AD52E-D72F-4563-A29C-6ED21ABBD572}"/>
              </a:ext>
            </a:extLst>
          </p:cNvPr>
          <p:cNvCxnSpPr/>
          <p:nvPr/>
        </p:nvCxnSpPr>
        <p:spPr bwMode="auto">
          <a:xfrm>
            <a:off x="1631504" y="5603441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A594193-7B2A-4684-BB1D-CABF9E3AF93C}"/>
              </a:ext>
            </a:extLst>
          </p:cNvPr>
          <p:cNvSpPr/>
          <p:nvPr/>
        </p:nvSpPr>
        <p:spPr bwMode="auto">
          <a:xfrm>
            <a:off x="6678271" y="5388577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3A841B9D-B98D-49CA-B2CC-D01422D19449}"/>
              </a:ext>
            </a:extLst>
          </p:cNvPr>
          <p:cNvSpPr/>
          <p:nvPr/>
        </p:nvSpPr>
        <p:spPr bwMode="auto">
          <a:xfrm>
            <a:off x="4155385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4FC44E3-15F5-460C-BB19-1EFA3E75CDBD}"/>
              </a:ext>
            </a:extLst>
          </p:cNvPr>
          <p:cNvSpPr/>
          <p:nvPr/>
        </p:nvSpPr>
        <p:spPr bwMode="auto">
          <a:xfrm>
            <a:off x="5343306" y="3738915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EE61C15-DC27-4C66-B83C-AB4F4B6D2A53}"/>
              </a:ext>
            </a:extLst>
          </p:cNvPr>
          <p:cNvSpPr/>
          <p:nvPr/>
        </p:nvSpPr>
        <p:spPr bwMode="auto">
          <a:xfrm>
            <a:off x="7968208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3221962-91C5-4CC6-AAAA-DABD98D26565}"/>
              </a:ext>
            </a:extLst>
          </p:cNvPr>
          <p:cNvSpPr txBox="1"/>
          <p:nvPr/>
        </p:nvSpPr>
        <p:spPr>
          <a:xfrm>
            <a:off x="6582419" y="5914182"/>
            <a:ext cx="4514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* for convenience, contention is omitted, frame exchange within a BSS is simplified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C13CC793-F592-4AF1-9592-FBD900F07F8B}"/>
              </a:ext>
            </a:extLst>
          </p:cNvPr>
          <p:cNvSpPr/>
          <p:nvPr/>
        </p:nvSpPr>
        <p:spPr bwMode="auto">
          <a:xfrm>
            <a:off x="1958959" y="3587217"/>
            <a:ext cx="1424514" cy="22832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BSS 1 announces TWT 2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of BSS 2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6AA8640-AE56-4C2F-B65B-89751B4C5C12}"/>
              </a:ext>
            </a:extLst>
          </p:cNvPr>
          <p:cNvSpPr txBox="1"/>
          <p:nvPr/>
        </p:nvSpPr>
        <p:spPr>
          <a:xfrm>
            <a:off x="810972" y="3684530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(my 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4254657-95D1-4F11-819C-68623AC18BAA}"/>
              </a:ext>
            </a:extLst>
          </p:cNvPr>
          <p:cNvSpPr txBox="1"/>
          <p:nvPr/>
        </p:nvSpPr>
        <p:spPr>
          <a:xfrm>
            <a:off x="869810" y="451792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83FF10C-E38A-4C1A-B2E2-124B7D43D227}"/>
              </a:ext>
            </a:extLst>
          </p:cNvPr>
          <p:cNvSpPr txBox="1"/>
          <p:nvPr/>
        </p:nvSpPr>
        <p:spPr>
          <a:xfrm>
            <a:off x="864358" y="534725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476EE228-975E-4B79-AF5F-47F4F5B91184}"/>
              </a:ext>
            </a:extLst>
          </p:cNvPr>
          <p:cNvCxnSpPr/>
          <p:nvPr/>
        </p:nvCxnSpPr>
        <p:spPr bwMode="auto">
          <a:xfrm>
            <a:off x="5087888" y="3177277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006B60E7-F65D-4780-A93B-0CCE6AFD421E}"/>
              </a:ext>
            </a:extLst>
          </p:cNvPr>
          <p:cNvCxnSpPr/>
          <p:nvPr/>
        </p:nvCxnSpPr>
        <p:spPr bwMode="auto">
          <a:xfrm>
            <a:off x="10560496" y="3170723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B863FD6-D7C3-43FD-BE97-453202968DA7}"/>
              </a:ext>
            </a:extLst>
          </p:cNvPr>
          <p:cNvCxnSpPr/>
          <p:nvPr/>
        </p:nvCxnSpPr>
        <p:spPr bwMode="auto">
          <a:xfrm>
            <a:off x="5087888" y="3349177"/>
            <a:ext cx="5472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E57D51AC-AD8A-4F40-816B-43ADEEEE846C}"/>
              </a:ext>
            </a:extLst>
          </p:cNvPr>
          <p:cNvSpPr txBox="1"/>
          <p:nvPr/>
        </p:nvSpPr>
        <p:spPr>
          <a:xfrm>
            <a:off x="6984888" y="3030494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TWT 2 SP of BSS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标注: 弯曲线形 16">
            <a:extLst>
              <a:ext uri="{FF2B5EF4-FFF2-40B4-BE49-F238E27FC236}">
                <a16:creationId xmlns:a16="http://schemas.microsoft.com/office/drawing/2014/main" id="{FC981D03-CEC0-4BEF-B899-DA6AC444AE80}"/>
              </a:ext>
            </a:extLst>
          </p:cNvPr>
          <p:cNvSpPr/>
          <p:nvPr/>
        </p:nvSpPr>
        <p:spPr bwMode="auto">
          <a:xfrm>
            <a:off x="1041157" y="2711665"/>
            <a:ext cx="2373540" cy="835188"/>
          </a:xfrm>
          <a:prstGeom prst="borderCallout2">
            <a:avLst>
              <a:gd name="adj1" fmla="val 17562"/>
              <a:gd name="adj2" fmla="val 104365"/>
              <a:gd name="adj3" fmla="val 17562"/>
              <a:gd name="adj4" fmla="val 114364"/>
              <a:gd name="adj5" fmla="val 213786"/>
              <a:gd name="adj6" fmla="val 146219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This is not within any of BSS 2’s TWT agreements announced by BSS 1, so it won’t cause BSS 1 switching </a:t>
            </a:r>
            <a:r>
              <a:rPr kumimoji="0" lang="en-US" altLang="zh-CN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if TXOP-based NPCA is not used outside </a:t>
            </a:r>
            <a:r>
              <a:rPr kumimoji="0" lang="en-US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(i.e., out of scope of SP-based NPCA)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 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87ED292-659B-4D79-A579-8A8750A182E8}"/>
              </a:ext>
            </a:extLst>
          </p:cNvPr>
          <p:cNvSpPr txBox="1"/>
          <p:nvPr/>
        </p:nvSpPr>
        <p:spPr>
          <a:xfrm>
            <a:off x="6238823" y="3483325"/>
            <a:ext cx="247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BSS 1 could park on the primary channel until BSS 2’s PPDU is detected within TWT 2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C5894717-1D14-48F9-8808-39AA068077BE}"/>
              </a:ext>
            </a:extLst>
          </p:cNvPr>
          <p:cNvCxnSpPr/>
          <p:nvPr/>
        </p:nvCxnSpPr>
        <p:spPr bwMode="auto">
          <a:xfrm flipV="1">
            <a:off x="7968215" y="3945684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DCEED276-9320-4D31-867A-32D2C6AE2B49}"/>
              </a:ext>
            </a:extLst>
          </p:cNvPr>
          <p:cNvSpPr txBox="1"/>
          <p:nvPr/>
        </p:nvSpPr>
        <p:spPr>
          <a:xfrm>
            <a:off x="7976923" y="4031961"/>
            <a:ext cx="21515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BSS 1 switches to a non-primary channel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BDBFE4DF-FCAF-492C-9376-9A09ED65887E}"/>
              </a:ext>
            </a:extLst>
          </p:cNvPr>
          <p:cNvSpPr txBox="1"/>
          <p:nvPr/>
        </p:nvSpPr>
        <p:spPr>
          <a:xfrm>
            <a:off x="5519936" y="5001033"/>
            <a:ext cx="3444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Although BSS 3 is an OBSS, it has no ongoing TWT SP announced by BSS 1 at the time, so this PPDU won’t cause BSS 1 switching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If Switching, …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0972" y="1661331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When parking on a non-primary channel, the BSS (i.e., PPDUs transmitted by AP and non-AP in the BSS) is recommended to </a:t>
            </a:r>
            <a:r>
              <a:rPr lang="en-US" sz="2000" dirty="0">
                <a:solidFill>
                  <a:schemeClr val="tx1"/>
                </a:solidFill>
              </a:rPr>
              <a:t>switch to a non-primary channel that is not </a:t>
            </a:r>
            <a:r>
              <a:rPr lang="en-US" altLang="zh-CN" sz="2000" dirty="0">
                <a:solidFill>
                  <a:schemeClr val="tx1"/>
                </a:solidFill>
              </a:rPr>
              <a:t>adjacent from </a:t>
            </a:r>
            <a:r>
              <a:rPr lang="en-US" sz="2000" dirty="0">
                <a:solidFill>
                  <a:schemeClr val="tx1"/>
                </a:solidFill>
              </a:rPr>
              <a:t>current OBSS transmission to avoid ACI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This is an implicit signaling of “I am on a non-primary channel”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Accessing the channel on the non-primary channel until the end of the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A315A74B-482F-41F5-8A4A-DFA03864E24A}"/>
              </a:ext>
            </a:extLst>
          </p:cNvPr>
          <p:cNvCxnSpPr/>
          <p:nvPr/>
        </p:nvCxnSpPr>
        <p:spPr bwMode="auto">
          <a:xfrm>
            <a:off x="1631504" y="3947257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79F3D5AD-A973-41E2-89B4-2F71DA47330E}"/>
              </a:ext>
            </a:extLst>
          </p:cNvPr>
          <p:cNvCxnSpPr/>
          <p:nvPr/>
        </p:nvCxnSpPr>
        <p:spPr bwMode="auto">
          <a:xfrm>
            <a:off x="1631504" y="4739345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492CDED2-151A-4129-9413-259664020243}"/>
              </a:ext>
            </a:extLst>
          </p:cNvPr>
          <p:cNvCxnSpPr/>
          <p:nvPr/>
        </p:nvCxnSpPr>
        <p:spPr bwMode="auto">
          <a:xfrm>
            <a:off x="1631504" y="5603441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矩形 54">
            <a:extLst>
              <a:ext uri="{FF2B5EF4-FFF2-40B4-BE49-F238E27FC236}">
                <a16:creationId xmlns:a16="http://schemas.microsoft.com/office/drawing/2014/main" id="{FCEA775D-F24F-44E7-AE33-0B6B48276B86}"/>
              </a:ext>
            </a:extLst>
          </p:cNvPr>
          <p:cNvSpPr/>
          <p:nvPr/>
        </p:nvSpPr>
        <p:spPr bwMode="auto">
          <a:xfrm>
            <a:off x="6678271" y="5388577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139321D7-59F9-47E0-86C5-A819E7DD1929}"/>
              </a:ext>
            </a:extLst>
          </p:cNvPr>
          <p:cNvSpPr/>
          <p:nvPr/>
        </p:nvSpPr>
        <p:spPr bwMode="auto">
          <a:xfrm>
            <a:off x="4155385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5B59B1F-BA1C-4E34-B2DE-5CCC67D423AC}"/>
              </a:ext>
            </a:extLst>
          </p:cNvPr>
          <p:cNvSpPr/>
          <p:nvPr/>
        </p:nvSpPr>
        <p:spPr bwMode="auto">
          <a:xfrm>
            <a:off x="5343306" y="3738915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ABD67AFD-7700-4628-B733-74D186F45653}"/>
              </a:ext>
            </a:extLst>
          </p:cNvPr>
          <p:cNvSpPr/>
          <p:nvPr/>
        </p:nvSpPr>
        <p:spPr bwMode="auto">
          <a:xfrm>
            <a:off x="7968208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F97CDFC5-9D2D-4A29-AFA6-182F382938E9}"/>
              </a:ext>
            </a:extLst>
          </p:cNvPr>
          <p:cNvSpPr txBox="1"/>
          <p:nvPr/>
        </p:nvSpPr>
        <p:spPr>
          <a:xfrm>
            <a:off x="6582419" y="5914182"/>
            <a:ext cx="4514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* for convenience, contention is omitted, frame exchange within a BSS is simplified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60" name="矩形: 圆角 59">
            <a:extLst>
              <a:ext uri="{FF2B5EF4-FFF2-40B4-BE49-F238E27FC236}">
                <a16:creationId xmlns:a16="http://schemas.microsoft.com/office/drawing/2014/main" id="{9EA2F4B3-0583-4E29-AB13-2D37AAEC46EC}"/>
              </a:ext>
            </a:extLst>
          </p:cNvPr>
          <p:cNvSpPr/>
          <p:nvPr/>
        </p:nvSpPr>
        <p:spPr bwMode="auto">
          <a:xfrm>
            <a:off x="1958959" y="3587217"/>
            <a:ext cx="1424514" cy="22832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BSS 1 announces TWT 2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of BSS 2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2058A94C-B41C-46C2-A378-DCDFD034AC17}"/>
              </a:ext>
            </a:extLst>
          </p:cNvPr>
          <p:cNvSpPr txBox="1"/>
          <p:nvPr/>
        </p:nvSpPr>
        <p:spPr>
          <a:xfrm>
            <a:off x="810972" y="3684530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(my 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49CA5A5B-54E4-497E-82A0-553B69A009B8}"/>
              </a:ext>
            </a:extLst>
          </p:cNvPr>
          <p:cNvSpPr txBox="1"/>
          <p:nvPr/>
        </p:nvSpPr>
        <p:spPr>
          <a:xfrm>
            <a:off x="869810" y="451792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7E8DC8FA-2CF3-4684-8954-681967810DD3}"/>
              </a:ext>
            </a:extLst>
          </p:cNvPr>
          <p:cNvSpPr txBox="1"/>
          <p:nvPr/>
        </p:nvSpPr>
        <p:spPr>
          <a:xfrm>
            <a:off x="864358" y="534725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0615D42D-D38B-4104-92FE-D290A97D15F4}"/>
              </a:ext>
            </a:extLst>
          </p:cNvPr>
          <p:cNvCxnSpPr>
            <a:cxnSpLocks/>
          </p:cNvCxnSpPr>
          <p:nvPr/>
        </p:nvCxnSpPr>
        <p:spPr bwMode="auto">
          <a:xfrm>
            <a:off x="5087888" y="3356992"/>
            <a:ext cx="0" cy="25146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DCFF9F4F-9A40-43E3-B820-949F44E0E618}"/>
              </a:ext>
            </a:extLst>
          </p:cNvPr>
          <p:cNvCxnSpPr/>
          <p:nvPr/>
        </p:nvCxnSpPr>
        <p:spPr bwMode="auto">
          <a:xfrm>
            <a:off x="10560496" y="3170723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id="{023A786A-E2EB-48CC-9BD6-2B1F36F79C79}"/>
              </a:ext>
            </a:extLst>
          </p:cNvPr>
          <p:cNvCxnSpPr/>
          <p:nvPr/>
        </p:nvCxnSpPr>
        <p:spPr bwMode="auto">
          <a:xfrm>
            <a:off x="5087888" y="3566257"/>
            <a:ext cx="5472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67" name="文本框 66">
            <a:extLst>
              <a:ext uri="{FF2B5EF4-FFF2-40B4-BE49-F238E27FC236}">
                <a16:creationId xmlns:a16="http://schemas.microsoft.com/office/drawing/2014/main" id="{86DB44B2-002B-4269-9BE4-68A534EF741D}"/>
              </a:ext>
            </a:extLst>
          </p:cNvPr>
          <p:cNvSpPr txBox="1"/>
          <p:nvPr/>
        </p:nvSpPr>
        <p:spPr>
          <a:xfrm>
            <a:off x="6984888" y="3247574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TWT 2 SP of BSS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3" name="矩形: 圆角 72">
            <a:extLst>
              <a:ext uri="{FF2B5EF4-FFF2-40B4-BE49-F238E27FC236}">
                <a16:creationId xmlns:a16="http://schemas.microsoft.com/office/drawing/2014/main" id="{A36E5FD3-CFF8-40F4-9CDD-31E584496528}"/>
              </a:ext>
            </a:extLst>
          </p:cNvPr>
          <p:cNvSpPr/>
          <p:nvPr/>
        </p:nvSpPr>
        <p:spPr bwMode="auto">
          <a:xfrm>
            <a:off x="8080445" y="3685948"/>
            <a:ext cx="2419017" cy="3890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Accessing the </a:t>
            </a:r>
            <a:r>
              <a:rPr lang="en-US" altLang="zh-CN" sz="1000" dirty="0">
                <a:solidFill>
                  <a:schemeClr val="tx1"/>
                </a:solidFill>
              </a:rPr>
              <a:t>medium on the non-primary channel until the end of the SP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id="{0A993674-2DFA-4C64-898C-E44CC585053F}"/>
              </a:ext>
            </a:extLst>
          </p:cNvPr>
          <p:cNvCxnSpPr/>
          <p:nvPr/>
        </p:nvCxnSpPr>
        <p:spPr bwMode="auto">
          <a:xfrm flipV="1">
            <a:off x="7968215" y="3945684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431750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Scenario: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BSS 1 announces </a:t>
            </a:r>
            <a:r>
              <a:rPr lang="en-GB" sz="1200" dirty="0" err="1"/>
              <a:t>rTWT</a:t>
            </a:r>
            <a:r>
              <a:rPr lang="en-GB" sz="1200" dirty="0"/>
              <a:t> 2 and 3;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BSS 2 announces </a:t>
            </a:r>
            <a:r>
              <a:rPr lang="en-GB" sz="1200" dirty="0" err="1"/>
              <a:t>rTWT</a:t>
            </a:r>
            <a:r>
              <a:rPr lang="en-GB" sz="1200" dirty="0"/>
              <a:t> 1 and 3;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BSS 3 announces </a:t>
            </a:r>
            <a:r>
              <a:rPr lang="en-GB" sz="1200" dirty="0" err="1"/>
              <a:t>rTWT</a:t>
            </a:r>
            <a:r>
              <a:rPr lang="en-GB" sz="1200" dirty="0"/>
              <a:t> 1 and 2;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err="1"/>
              <a:t>rTWT</a:t>
            </a:r>
            <a:r>
              <a:rPr lang="en-GB" sz="1200" dirty="0"/>
              <a:t> 1,2, and 3 are aligned.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 err="1"/>
              <a:t>rTWT</a:t>
            </a:r>
            <a:r>
              <a:rPr lang="en-GB" sz="1000" dirty="0"/>
              <a:t> 1,2,3 can be a coordinated </a:t>
            </a:r>
            <a:r>
              <a:rPr lang="en-GB" sz="1000" dirty="0" err="1"/>
              <a:t>rTWT</a:t>
            </a:r>
            <a:r>
              <a:rPr lang="en-GB" sz="1000" dirty="0"/>
              <a:t>, or non-coordinated </a:t>
            </a:r>
            <a:r>
              <a:rPr lang="en-GB" sz="1000" dirty="0" err="1"/>
              <a:t>rTWT</a:t>
            </a:r>
            <a:r>
              <a:rPr lang="en-GB" sz="1000" dirty="0"/>
              <a:t> with overlapping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Taking </a:t>
            </a:r>
            <a:r>
              <a:rPr lang="en-GB" sz="1000" dirty="0" err="1"/>
              <a:t>rTWT</a:t>
            </a:r>
            <a:r>
              <a:rPr lang="en-GB" sz="1000" dirty="0"/>
              <a:t> as an example, the mechanism can be applied to other kinds of TWTs, e.g., TWT for 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3" name="梯形 2">
            <a:extLst>
              <a:ext uri="{FF2B5EF4-FFF2-40B4-BE49-F238E27FC236}">
                <a16:creationId xmlns:a16="http://schemas.microsoft.com/office/drawing/2014/main" id="{9FCE44BA-B2D0-4CDB-ADEB-8641EF01501B}"/>
              </a:ext>
            </a:extLst>
          </p:cNvPr>
          <p:cNvSpPr/>
          <p:nvPr/>
        </p:nvSpPr>
        <p:spPr bwMode="auto">
          <a:xfrm>
            <a:off x="938931" y="5244957"/>
            <a:ext cx="288032" cy="504056"/>
          </a:xfrm>
          <a:prstGeom prst="trapezoid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梯形 37">
            <a:extLst>
              <a:ext uri="{FF2B5EF4-FFF2-40B4-BE49-F238E27FC236}">
                <a16:creationId xmlns:a16="http://schemas.microsoft.com/office/drawing/2014/main" id="{15C0617D-B465-4A09-B545-FFD18C55A793}"/>
              </a:ext>
            </a:extLst>
          </p:cNvPr>
          <p:cNvSpPr/>
          <p:nvPr/>
        </p:nvSpPr>
        <p:spPr bwMode="auto">
          <a:xfrm>
            <a:off x="2453754" y="4175777"/>
            <a:ext cx="288032" cy="504056"/>
          </a:xfrm>
          <a:prstGeom prst="trapezoid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梯形 45">
            <a:extLst>
              <a:ext uri="{FF2B5EF4-FFF2-40B4-BE49-F238E27FC236}">
                <a16:creationId xmlns:a16="http://schemas.microsoft.com/office/drawing/2014/main" id="{4A8ED5BC-0D91-4F34-88D9-6290D367A499}"/>
              </a:ext>
            </a:extLst>
          </p:cNvPr>
          <p:cNvSpPr/>
          <p:nvPr/>
        </p:nvSpPr>
        <p:spPr bwMode="auto">
          <a:xfrm>
            <a:off x="3988169" y="5244957"/>
            <a:ext cx="288032" cy="504056"/>
          </a:xfrm>
          <a:prstGeom prst="trapezoid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4D9BB3F5-168C-4849-9025-91AF79FF75F2}"/>
              </a:ext>
            </a:extLst>
          </p:cNvPr>
          <p:cNvCxnSpPr/>
          <p:nvPr/>
        </p:nvCxnSpPr>
        <p:spPr bwMode="auto">
          <a:xfrm flipV="1">
            <a:off x="1323873" y="4539078"/>
            <a:ext cx="936104" cy="7058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9246958F-9C06-4D2C-8AA7-A01B3AF614B1}"/>
              </a:ext>
            </a:extLst>
          </p:cNvPr>
          <p:cNvCxnSpPr>
            <a:cxnSpLocks/>
          </p:cNvCxnSpPr>
          <p:nvPr/>
        </p:nvCxnSpPr>
        <p:spPr bwMode="auto">
          <a:xfrm>
            <a:off x="2935563" y="4539078"/>
            <a:ext cx="980598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9151568B-324E-4F80-BE96-F3E749E36574}"/>
              </a:ext>
            </a:extLst>
          </p:cNvPr>
          <p:cNvCxnSpPr>
            <a:cxnSpLocks/>
          </p:cNvCxnSpPr>
          <p:nvPr/>
        </p:nvCxnSpPr>
        <p:spPr bwMode="auto">
          <a:xfrm>
            <a:off x="1323873" y="5543470"/>
            <a:ext cx="2448272" cy="39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CEE2E769-E000-433A-A4B4-A124D32044AE}"/>
              </a:ext>
            </a:extLst>
          </p:cNvPr>
          <p:cNvSpPr txBox="1"/>
          <p:nvPr/>
        </p:nvSpPr>
        <p:spPr>
          <a:xfrm>
            <a:off x="2257113" y="4716444"/>
            <a:ext cx="76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6E9FB881-AE03-40C4-BA0C-C1716F774780}"/>
              </a:ext>
            </a:extLst>
          </p:cNvPr>
          <p:cNvSpPr txBox="1"/>
          <p:nvPr/>
        </p:nvSpPr>
        <p:spPr>
          <a:xfrm>
            <a:off x="703614" y="5792281"/>
            <a:ext cx="76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57FA1EF0-9B72-498B-B396-E5B2BF64E237}"/>
              </a:ext>
            </a:extLst>
          </p:cNvPr>
          <p:cNvSpPr txBox="1"/>
          <p:nvPr/>
        </p:nvSpPr>
        <p:spPr>
          <a:xfrm>
            <a:off x="3750542" y="5749013"/>
            <a:ext cx="76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3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6F3E046-7D22-4748-BD6F-1083AC66A090}"/>
              </a:ext>
            </a:extLst>
          </p:cNvPr>
          <p:cNvCxnSpPr/>
          <p:nvPr/>
        </p:nvCxnSpPr>
        <p:spPr bwMode="auto">
          <a:xfrm>
            <a:off x="5264679" y="4151258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2C177EDB-90D0-4339-8300-320D8945D582}"/>
              </a:ext>
            </a:extLst>
          </p:cNvPr>
          <p:cNvCxnSpPr/>
          <p:nvPr/>
        </p:nvCxnSpPr>
        <p:spPr bwMode="auto">
          <a:xfrm>
            <a:off x="5264679" y="4799330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22E192DA-13BE-4A38-A276-292940886C0F}"/>
              </a:ext>
            </a:extLst>
          </p:cNvPr>
          <p:cNvCxnSpPr/>
          <p:nvPr/>
        </p:nvCxnSpPr>
        <p:spPr bwMode="auto">
          <a:xfrm>
            <a:off x="5264679" y="5449567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FC06E8A1-E9AD-4986-B5BE-817C9C62B12E}"/>
              </a:ext>
            </a:extLst>
          </p:cNvPr>
          <p:cNvSpPr txBox="1"/>
          <p:nvPr/>
        </p:nvSpPr>
        <p:spPr>
          <a:xfrm>
            <a:off x="6794018" y="5700336"/>
            <a:ext cx="4514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* for convenience, contention is omitted, frame exchange within a BSS is simplified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CE51BC67-0234-419E-BB0E-EF74E4BBB0B8}"/>
              </a:ext>
            </a:extLst>
          </p:cNvPr>
          <p:cNvCxnSpPr>
            <a:cxnSpLocks/>
          </p:cNvCxnSpPr>
          <p:nvPr/>
        </p:nvCxnSpPr>
        <p:spPr bwMode="auto">
          <a:xfrm>
            <a:off x="5947559" y="3144681"/>
            <a:ext cx="0" cy="25146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C93CE5C2-4AF4-4DF7-A85C-CBEB35165770}"/>
              </a:ext>
            </a:extLst>
          </p:cNvPr>
          <p:cNvCxnSpPr/>
          <p:nvPr/>
        </p:nvCxnSpPr>
        <p:spPr bwMode="auto">
          <a:xfrm>
            <a:off x="11420167" y="2958412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FF3AFD05-48E0-4014-BFDB-5EF28D431F13}"/>
              </a:ext>
            </a:extLst>
          </p:cNvPr>
          <p:cNvCxnSpPr/>
          <p:nvPr/>
        </p:nvCxnSpPr>
        <p:spPr bwMode="auto">
          <a:xfrm>
            <a:off x="5947559" y="3353946"/>
            <a:ext cx="5472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AC34B22D-7F6C-4AC7-B93C-2F7BB5A748D3}"/>
              </a:ext>
            </a:extLst>
          </p:cNvPr>
          <p:cNvSpPr txBox="1"/>
          <p:nvPr/>
        </p:nvSpPr>
        <p:spPr>
          <a:xfrm>
            <a:off x="7844559" y="3035263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SP of </a:t>
            </a:r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1, 2, 3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2196B52-D5AB-4776-84E1-C93D67D0438C}"/>
              </a:ext>
            </a:extLst>
          </p:cNvPr>
          <p:cNvSpPr/>
          <p:nvPr/>
        </p:nvSpPr>
        <p:spPr bwMode="auto">
          <a:xfrm>
            <a:off x="6103971" y="3934230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EA677E00-F98C-4E82-9BC9-08DE39E613D6}"/>
              </a:ext>
            </a:extLst>
          </p:cNvPr>
          <p:cNvCxnSpPr/>
          <p:nvPr/>
        </p:nvCxnSpPr>
        <p:spPr bwMode="auto">
          <a:xfrm flipV="1">
            <a:off x="6163583" y="4799330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CB2BD3C4-23E8-42A6-9FD5-C66B9DD6BAFC}"/>
              </a:ext>
            </a:extLst>
          </p:cNvPr>
          <p:cNvCxnSpPr/>
          <p:nvPr/>
        </p:nvCxnSpPr>
        <p:spPr bwMode="auto">
          <a:xfrm flipV="1">
            <a:off x="6163583" y="5447402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C48546E6-4886-4256-9271-BF35173030F4}"/>
              </a:ext>
            </a:extLst>
          </p:cNvPr>
          <p:cNvSpPr/>
          <p:nvPr/>
        </p:nvSpPr>
        <p:spPr bwMode="auto">
          <a:xfrm>
            <a:off x="6307599" y="4572034"/>
            <a:ext cx="4995341" cy="3890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Accessing the </a:t>
            </a:r>
            <a:r>
              <a:rPr lang="en-US" altLang="zh-CN" sz="1000" dirty="0">
                <a:solidFill>
                  <a:schemeClr val="tx1"/>
                </a:solidFill>
              </a:rPr>
              <a:t>medium on the non-primary channel until the end of the SP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6A0238F-52C5-4D54-8E55-008DA869497B}"/>
              </a:ext>
            </a:extLst>
          </p:cNvPr>
          <p:cNvSpPr txBox="1"/>
          <p:nvPr/>
        </p:nvSpPr>
        <p:spPr>
          <a:xfrm>
            <a:off x="7076276" y="3814978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……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EA7E0542-07D9-4A98-8533-664221E62D56}"/>
              </a:ext>
            </a:extLst>
          </p:cNvPr>
          <p:cNvSpPr/>
          <p:nvPr/>
        </p:nvSpPr>
        <p:spPr bwMode="auto">
          <a:xfrm>
            <a:off x="6307599" y="5223666"/>
            <a:ext cx="4995341" cy="3890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Accessing the </a:t>
            </a:r>
            <a:r>
              <a:rPr lang="en-US" altLang="zh-CN" sz="1000" dirty="0">
                <a:solidFill>
                  <a:schemeClr val="tx1"/>
                </a:solidFill>
              </a:rPr>
              <a:t>medium on the non-primary channel until the end of the SP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6AC4A63-3F4D-498C-912F-8CD7E85B2762}"/>
              </a:ext>
            </a:extLst>
          </p:cNvPr>
          <p:cNvSpPr txBox="1"/>
          <p:nvPr/>
        </p:nvSpPr>
        <p:spPr>
          <a:xfrm>
            <a:off x="4622895" y="3995205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3A1B5CE-6D1B-4619-B93E-0EA84865F2AB}"/>
              </a:ext>
            </a:extLst>
          </p:cNvPr>
          <p:cNvSpPr txBox="1"/>
          <p:nvPr/>
        </p:nvSpPr>
        <p:spPr>
          <a:xfrm>
            <a:off x="4626067" y="4630109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C440B725-A707-4390-B74C-F871A4977495}"/>
              </a:ext>
            </a:extLst>
          </p:cNvPr>
          <p:cNvSpPr txBox="1"/>
          <p:nvPr/>
        </p:nvSpPr>
        <p:spPr>
          <a:xfrm>
            <a:off x="4622895" y="5274928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C9A3BD04-9FAC-429C-A3BC-DB9092553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2" y="2000544"/>
            <a:ext cx="6912757" cy="11056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The BSS that transmits the first PPDU within the SP (e.g., BSS 1 in the figure below) claims the primary channel, and the remaining BSSs (e.g., BSS 2 and 3 in the figure) switch to non-primary channel.</a:t>
            </a:r>
            <a:endParaRPr lang="en-GB" sz="1200" kern="0" dirty="0"/>
          </a:p>
        </p:txBody>
      </p:sp>
    </p:spTree>
    <p:extLst>
      <p:ext uri="{BB962C8B-B14F-4D97-AF65-F5344CB8AC3E}">
        <p14:creationId xmlns:p14="http://schemas.microsoft.com/office/powerpoint/2010/main" val="2321985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During OBSS TWT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93D7FD6-2A46-4C00-BAD4-A60055C2D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954719"/>
              </p:ext>
            </p:extLst>
          </p:nvPr>
        </p:nvGraphicFramePr>
        <p:xfrm>
          <a:off x="892279" y="2276872"/>
          <a:ext cx="10361085" cy="322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481">
                  <a:extLst>
                    <a:ext uri="{9D8B030D-6E8A-4147-A177-3AD203B41FA5}">
                      <a16:colId xmlns:a16="http://schemas.microsoft.com/office/drawing/2014/main" val="579164620"/>
                    </a:ext>
                  </a:extLst>
                </a:gridCol>
                <a:gridCol w="4211534">
                  <a:extLst>
                    <a:ext uri="{9D8B030D-6E8A-4147-A177-3AD203B41FA5}">
                      <a16:colId xmlns:a16="http://schemas.microsoft.com/office/drawing/2014/main" val="2630094179"/>
                    </a:ext>
                  </a:extLst>
                </a:gridCol>
                <a:gridCol w="3106070">
                  <a:extLst>
                    <a:ext uri="{9D8B030D-6E8A-4147-A177-3AD203B41FA5}">
                      <a16:colId xmlns:a16="http://schemas.microsoft.com/office/drawing/2014/main" val="3110883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SP-based NPCA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/>
                        <a:t>TXOP-based NPCA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00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PPDU Validation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and Source are validated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200" dirty="0"/>
                        <a:t>there is an ongoing SP and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200" dirty="0"/>
                        <a:t>the PPDU is from the OBSS which has the ongoing SP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/>
                        <a:t>Source is validated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The PPDU is from an OBSS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498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 Validation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(not required)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CTS or data after RTS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25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Type of Triggering PPDU/Frame</a:t>
                      </a:r>
                    </a:p>
                    <a:p>
                      <a:r>
                        <a:rPr lang="en-US" altLang="zh-CN" sz="1200" dirty="0"/>
                        <a:t>- HE/EHT/UHR PPDU?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Same</a:t>
                      </a:r>
                      <a:endParaRPr lang="zh-CN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54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Time When to switch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PPDU is validated </a:t>
                      </a:r>
                      <a:r>
                        <a:rPr lang="en-US" altLang="zh-CN" sz="1200" dirty="0"/>
                        <a:t>(a frame)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NAV is validated </a:t>
                      </a:r>
                      <a:r>
                        <a:rPr lang="en-US" altLang="zh-CN" sz="1200" dirty="0"/>
                        <a:t>(frame exchange)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03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Stay on NPCA until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The end of the SP on primary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/>
                        <a:t>The end of the TXOP on primary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831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Time Overhead</a:t>
                      </a:r>
                    </a:p>
                    <a:p>
                      <a:r>
                        <a:rPr lang="en-US" altLang="zh-CN" sz="1200" dirty="0"/>
                        <a:t>- For medium sync recovery and switching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low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high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2764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Within OBSS TWT SPs, a BSS (both AP and non-AP STAs)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Parks on the primary channel until a PPDU from the OBSS is detected,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switch to a non-primary channel that is not adjacent from current OBSS transmission</a:t>
            </a:r>
            <a:r>
              <a:rPr lang="en-GB" dirty="0"/>
              <a:t>, and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Switches back to the primary channel at the end of the OBSS TWT SP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Comparison between SP-based NPCA and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Whether to switch is decided at the beginning of a PPDU for SP-based NPCA, whereas the decision is made at least after a frame exchange for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 overhead is lower with SP-based NPCA when primary is frequently occupied by OBSS, e.g., during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28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</a:t>
            </a:r>
            <a:r>
              <a:rPr lang="en-US" altLang="zh-CN" dirty="0" err="1"/>
              <a:t>traw</a:t>
            </a:r>
            <a:r>
              <a:rPr lang="en-US" altLang="zh-CN" dirty="0"/>
              <a:t> Poll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Do you agree to define such NPCA behaviour in SFD: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BSS can switch to a non-primary channel at a period overlapped with OBSS’s SP on the primary channel?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71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3944</TotalTime>
  <Words>1391</Words>
  <Application>Microsoft Office PowerPoint</Application>
  <PresentationFormat>宽屏</PresentationFormat>
  <Paragraphs>207</Paragraphs>
  <Slides>10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主题​​</vt:lpstr>
      <vt:lpstr>Document</vt:lpstr>
      <vt:lpstr>SP-based Non-Primary Channel Access Follow-Up Triggering Event</vt:lpstr>
      <vt:lpstr>Motivation</vt:lpstr>
      <vt:lpstr>Recap: SP-based NPCA</vt:lpstr>
      <vt:lpstr>Triggering Event</vt:lpstr>
      <vt:lpstr>If Switching, …</vt:lpstr>
      <vt:lpstr>Example</vt:lpstr>
      <vt:lpstr>Comparison During OBSS TWT SP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80</cp:revision>
  <cp:lastPrinted>1601-01-01T00:00:00Z</cp:lastPrinted>
  <dcterms:created xsi:type="dcterms:W3CDTF">2024-02-17T01:22:00Z</dcterms:created>
  <dcterms:modified xsi:type="dcterms:W3CDTF">2024-09-06T09:42:47Z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(3)b64C+vUIhAADV+hSYpitJg3hi3BjQu2XJi0uaWrflDrFDgSRmb5Ecp9WpOvO3omop2yBM/64
XKxML3s4YUbHuUowl90pEP5vGbBnwmTpnExi2Z8HWvKJSa1yi9d4j3uAlStdklKNE5621ZXP
33CoVqjE4bsg0z3FWoQQl+tpLUu1qUbql2fhLt34r1LOEP8pOIaQlCrGgxWWcP6E0z2Y5EE3
/RYZty1XDnp3EW5qXg</vt:lpwstr>
  </property>
  <property fmtid="{D5CDD505-2E9C-101B-9397-08002B2CF9AE}" pid="3" name="_2015_ms_pID_7253431">
    <vt:lpwstr>7o3eOZzCvUXPsrvDX0xevb9yt4gidbJPD4n9IXYr065/ghmfUXrIiH
ly4XrLb7RbN0ikshm8cetrLOXx8eOgCLvzICla+xp7Sua0b8rJkGpUIT2kfHASg+LcnEhK/I
r4c00XSFzTy3MNTgBqh/xZTZNtfmoqiDqu8+sJ9r7lvYPIHsnZUMfOUupRr9iz/NP1R4IXIv
vETfEooijCf2Y9tmZDBChsy/HzDsEOYPwJie</vt:lpwstr>
  </property>
  <property fmtid="{D5CDD505-2E9C-101B-9397-08002B2CF9AE}" pid="4" name="_2015_ms_pID_7253432">
    <vt:lpwstr>oyDGRxkTBHVVlRhhvTw9Oak=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1724139693</vt:lpwstr>
  </property>
</Properties>
</file>