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83" r:id="rId2"/>
    <p:sldId id="886" r:id="rId3"/>
    <p:sldId id="887" r:id="rId4"/>
    <p:sldId id="888" r:id="rId5"/>
    <p:sldId id="890" r:id="rId6"/>
    <p:sldId id="893" r:id="rId7"/>
    <p:sldId id="894" r:id="rId8"/>
    <p:sldId id="895" r:id="rId9"/>
    <p:sldId id="816" r:id="rId10"/>
    <p:sldId id="853" r:id="rId11"/>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00FF"/>
    <a:srgbClr val="006600"/>
    <a:srgbClr val="660066"/>
    <a:srgbClr val="9900FF"/>
    <a:srgbClr val="990099"/>
    <a:srgbClr val="A50021"/>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5034" autoAdjust="0"/>
  </p:normalViewPr>
  <p:slideViewPr>
    <p:cSldViewPr>
      <p:cViewPr varScale="1">
        <p:scale>
          <a:sx n="66" d="100"/>
          <a:sy n="66" d="100"/>
        </p:scale>
        <p:origin x="1344" y="4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July 2024</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July 2024</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July 2024</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802.11-24/1255r0</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July 2024</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152400" y="685800"/>
            <a:ext cx="8839200" cy="838200"/>
          </a:xfrm>
        </p:spPr>
        <p:txBody>
          <a:bodyPr/>
          <a:lstStyle/>
          <a:p>
            <a:r>
              <a:rPr lang="en-US" altLang="zh-CN" dirty="0" smtClean="0"/>
              <a:t>Enhanced Long Range Frame format</a:t>
            </a:r>
            <a:endParaRPr lang="en-US" altLang="ko-KR" sz="2000" dirty="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a:t>
            </a:r>
            <a:r>
              <a:rPr lang="en-US" altLang="ko-KR" sz="2000" b="0" dirty="0" smtClean="0">
                <a:ea typeface="Gulim" panose="020B0600000101010101" pitchFamily="34" charset="-127"/>
              </a:rPr>
              <a:t>2024-07-08</a:t>
            </a:r>
            <a:endParaRPr lang="en-US" altLang="ko-KR" sz="2000" b="0" dirty="0">
              <a:ea typeface="Gulim" panose="020B0600000101010101" pitchFamily="34" charset="-127"/>
            </a:endParaRPr>
          </a:p>
        </p:txBody>
      </p:sp>
      <p:sp>
        <p:nvSpPr>
          <p:cNvPr id="4103" name="Rectangle 12"/>
          <p:cNvSpPr>
            <a:spLocks noChangeArrowheads="1"/>
          </p:cNvSpPr>
          <p:nvPr/>
        </p:nvSpPr>
        <p:spPr bwMode="auto">
          <a:xfrm>
            <a:off x="457120" y="24003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12"/>
          <p:cNvGraphicFramePr>
            <a:graphicFrameLocks noGrp="1"/>
          </p:cNvGraphicFramePr>
          <p:nvPr>
            <p:extLst>
              <p:ext uri="{D42A27DB-BD31-4B8C-83A1-F6EECF244321}">
                <p14:modId xmlns:p14="http://schemas.microsoft.com/office/powerpoint/2010/main" val="207279198"/>
              </p:ext>
            </p:extLst>
          </p:nvPr>
        </p:nvGraphicFramePr>
        <p:xfrm>
          <a:off x="657828" y="2920819"/>
          <a:ext cx="7620000" cy="3251380"/>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263047">
                  <a:extLst>
                    <a:ext uri="{9D8B030D-6E8A-4147-A177-3AD203B41FA5}">
                      <a16:colId xmlns="" xmlns:a16="http://schemas.microsoft.com/office/drawing/2014/main" val="20002"/>
                    </a:ext>
                  </a:extLst>
                </a:gridCol>
                <a:gridCol w="1219200">
                  <a:extLst>
                    <a:ext uri="{9D8B030D-6E8A-4147-A177-3AD203B41FA5}">
                      <a16:colId xmlns="" xmlns:a16="http://schemas.microsoft.com/office/drawing/2014/main" val="20003"/>
                    </a:ext>
                  </a:extLst>
                </a:gridCol>
                <a:gridCol w="2410428">
                  <a:extLst>
                    <a:ext uri="{9D8B030D-6E8A-4147-A177-3AD203B41FA5}">
                      <a16:colId xmlns=""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Ottawa, ON Canada</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Yan.Xin@huawei.com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28673">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a:t>Osama.AboulMagd@huawei.com</a:t>
                      </a: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Sara Norouzi</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CN" sz="1100" dirty="0" smtClean="0"/>
                        <a:t>sara.norouzi1@huawei.com</a:t>
                      </a: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Mahmoud Hasabelnaby</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mahmoud.hasabelnaby@huawei.com</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 xmlns:a16="http://schemas.microsoft.com/office/drawing/2014/main" val="10007"/>
                  </a:ext>
                </a:extLst>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bl>
          </a:graphicData>
        </a:graphic>
      </p:graphicFrame>
      <p:sp>
        <p:nvSpPr>
          <p:cNvPr id="3" name="Footer Placeholder 2"/>
          <p:cNvSpPr>
            <a:spLocks noGrp="1"/>
          </p:cNvSpPr>
          <p:nvPr>
            <p:ph type="ftr" sz="quarter" idx="11"/>
          </p:nvPr>
        </p:nvSpPr>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SP 2</a:t>
            </a:r>
            <a:endParaRPr lang="zh-CN" altLang="en-US" dirty="0"/>
          </a:p>
        </p:txBody>
      </p:sp>
      <p:sp>
        <p:nvSpPr>
          <p:cNvPr id="3" name="Content Placeholder 2"/>
          <p:cNvSpPr>
            <a:spLocks noGrp="1"/>
          </p:cNvSpPr>
          <p:nvPr>
            <p:ph idx="1"/>
          </p:nvPr>
        </p:nvSpPr>
        <p:spPr/>
        <p:txBody>
          <a:bodyPr/>
          <a:lstStyle/>
          <a:p>
            <a:r>
              <a:rPr lang="en-US" altLang="zh-CN" dirty="0"/>
              <a:t>Do you support to </a:t>
            </a:r>
            <a:r>
              <a:rPr lang="en-US" altLang="zh-CN" dirty="0" smtClean="0"/>
              <a:t>design the ELR Preamble with the 256 subcarriers per 20 MHz?</a:t>
            </a:r>
            <a:endParaRPr lang="en-US" altLang="zh-CN" dirty="0"/>
          </a:p>
          <a:p>
            <a:endParaRPr lang="en-US" altLang="zh-CN" dirty="0"/>
          </a:p>
          <a:p>
            <a:pPr lvl="1"/>
            <a:r>
              <a:rPr lang="en-US" altLang="zh-CN" dirty="0"/>
              <a:t>Yes</a:t>
            </a:r>
          </a:p>
          <a:p>
            <a:pPr lvl="1"/>
            <a:r>
              <a:rPr lang="en-US" altLang="zh-CN" dirty="0"/>
              <a:t>No</a:t>
            </a:r>
          </a:p>
          <a:p>
            <a:pPr lvl="1"/>
            <a:r>
              <a:rPr lang="en-US" altLang="zh-CN" dirty="0"/>
              <a:t>Abs</a:t>
            </a:r>
            <a:endParaRPr lang="zh-CN" altLang="en-US" dirty="0"/>
          </a:p>
          <a:p>
            <a:endParaRPr lang="en-US" altLang="zh-CN" dirty="0"/>
          </a:p>
          <a:p>
            <a:endParaRPr lang="zh-CN" altLang="en-US" dirty="0"/>
          </a:p>
        </p:txBody>
      </p:sp>
      <p:sp>
        <p:nvSpPr>
          <p:cNvPr id="4" name="Date Placeholder 3"/>
          <p:cNvSpPr>
            <a:spLocks noGrp="1"/>
          </p:cNvSpPr>
          <p:nvPr>
            <p:ph type="dt" sz="half" idx="10"/>
          </p:nvPr>
        </p:nvSpPr>
        <p:spPr/>
        <p:txBody>
          <a:bodyPr/>
          <a:lstStyle/>
          <a:p>
            <a:pPr>
              <a:defRPr/>
            </a:pPr>
            <a:r>
              <a:rPr lang="en-US" altLang="zh-CN" smtClean="0"/>
              <a:t>July 2024</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10</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496140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457201"/>
          </a:xfrm>
        </p:spPr>
        <p:txBody>
          <a:bodyPr/>
          <a:lstStyle/>
          <a:p>
            <a:r>
              <a:rPr lang="en-CA" altLang="zh-CN" sz="2800" dirty="0" smtClean="0"/>
              <a:t>Background</a:t>
            </a:r>
            <a:endParaRPr lang="zh-CN" altLang="en-US" sz="2800"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2</a:t>
            </a:fld>
            <a:endParaRPr lang="en-US" altLang="ko-KR"/>
          </a:p>
        </p:txBody>
      </p:sp>
      <p:sp>
        <p:nvSpPr>
          <p:cNvPr id="5" name="Content Placeholder 4"/>
          <p:cNvSpPr>
            <a:spLocks noGrp="1"/>
          </p:cNvSpPr>
          <p:nvPr>
            <p:ph idx="1"/>
          </p:nvPr>
        </p:nvSpPr>
        <p:spPr>
          <a:xfrm>
            <a:off x="76199" y="1595167"/>
            <a:ext cx="8991601" cy="4315935"/>
          </a:xfrm>
        </p:spPr>
        <p:txBody>
          <a:bodyPr/>
          <a:lstStyle/>
          <a:p>
            <a:pPr>
              <a:buFontTx/>
              <a:buChar char="-"/>
            </a:pPr>
            <a:r>
              <a:rPr lang="en-CA" altLang="zh-CN" sz="2200" dirty="0" smtClean="0"/>
              <a:t>It has been discussed to have a solution on the Long Range/Ultra Reliable packet design in the UHR to meet the PAR</a:t>
            </a:r>
            <a:r>
              <a:rPr lang="en-CA" altLang="zh-CN" sz="1800" dirty="0" smtClean="0"/>
              <a:t> </a:t>
            </a:r>
            <a:endParaRPr lang="en-CA" altLang="zh-CN" sz="1400" dirty="0" smtClean="0"/>
          </a:p>
          <a:p>
            <a:pPr>
              <a:buFontTx/>
              <a:buChar char="-"/>
            </a:pPr>
            <a:r>
              <a:rPr lang="en-CA" altLang="zh-CN" sz="2200" dirty="0" smtClean="0"/>
              <a:t>[1] shows an high-level frame format and some design criteria on this Long Range / Ultra Reliable packet transmission, and we want to call it the Enhanced Long Range (ELR) in this application</a:t>
            </a:r>
          </a:p>
          <a:p>
            <a:pPr>
              <a:buFontTx/>
              <a:buChar char="-"/>
            </a:pPr>
            <a:r>
              <a:rPr lang="en-CA" altLang="zh-CN" sz="2200" dirty="0" smtClean="0"/>
              <a:t>It is reasonable to set the ELR design criteria as 20 MHz BW, Single Stream only, and low MCS to achieve the high Reliability transmission </a:t>
            </a:r>
            <a:endParaRPr lang="en-CA" altLang="zh-CN" sz="1800" dirty="0"/>
          </a:p>
          <a:p>
            <a:pPr>
              <a:buFontTx/>
              <a:buChar char="-"/>
            </a:pPr>
            <a:r>
              <a:rPr lang="en-CA" altLang="zh-CN" sz="2200" dirty="0" smtClean="0"/>
              <a:t>We propose the detail ELR frame format in this contribution</a:t>
            </a:r>
          </a:p>
        </p:txBody>
      </p:sp>
      <p:sp>
        <p:nvSpPr>
          <p:cNvPr id="3" name="Date Placeholder 2"/>
          <p:cNvSpPr>
            <a:spLocks noGrp="1"/>
          </p:cNvSpPr>
          <p:nvPr>
            <p:ph type="dt" sz="half" idx="10"/>
          </p:nvPr>
        </p:nvSpPr>
        <p:spPr/>
        <p:txBody>
          <a:bodyPr/>
          <a:lstStyle/>
          <a:p>
            <a:pPr>
              <a:defRPr/>
            </a:pPr>
            <a:r>
              <a:rPr lang="en-US" altLang="zh-CN" smtClean="0"/>
              <a:t>July 2024</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012839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457200"/>
          </a:xfrm>
        </p:spPr>
        <p:txBody>
          <a:bodyPr/>
          <a:lstStyle/>
          <a:p>
            <a:r>
              <a:rPr lang="en-US" altLang="zh-CN" sz="2800" dirty="0" smtClean="0"/>
              <a:t>Recap: The frame format given in [1]</a:t>
            </a:r>
            <a:endParaRPr lang="zh-CN" altLang="en-US" sz="2800" dirty="0"/>
          </a:p>
        </p:txBody>
      </p:sp>
      <p:sp>
        <p:nvSpPr>
          <p:cNvPr id="3" name="Content Placeholder 2"/>
          <p:cNvSpPr>
            <a:spLocks noGrp="1"/>
          </p:cNvSpPr>
          <p:nvPr>
            <p:ph idx="1"/>
          </p:nvPr>
        </p:nvSpPr>
        <p:spPr>
          <a:xfrm>
            <a:off x="76200" y="1981200"/>
            <a:ext cx="8991600" cy="3505200"/>
          </a:xfrm>
        </p:spPr>
        <p:txBody>
          <a:bodyPr/>
          <a:lstStyle/>
          <a:p>
            <a:endParaRPr lang="en-US" altLang="zh-CN" sz="2200" b="0" dirty="0" smtClean="0"/>
          </a:p>
          <a:p>
            <a:endParaRPr lang="en-US" altLang="zh-CN" sz="2200" b="0" dirty="0"/>
          </a:p>
          <a:p>
            <a:endParaRPr lang="en-US" altLang="zh-CN" sz="2200" b="0" dirty="0" smtClean="0"/>
          </a:p>
          <a:p>
            <a:r>
              <a:rPr lang="en-US" altLang="zh-CN" sz="2200" b="0" dirty="0" smtClean="0"/>
              <a:t>The Legacy Preamble Portion is to spoof the Legacy devices</a:t>
            </a:r>
          </a:p>
          <a:p>
            <a:r>
              <a:rPr lang="en-US" altLang="zh-CN" sz="2200" b="0" dirty="0" smtClean="0"/>
              <a:t>There may need an packet detection method of the ELR frame in the Preamble Portion </a:t>
            </a:r>
          </a:p>
          <a:p>
            <a:r>
              <a:rPr lang="en-US" altLang="zh-CN" sz="2200" b="0" dirty="0" smtClean="0"/>
              <a:t>The detail of the ELR frame is not given in [1], and we propose the detail frame format in this contribution</a:t>
            </a:r>
            <a:endParaRPr lang="en-US" altLang="zh-CN" sz="2000" b="0" dirty="0"/>
          </a:p>
          <a:p>
            <a:endParaRPr lang="en-US" altLang="zh-CN" sz="2000" b="0" dirty="0" smtClean="0"/>
          </a:p>
          <a:p>
            <a:endParaRPr lang="en-US" altLang="zh-CN" sz="2000" b="0" dirty="0"/>
          </a:p>
          <a:p>
            <a:pPr marL="0" indent="0">
              <a:buNone/>
            </a:pPr>
            <a:endParaRPr lang="en-US" altLang="zh-CN" sz="2000" b="0" dirty="0"/>
          </a:p>
          <a:p>
            <a:pPr marL="0" indent="0">
              <a:buNone/>
            </a:pPr>
            <a:endParaRPr lang="en-US" altLang="zh-CN" sz="2000" b="0"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grpSp>
        <p:nvGrpSpPr>
          <p:cNvPr id="8" name="Group 7"/>
          <p:cNvGrpSpPr/>
          <p:nvPr/>
        </p:nvGrpSpPr>
        <p:grpSpPr>
          <a:xfrm>
            <a:off x="990600" y="2073479"/>
            <a:ext cx="6978180" cy="517321"/>
            <a:chOff x="1044810" y="1371600"/>
            <a:chExt cx="6978180" cy="517321"/>
          </a:xfrm>
        </p:grpSpPr>
        <p:sp>
          <p:nvSpPr>
            <p:cNvPr id="5" name="Rectangle 4">
              <a:extLst>
                <a:ext uri="{FF2B5EF4-FFF2-40B4-BE49-F238E27FC236}">
                  <a16:creationId xmlns="" xmlns:a16="http://schemas.microsoft.com/office/drawing/2014/main" id="{8B5E2C93-5B3C-18CA-BD54-E5389FF8D890}"/>
                </a:ext>
              </a:extLst>
            </p:cNvPr>
            <p:cNvSpPr/>
            <p:nvPr/>
          </p:nvSpPr>
          <p:spPr bwMode="auto">
            <a:xfrm>
              <a:off x="1044810" y="1371600"/>
              <a:ext cx="2231790" cy="517321"/>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Legacy Preamble</a:t>
              </a:r>
            </a:p>
          </p:txBody>
        </p:sp>
        <p:sp>
          <p:nvSpPr>
            <p:cNvPr id="6" name="Rectangle 5">
              <a:extLst>
                <a:ext uri="{FF2B5EF4-FFF2-40B4-BE49-F238E27FC236}">
                  <a16:creationId xmlns="" xmlns:a16="http://schemas.microsoft.com/office/drawing/2014/main" id="{5AC3B348-9CB8-A812-BBD9-A288F3F74294}"/>
                </a:ext>
              </a:extLst>
            </p:cNvPr>
            <p:cNvSpPr/>
            <p:nvPr/>
          </p:nvSpPr>
          <p:spPr bwMode="auto">
            <a:xfrm>
              <a:off x="3276600" y="1371600"/>
              <a:ext cx="2231790" cy="517321"/>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ELR Preamble</a:t>
              </a:r>
            </a:p>
          </p:txBody>
        </p:sp>
        <p:sp>
          <p:nvSpPr>
            <p:cNvPr id="7" name="Rectangle 6">
              <a:extLst>
                <a:ext uri="{FF2B5EF4-FFF2-40B4-BE49-F238E27FC236}">
                  <a16:creationId xmlns="" xmlns:a16="http://schemas.microsoft.com/office/drawing/2014/main" id="{32A1BCAB-D8FA-2874-53C8-D5005954886B}"/>
                </a:ext>
              </a:extLst>
            </p:cNvPr>
            <p:cNvSpPr/>
            <p:nvPr/>
          </p:nvSpPr>
          <p:spPr bwMode="auto">
            <a:xfrm>
              <a:off x="5508390" y="1371600"/>
              <a:ext cx="2514600" cy="517321"/>
            </a:xfrm>
            <a:prstGeom prst="rect">
              <a:avLst/>
            </a:prstGeom>
            <a:solidFill>
              <a:schemeClr val="accent5">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ELR Data</a:t>
              </a:r>
            </a:p>
          </p:txBody>
        </p:sp>
      </p:grpSp>
      <p:sp>
        <p:nvSpPr>
          <p:cNvPr id="9" name="Date Placeholder 8"/>
          <p:cNvSpPr>
            <a:spLocks noGrp="1"/>
          </p:cNvSpPr>
          <p:nvPr>
            <p:ph type="dt" sz="half" idx="10"/>
          </p:nvPr>
        </p:nvSpPr>
        <p:spPr/>
        <p:txBody>
          <a:bodyPr/>
          <a:lstStyle/>
          <a:p>
            <a:pPr>
              <a:defRPr/>
            </a:pPr>
            <a:r>
              <a:rPr lang="en-US" altLang="zh-CN" smtClean="0"/>
              <a:t>July 2024</a:t>
            </a:r>
            <a:endParaRPr lang="en-US" altLang="ko-KR" dirty="0"/>
          </a:p>
        </p:txBody>
      </p:sp>
      <p:sp>
        <p:nvSpPr>
          <p:cNvPr id="10" name="Footer Placeholder 9"/>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2366981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72562"/>
            <a:ext cx="7772400" cy="318038"/>
          </a:xfrm>
        </p:spPr>
        <p:txBody>
          <a:bodyPr/>
          <a:lstStyle/>
          <a:p>
            <a:r>
              <a:rPr lang="en-CA" altLang="zh-CN" dirty="0" smtClean="0"/>
              <a:t>Proposed ELR Frame Format</a:t>
            </a:r>
            <a:endParaRPr lang="zh-CN" altLang="en-US" dirty="0"/>
          </a:p>
        </p:txBody>
      </p:sp>
      <p:sp>
        <p:nvSpPr>
          <p:cNvPr id="6" name="Slide Number Placeholder 5"/>
          <p:cNvSpPr>
            <a:spLocks noGrp="1"/>
          </p:cNvSpPr>
          <p:nvPr>
            <p:ph type="sldNum" sz="quarter" idx="12"/>
          </p:nvPr>
        </p:nvSpPr>
        <p:spPr/>
        <p:txBody>
          <a:bodyPr/>
          <a:lstStyle/>
          <a:p>
            <a:r>
              <a:rPr lang="en-US" altLang="ko-KR" dirty="0" smtClean="0"/>
              <a:t>Slide </a:t>
            </a:r>
            <a:fld id="{E792CD62-9AAA-4B66-A216-7F1F565D5B47}" type="slidenum">
              <a:rPr lang="en-US" altLang="ko-KR" smtClean="0"/>
              <a:pPr/>
              <a:t>4</a:t>
            </a:fld>
            <a:endParaRPr lang="en-US" altLang="ko-KR" dirty="0"/>
          </a:p>
        </p:txBody>
      </p:sp>
      <p:grpSp>
        <p:nvGrpSpPr>
          <p:cNvPr id="42" name="Group 41"/>
          <p:cNvGrpSpPr/>
          <p:nvPr/>
        </p:nvGrpSpPr>
        <p:grpSpPr>
          <a:xfrm>
            <a:off x="307668" y="1271173"/>
            <a:ext cx="8375517" cy="1700627"/>
            <a:chOff x="204156" y="1066801"/>
            <a:chExt cx="8375517" cy="1700627"/>
          </a:xfrm>
        </p:grpSpPr>
        <p:sp>
          <p:nvSpPr>
            <p:cNvPr id="4" name="Rectangle 3"/>
            <p:cNvSpPr/>
            <p:nvPr/>
          </p:nvSpPr>
          <p:spPr bwMode="auto">
            <a:xfrm>
              <a:off x="533400" y="1306779"/>
              <a:ext cx="80010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7" name="Straight Connector 6"/>
            <p:cNvCxnSpPr/>
            <p:nvPr/>
          </p:nvCxnSpPr>
          <p:spPr bwMode="auto">
            <a:xfrm>
              <a:off x="990600" y="1306779"/>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1447800" y="1306779"/>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1905000" y="1306779"/>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3733800" y="1306779"/>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5867400" y="1306779"/>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p:cNvCxnSpPr/>
            <p:nvPr/>
          </p:nvCxnSpPr>
          <p:spPr bwMode="auto">
            <a:xfrm>
              <a:off x="8153400" y="1306779"/>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471766" y="1549279"/>
              <a:ext cx="595035" cy="276999"/>
            </a:xfrm>
            <a:prstGeom prst="rect">
              <a:avLst/>
            </a:prstGeom>
            <a:noFill/>
          </p:spPr>
          <p:txBody>
            <a:bodyPr wrap="none" rtlCol="0">
              <a:spAutoFit/>
            </a:bodyPr>
            <a:lstStyle/>
            <a:p>
              <a:r>
                <a:rPr lang="en-US" altLang="zh-CN" dirty="0" smtClean="0"/>
                <a:t>L-STF</a:t>
              </a:r>
              <a:endParaRPr lang="zh-CN" altLang="en-US" dirty="0"/>
            </a:p>
          </p:txBody>
        </p:sp>
        <p:sp>
          <p:nvSpPr>
            <p:cNvPr id="18" name="TextBox 17"/>
            <p:cNvSpPr txBox="1"/>
            <p:nvPr/>
          </p:nvSpPr>
          <p:spPr>
            <a:xfrm>
              <a:off x="928965" y="1553592"/>
              <a:ext cx="590546" cy="276999"/>
            </a:xfrm>
            <a:prstGeom prst="rect">
              <a:avLst/>
            </a:prstGeom>
            <a:noFill/>
          </p:spPr>
          <p:txBody>
            <a:bodyPr wrap="none" rtlCol="0">
              <a:spAutoFit/>
            </a:bodyPr>
            <a:lstStyle/>
            <a:p>
              <a:r>
                <a:rPr lang="en-US" altLang="zh-CN" dirty="0" smtClean="0"/>
                <a:t>L-LTF</a:t>
              </a:r>
              <a:endParaRPr lang="zh-CN" altLang="en-US" dirty="0"/>
            </a:p>
          </p:txBody>
        </p:sp>
        <p:sp>
          <p:nvSpPr>
            <p:cNvPr id="19" name="TextBox 18"/>
            <p:cNvSpPr txBox="1"/>
            <p:nvPr/>
          </p:nvSpPr>
          <p:spPr>
            <a:xfrm>
              <a:off x="1378883" y="1549278"/>
              <a:ext cx="577402" cy="276999"/>
            </a:xfrm>
            <a:prstGeom prst="rect">
              <a:avLst/>
            </a:prstGeom>
            <a:noFill/>
          </p:spPr>
          <p:txBody>
            <a:bodyPr wrap="none" rtlCol="0">
              <a:spAutoFit/>
            </a:bodyPr>
            <a:lstStyle/>
            <a:p>
              <a:r>
                <a:rPr lang="en-US" altLang="zh-CN" dirty="0" smtClean="0"/>
                <a:t>L-SIG</a:t>
              </a:r>
              <a:endParaRPr lang="zh-CN" altLang="en-US" dirty="0"/>
            </a:p>
          </p:txBody>
        </p:sp>
        <p:sp>
          <p:nvSpPr>
            <p:cNvPr id="24" name="TextBox 23"/>
            <p:cNvSpPr txBox="1"/>
            <p:nvPr/>
          </p:nvSpPr>
          <p:spPr>
            <a:xfrm>
              <a:off x="1972323" y="1557904"/>
              <a:ext cx="1668299" cy="276999"/>
            </a:xfrm>
            <a:prstGeom prst="rect">
              <a:avLst/>
            </a:prstGeom>
            <a:noFill/>
          </p:spPr>
          <p:txBody>
            <a:bodyPr wrap="square" rtlCol="0">
              <a:spAutoFit/>
            </a:bodyPr>
            <a:lstStyle/>
            <a:p>
              <a:pPr algn="ctr"/>
              <a:r>
                <a:rPr lang="en-US" altLang="zh-CN" dirty="0" smtClean="0"/>
                <a:t>ELR-STF</a:t>
              </a:r>
              <a:endParaRPr lang="zh-CN" altLang="en-US" dirty="0"/>
            </a:p>
          </p:txBody>
        </p:sp>
        <p:sp>
          <p:nvSpPr>
            <p:cNvPr id="25" name="TextBox 24"/>
            <p:cNvSpPr txBox="1"/>
            <p:nvPr/>
          </p:nvSpPr>
          <p:spPr>
            <a:xfrm>
              <a:off x="3805510" y="1551801"/>
              <a:ext cx="2016617" cy="276999"/>
            </a:xfrm>
            <a:prstGeom prst="rect">
              <a:avLst/>
            </a:prstGeom>
            <a:noFill/>
          </p:spPr>
          <p:txBody>
            <a:bodyPr wrap="square" rtlCol="0">
              <a:spAutoFit/>
            </a:bodyPr>
            <a:lstStyle/>
            <a:p>
              <a:pPr algn="ctr"/>
              <a:r>
                <a:rPr lang="en-US" altLang="zh-CN" dirty="0" smtClean="0"/>
                <a:t>ELR-LTF / ELR-SIG </a:t>
              </a:r>
              <a:endParaRPr lang="zh-CN" altLang="en-US" dirty="0"/>
            </a:p>
          </p:txBody>
        </p:sp>
        <p:sp>
          <p:nvSpPr>
            <p:cNvPr id="26" name="TextBox 25"/>
            <p:cNvSpPr txBox="1"/>
            <p:nvPr/>
          </p:nvSpPr>
          <p:spPr>
            <a:xfrm>
              <a:off x="6858000" y="1557904"/>
              <a:ext cx="476412" cy="276999"/>
            </a:xfrm>
            <a:prstGeom prst="rect">
              <a:avLst/>
            </a:prstGeom>
            <a:noFill/>
          </p:spPr>
          <p:txBody>
            <a:bodyPr wrap="none" rtlCol="0">
              <a:spAutoFit/>
            </a:bodyPr>
            <a:lstStyle/>
            <a:p>
              <a:r>
                <a:rPr lang="en-US" altLang="zh-CN" dirty="0" smtClean="0"/>
                <a:t>Data</a:t>
              </a:r>
              <a:endParaRPr lang="zh-CN" altLang="en-US" dirty="0"/>
            </a:p>
          </p:txBody>
        </p:sp>
        <p:sp>
          <p:nvSpPr>
            <p:cNvPr id="28" name="TextBox 27"/>
            <p:cNvSpPr txBox="1"/>
            <p:nvPr/>
          </p:nvSpPr>
          <p:spPr>
            <a:xfrm>
              <a:off x="8122497" y="1565094"/>
              <a:ext cx="457176" cy="276999"/>
            </a:xfrm>
            <a:prstGeom prst="rect">
              <a:avLst/>
            </a:prstGeom>
            <a:noFill/>
          </p:spPr>
          <p:txBody>
            <a:bodyPr wrap="none" rtlCol="0">
              <a:spAutoFit/>
            </a:bodyPr>
            <a:lstStyle/>
            <a:p>
              <a:r>
                <a:rPr lang="en-US" altLang="zh-CN" dirty="0" smtClean="0"/>
                <a:t>FCS</a:t>
              </a:r>
              <a:endParaRPr lang="zh-CN" altLang="en-US" dirty="0"/>
            </a:p>
          </p:txBody>
        </p:sp>
        <p:sp>
          <p:nvSpPr>
            <p:cNvPr id="29" name="TextBox 28"/>
            <p:cNvSpPr txBox="1"/>
            <p:nvPr/>
          </p:nvSpPr>
          <p:spPr>
            <a:xfrm>
              <a:off x="475353" y="1069194"/>
              <a:ext cx="574196" cy="276999"/>
            </a:xfrm>
            <a:prstGeom prst="rect">
              <a:avLst/>
            </a:prstGeom>
            <a:noFill/>
          </p:spPr>
          <p:txBody>
            <a:bodyPr wrap="none" rtlCol="0">
              <a:spAutoFit/>
            </a:bodyPr>
            <a:lstStyle/>
            <a:p>
              <a:r>
                <a:rPr lang="en-US" altLang="zh-CN" dirty="0" smtClean="0"/>
                <a:t>8 </a:t>
              </a:r>
              <a:r>
                <a:rPr lang="en-US" altLang="zh-CN" dirty="0" err="1" smtClean="0"/>
                <a:t>usec</a:t>
              </a:r>
              <a:endParaRPr lang="zh-CN" altLang="en-US" dirty="0"/>
            </a:p>
          </p:txBody>
        </p:sp>
        <p:sp>
          <p:nvSpPr>
            <p:cNvPr id="30" name="TextBox 29"/>
            <p:cNvSpPr txBox="1"/>
            <p:nvPr/>
          </p:nvSpPr>
          <p:spPr>
            <a:xfrm>
              <a:off x="921310" y="1066801"/>
              <a:ext cx="574196" cy="276999"/>
            </a:xfrm>
            <a:prstGeom prst="rect">
              <a:avLst/>
            </a:prstGeom>
            <a:noFill/>
          </p:spPr>
          <p:txBody>
            <a:bodyPr wrap="none" rtlCol="0">
              <a:spAutoFit/>
            </a:bodyPr>
            <a:lstStyle/>
            <a:p>
              <a:r>
                <a:rPr lang="en-US" altLang="zh-CN" dirty="0" smtClean="0"/>
                <a:t>8 </a:t>
              </a:r>
              <a:r>
                <a:rPr lang="en-US" altLang="zh-CN" dirty="0" err="1" smtClean="0"/>
                <a:t>usec</a:t>
              </a:r>
              <a:endParaRPr lang="zh-CN" altLang="en-US" dirty="0"/>
            </a:p>
          </p:txBody>
        </p:sp>
        <p:sp>
          <p:nvSpPr>
            <p:cNvPr id="31" name="TextBox 30"/>
            <p:cNvSpPr txBox="1"/>
            <p:nvPr/>
          </p:nvSpPr>
          <p:spPr>
            <a:xfrm>
              <a:off x="2165118" y="1078179"/>
              <a:ext cx="1237839" cy="276999"/>
            </a:xfrm>
            <a:prstGeom prst="rect">
              <a:avLst/>
            </a:prstGeom>
            <a:noFill/>
          </p:spPr>
          <p:txBody>
            <a:bodyPr wrap="none" rtlCol="0">
              <a:spAutoFit/>
            </a:bodyPr>
            <a:lstStyle/>
            <a:p>
              <a:r>
                <a:rPr lang="en-US" altLang="zh-CN" dirty="0" smtClean="0"/>
                <a:t>16 </a:t>
              </a:r>
              <a:r>
                <a:rPr lang="en-US" altLang="zh-CN" dirty="0" err="1" smtClean="0"/>
                <a:t>usec</a:t>
              </a:r>
              <a:r>
                <a:rPr lang="en-US" altLang="zh-CN" dirty="0" smtClean="0"/>
                <a:t> / 32 </a:t>
              </a:r>
              <a:r>
                <a:rPr lang="en-US" altLang="zh-CN" dirty="0" err="1" smtClean="0"/>
                <a:t>usec</a:t>
              </a:r>
              <a:endParaRPr lang="zh-CN" altLang="en-US" dirty="0"/>
            </a:p>
          </p:txBody>
        </p:sp>
        <p:sp>
          <p:nvSpPr>
            <p:cNvPr id="32" name="TextBox 31"/>
            <p:cNvSpPr txBox="1"/>
            <p:nvPr/>
          </p:nvSpPr>
          <p:spPr>
            <a:xfrm>
              <a:off x="1385616" y="1069795"/>
              <a:ext cx="574196" cy="276999"/>
            </a:xfrm>
            <a:prstGeom prst="rect">
              <a:avLst/>
            </a:prstGeom>
            <a:noFill/>
          </p:spPr>
          <p:txBody>
            <a:bodyPr wrap="none" rtlCol="0">
              <a:spAutoFit/>
            </a:bodyPr>
            <a:lstStyle/>
            <a:p>
              <a:r>
                <a:rPr lang="en-US" altLang="zh-CN" dirty="0" smtClean="0"/>
                <a:t>4 </a:t>
              </a:r>
              <a:r>
                <a:rPr lang="en-US" altLang="zh-CN" dirty="0" err="1" smtClean="0"/>
                <a:t>usec</a:t>
              </a:r>
              <a:endParaRPr lang="zh-CN" altLang="en-US" dirty="0"/>
            </a:p>
          </p:txBody>
        </p:sp>
        <p:cxnSp>
          <p:nvCxnSpPr>
            <p:cNvPr id="15" name="Straight Connector 14"/>
            <p:cNvCxnSpPr/>
            <p:nvPr/>
          </p:nvCxnSpPr>
          <p:spPr bwMode="auto">
            <a:xfrm>
              <a:off x="425472" y="1306779"/>
              <a:ext cx="0" cy="762000"/>
            </a:xfrm>
            <a:prstGeom prst="line">
              <a:avLst/>
            </a:prstGeom>
            <a:solidFill>
              <a:schemeClr val="accent1"/>
            </a:solidFill>
            <a:ln w="12700" cap="flat" cmpd="sng" algn="ctr">
              <a:solidFill>
                <a:schemeClr val="tx1"/>
              </a:solidFill>
              <a:prstDash val="solid"/>
              <a:round/>
              <a:headEnd type="triangle" w="sm" len="sm"/>
              <a:tailEnd type="triangle" w="sm" len="sm"/>
            </a:ln>
            <a:effectLst/>
          </p:spPr>
        </p:cxnSp>
        <p:sp>
          <p:nvSpPr>
            <p:cNvPr id="23" name="TextBox 22"/>
            <p:cNvSpPr txBox="1"/>
            <p:nvPr/>
          </p:nvSpPr>
          <p:spPr>
            <a:xfrm rot="16200000">
              <a:off x="-3753" y="1524391"/>
              <a:ext cx="692818" cy="276999"/>
            </a:xfrm>
            <a:prstGeom prst="rect">
              <a:avLst/>
            </a:prstGeom>
            <a:noFill/>
          </p:spPr>
          <p:txBody>
            <a:bodyPr wrap="none" rtlCol="0">
              <a:spAutoFit/>
            </a:bodyPr>
            <a:lstStyle/>
            <a:p>
              <a:r>
                <a:rPr lang="en-US" altLang="zh-CN" dirty="0" smtClean="0"/>
                <a:t>20 MHz</a:t>
              </a:r>
              <a:endParaRPr lang="zh-CN" altLang="en-US" dirty="0"/>
            </a:p>
          </p:txBody>
        </p:sp>
        <p:sp>
          <p:nvSpPr>
            <p:cNvPr id="27" name="Left Brace 26"/>
            <p:cNvSpPr/>
            <p:nvPr/>
          </p:nvSpPr>
          <p:spPr bwMode="auto">
            <a:xfrm rot="16200000">
              <a:off x="1101445" y="1585463"/>
              <a:ext cx="235510" cy="1371600"/>
            </a:xfrm>
            <a:prstGeom prst="lef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1" name="TextBox 40"/>
            <p:cNvSpPr txBox="1"/>
            <p:nvPr/>
          </p:nvSpPr>
          <p:spPr>
            <a:xfrm>
              <a:off x="685800" y="2305763"/>
              <a:ext cx="1168910" cy="461665"/>
            </a:xfrm>
            <a:prstGeom prst="rect">
              <a:avLst/>
            </a:prstGeom>
            <a:noFill/>
          </p:spPr>
          <p:txBody>
            <a:bodyPr wrap="none" rtlCol="0">
              <a:spAutoFit/>
            </a:bodyPr>
            <a:lstStyle/>
            <a:p>
              <a:pPr algn="ctr"/>
              <a:r>
                <a:rPr lang="en-US" altLang="zh-CN" dirty="0" smtClean="0"/>
                <a:t>64 Sub-carriers </a:t>
              </a:r>
            </a:p>
            <a:p>
              <a:pPr algn="ctr"/>
              <a:r>
                <a:rPr lang="en-US" altLang="zh-CN" dirty="0" smtClean="0"/>
                <a:t>per BW</a:t>
              </a:r>
              <a:endParaRPr lang="zh-CN" altLang="en-US" dirty="0"/>
            </a:p>
          </p:txBody>
        </p:sp>
        <p:sp>
          <p:nvSpPr>
            <p:cNvPr id="230" name="Left Brace 229"/>
            <p:cNvSpPr/>
            <p:nvPr/>
          </p:nvSpPr>
          <p:spPr bwMode="auto">
            <a:xfrm rot="16200000">
              <a:off x="4911158" y="-853112"/>
              <a:ext cx="236085" cy="6248402"/>
            </a:xfrm>
            <a:prstGeom prst="lef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1" name="TextBox 230"/>
            <p:cNvSpPr txBox="1"/>
            <p:nvPr/>
          </p:nvSpPr>
          <p:spPr>
            <a:xfrm>
              <a:off x="4373207" y="2305763"/>
              <a:ext cx="1245854" cy="461665"/>
            </a:xfrm>
            <a:prstGeom prst="rect">
              <a:avLst/>
            </a:prstGeom>
            <a:noFill/>
          </p:spPr>
          <p:txBody>
            <a:bodyPr wrap="none" rtlCol="0">
              <a:spAutoFit/>
            </a:bodyPr>
            <a:lstStyle/>
            <a:p>
              <a:pPr algn="ctr"/>
              <a:r>
                <a:rPr lang="en-US" altLang="zh-CN" dirty="0" smtClean="0"/>
                <a:t>256 Sub-carriers </a:t>
              </a:r>
            </a:p>
            <a:p>
              <a:pPr algn="ctr"/>
              <a:r>
                <a:rPr lang="en-US" altLang="zh-CN" dirty="0" smtClean="0"/>
                <a:t>per BW</a:t>
              </a:r>
              <a:endParaRPr lang="zh-CN" altLang="en-US" dirty="0"/>
            </a:p>
          </p:txBody>
        </p:sp>
      </p:grpSp>
      <p:sp>
        <p:nvSpPr>
          <p:cNvPr id="232" name="Content Placeholder 2"/>
          <p:cNvSpPr>
            <a:spLocks noGrp="1"/>
          </p:cNvSpPr>
          <p:nvPr>
            <p:ph idx="1"/>
          </p:nvPr>
        </p:nvSpPr>
        <p:spPr>
          <a:xfrm>
            <a:off x="33068" y="3276601"/>
            <a:ext cx="8991600" cy="2818980"/>
          </a:xfrm>
        </p:spPr>
        <p:txBody>
          <a:bodyPr/>
          <a:lstStyle/>
          <a:p>
            <a:r>
              <a:rPr lang="en-US" altLang="zh-CN" sz="2000" b="0" dirty="0" smtClean="0"/>
              <a:t>We propose a Legacy portion (L-STF, L-LTF and L-SIG) for spoofing the Non-ELR devices</a:t>
            </a:r>
          </a:p>
          <a:p>
            <a:pPr lvl="1"/>
            <a:r>
              <a:rPr lang="en-US" altLang="zh-CN" sz="1800" b="0" dirty="0" smtClean="0"/>
              <a:t>The ELR device may ignore the Legacy preamble portion with bypassing the PD done in L-STF</a:t>
            </a:r>
          </a:p>
          <a:p>
            <a:r>
              <a:rPr lang="en-US" altLang="zh-CN" sz="2000" b="0" dirty="0" smtClean="0"/>
              <a:t>In case the PPDU BW is 20 MHz, the ELR Frame portion is modulated with 256 subcarriers per BW, while the Legacy Preamble Portion is modulated with 64 subcarriers per BW  </a:t>
            </a:r>
          </a:p>
          <a:p>
            <a:pPr marL="0" indent="0">
              <a:buNone/>
            </a:pPr>
            <a:endParaRPr lang="en-US" altLang="zh-CN" sz="2000" b="0" dirty="0"/>
          </a:p>
        </p:txBody>
      </p:sp>
      <p:sp>
        <p:nvSpPr>
          <p:cNvPr id="3" name="Date Placeholder 2"/>
          <p:cNvSpPr>
            <a:spLocks noGrp="1"/>
          </p:cNvSpPr>
          <p:nvPr>
            <p:ph type="dt" sz="half" idx="10"/>
          </p:nvPr>
        </p:nvSpPr>
        <p:spPr/>
        <p:txBody>
          <a:bodyPr/>
          <a:lstStyle/>
          <a:p>
            <a:pPr>
              <a:defRPr/>
            </a:pPr>
            <a:r>
              <a:rPr lang="en-US" altLang="zh-CN" smtClean="0"/>
              <a:t>July 2024</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761587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8" y="775583"/>
            <a:ext cx="9144000" cy="457200"/>
          </a:xfrm>
        </p:spPr>
        <p:txBody>
          <a:bodyPr/>
          <a:lstStyle/>
          <a:p>
            <a:r>
              <a:rPr lang="en-US" altLang="zh-CN" dirty="0" smtClean="0">
                <a:solidFill>
                  <a:schemeClr val="tx1"/>
                </a:solidFill>
              </a:rPr>
              <a:t>ELR Frame Detection</a:t>
            </a:r>
            <a:endParaRPr lang="zh-CN" altLang="en-US" dirty="0">
              <a:solidFill>
                <a:schemeClr val="tx1"/>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0" y="1676400"/>
                <a:ext cx="9144000" cy="4038600"/>
              </a:xfrm>
            </p:spPr>
            <p:txBody>
              <a:bodyPr/>
              <a:lstStyle/>
              <a:p>
                <a:r>
                  <a:rPr lang="en-US" altLang="zh-CN" sz="2000" dirty="0" smtClean="0"/>
                  <a:t>We can set the ELR-STF with the following STS,</a:t>
                </a:r>
              </a:p>
              <a:p>
                <a:r>
                  <a:rPr lang="en-US" altLang="zh-CN" sz="2000" dirty="0" smtClean="0"/>
                  <a:t>Re-using the HE-STS (HEW Short Training Sequence: HES) of the HE TB PPDU, which is</a:t>
                </a:r>
              </a:p>
              <a:p>
                <a:pPr lvl="1"/>
                <a14:m>
                  <m:oMath xmlns:m="http://schemas.openxmlformats.org/officeDocument/2006/math">
                    <m:sSub>
                      <m:sSubPr>
                        <m:ctrlPr>
                          <a:rPr lang="en-US" altLang="zh-CN" sz="1800" i="1" smtClean="0">
                            <a:latin typeface="Cambria Math" panose="02040503050406030204" pitchFamily="18" charset="0"/>
                          </a:rPr>
                        </m:ctrlPr>
                      </m:sSubPr>
                      <m:e>
                        <m:r>
                          <a:rPr lang="en-US" altLang="zh-CN" sz="1800" b="0" i="1" smtClean="0">
                            <a:latin typeface="Cambria Math" panose="02040503050406030204" pitchFamily="18" charset="0"/>
                          </a:rPr>
                          <m:t>𝐻𝐸𝑆</m:t>
                        </m:r>
                      </m:e>
                      <m:sub>
                        <m:r>
                          <a:rPr lang="en-US" altLang="zh-CN" sz="1800" b="0" i="1" smtClean="0">
                            <a:latin typeface="Cambria Math" panose="02040503050406030204" pitchFamily="18" charset="0"/>
                          </a:rPr>
                          <m:t>−120:8:120</m:t>
                        </m:r>
                      </m:sub>
                    </m:sSub>
                    <m:r>
                      <a:rPr lang="en-US" altLang="zh-CN" sz="1800" b="0" i="1" smtClean="0">
                        <a:latin typeface="Cambria Math" panose="02040503050406030204" pitchFamily="18" charset="0"/>
                      </a:rPr>
                      <m:t>=</m:t>
                    </m:r>
                    <m:d>
                      <m:dPr>
                        <m:begChr m:val="{"/>
                        <m:endChr m:val="}"/>
                        <m:ctrlPr>
                          <a:rPr lang="en-US" altLang="zh-CN" sz="1800" b="0" i="1" smtClean="0">
                            <a:latin typeface="Cambria Math" panose="02040503050406030204" pitchFamily="18" charset="0"/>
                          </a:rPr>
                        </m:ctrlPr>
                      </m:dPr>
                      <m:e>
                        <m:r>
                          <a:rPr lang="en-US" altLang="zh-CN" sz="1800" b="0" i="1" smtClean="0">
                            <a:latin typeface="Cambria Math" panose="02040503050406030204" pitchFamily="18" charset="0"/>
                          </a:rPr>
                          <m:t>𝑀</m:t>
                        </m:r>
                        <m:r>
                          <a:rPr lang="en-US" altLang="zh-CN" sz="1800" b="0" i="1" smtClean="0">
                            <a:latin typeface="Cambria Math" panose="02040503050406030204" pitchFamily="18" charset="0"/>
                          </a:rPr>
                          <m:t>,0,−</m:t>
                        </m:r>
                        <m:r>
                          <a:rPr lang="en-US" altLang="zh-CN" sz="1800" b="0" i="1" smtClean="0">
                            <a:latin typeface="Cambria Math" panose="02040503050406030204" pitchFamily="18" charset="0"/>
                          </a:rPr>
                          <m:t>𝑀</m:t>
                        </m:r>
                      </m:e>
                    </m:d>
                    <m:r>
                      <a:rPr lang="en-US" altLang="zh-CN" sz="1800" b="0" i="1" smtClean="0">
                        <a:latin typeface="Cambria Math" panose="02040503050406030204" pitchFamily="18" charset="0"/>
                        <a:ea typeface="Cambria Math" panose="02040503050406030204" pitchFamily="18" charset="0"/>
                      </a:rPr>
                      <m:t>∙</m:t>
                    </m:r>
                    <m:d>
                      <m:dPr>
                        <m:ctrlPr>
                          <a:rPr lang="en-US" altLang="zh-CN" sz="1800" b="0" i="1" smtClean="0">
                            <a:latin typeface="Cambria Math" panose="02040503050406030204" pitchFamily="18" charset="0"/>
                            <a:ea typeface="Cambria Math" panose="02040503050406030204" pitchFamily="18" charset="0"/>
                          </a:rPr>
                        </m:ctrlPr>
                      </m:dPr>
                      <m:e>
                        <m:r>
                          <a:rPr lang="en-US" altLang="zh-CN" sz="1800" b="0" i="1" smtClean="0">
                            <a:latin typeface="Cambria Math" panose="02040503050406030204" pitchFamily="18" charset="0"/>
                            <a:ea typeface="Cambria Math" panose="02040503050406030204" pitchFamily="18" charset="0"/>
                          </a:rPr>
                          <m:t>1+</m:t>
                        </m:r>
                        <m:r>
                          <a:rPr lang="en-US" altLang="zh-CN" sz="1800" b="0" i="1" smtClean="0">
                            <a:latin typeface="Cambria Math" panose="02040503050406030204" pitchFamily="18" charset="0"/>
                            <a:ea typeface="Cambria Math" panose="02040503050406030204" pitchFamily="18" charset="0"/>
                          </a:rPr>
                          <m:t>𝑗</m:t>
                        </m:r>
                      </m:e>
                    </m:d>
                    <m:r>
                      <a:rPr lang="en-US" altLang="zh-CN" sz="1800" b="0" i="1" smtClean="0">
                        <a:latin typeface="Cambria Math" panose="02040503050406030204" pitchFamily="18" charset="0"/>
                        <a:ea typeface="Cambria Math" panose="02040503050406030204" pitchFamily="18" charset="0"/>
                      </a:rPr>
                      <m:t>/</m:t>
                    </m:r>
                    <m:rad>
                      <m:radPr>
                        <m:degHide m:val="on"/>
                        <m:ctrlPr>
                          <a:rPr lang="en-US" altLang="zh-CN" sz="1800" b="0" i="1" smtClean="0">
                            <a:latin typeface="Cambria Math" panose="02040503050406030204" pitchFamily="18" charset="0"/>
                            <a:ea typeface="Cambria Math" panose="02040503050406030204" pitchFamily="18" charset="0"/>
                          </a:rPr>
                        </m:ctrlPr>
                      </m:radPr>
                      <m:deg/>
                      <m:e>
                        <m:r>
                          <a:rPr lang="en-US" altLang="zh-CN" sz="1800" b="0" i="1" smtClean="0">
                            <a:latin typeface="Cambria Math" panose="02040503050406030204" pitchFamily="18" charset="0"/>
                            <a:ea typeface="Cambria Math" panose="02040503050406030204" pitchFamily="18" charset="0"/>
                          </a:rPr>
                          <m:t>2</m:t>
                        </m:r>
                      </m:e>
                    </m:rad>
                  </m:oMath>
                </a14:m>
                <a:r>
                  <a:rPr lang="en-US" altLang="zh-CN" sz="1800" dirty="0" smtClean="0"/>
                  <a:t>, </a:t>
                </a:r>
              </a:p>
              <a:p>
                <a:pPr marL="457200" lvl="1" indent="0">
                  <a:buNone/>
                </a:pPr>
                <a:r>
                  <a:rPr lang="en-US" altLang="zh-CN" sz="1800" dirty="0"/>
                  <a:t>	</a:t>
                </a:r>
                <a:r>
                  <a:rPr lang="en-US" altLang="zh-CN" sz="1800" dirty="0" smtClean="0"/>
                  <a:t>where </a:t>
                </a:r>
                <a14:m>
                  <m:oMath xmlns:m="http://schemas.openxmlformats.org/officeDocument/2006/math">
                    <m:r>
                      <a:rPr lang="en-US" altLang="zh-CN" sz="1800" b="0" i="1" smtClean="0">
                        <a:latin typeface="Cambria Math" panose="02040503050406030204" pitchFamily="18" charset="0"/>
                      </a:rPr>
                      <m:t>𝑀</m:t>
                    </m:r>
                    <m:r>
                      <a:rPr lang="en-US" altLang="zh-CN" sz="1800" b="0" i="1" smtClean="0">
                        <a:latin typeface="Cambria Math" panose="02040503050406030204" pitchFamily="18" charset="0"/>
                      </a:rPr>
                      <m:t>=</m:t>
                    </m:r>
                    <m:d>
                      <m:dPr>
                        <m:begChr m:val="{"/>
                        <m:endChr m:val="}"/>
                        <m:ctrlPr>
                          <a:rPr lang="en-US" altLang="zh-CN" sz="1800" b="0" i="1" smtClean="0">
                            <a:latin typeface="Cambria Math" panose="02040503050406030204" pitchFamily="18" charset="0"/>
                          </a:rPr>
                        </m:ctrlPr>
                      </m:dPr>
                      <m:e>
                        <m:r>
                          <a:rPr lang="en-US" altLang="zh-CN" sz="1800" b="0" i="1" smtClean="0">
                            <a:latin typeface="Cambria Math" panose="02040503050406030204" pitchFamily="18" charset="0"/>
                          </a:rPr>
                          <m:t>−1, −1, −1, 1, 1, 1, −1, 1, 1, 1, −1, 1, 1, −1, 1</m:t>
                        </m:r>
                      </m:e>
                    </m:d>
                  </m:oMath>
                </a14:m>
                <a:endParaRPr lang="en-US" altLang="zh-CN" sz="1800" dirty="0" smtClean="0"/>
              </a:p>
              <a:p>
                <a:pPr lvl="1"/>
                <a:r>
                  <a:rPr lang="en-US" altLang="zh-CN" sz="1800" dirty="0" smtClean="0"/>
                  <a:t>Assuming 3.2 </a:t>
                </a:r>
                <a:r>
                  <a:rPr lang="en-US" altLang="zh-CN" sz="1800" dirty="0" err="1" smtClean="0"/>
                  <a:t>usec</a:t>
                </a:r>
                <a:r>
                  <a:rPr lang="en-US" altLang="zh-CN" sz="1800" dirty="0" smtClean="0"/>
                  <a:t> Guard Interval (GI) for the ELR-STF, the length of ELR-STF symbol is 16 </a:t>
                </a:r>
                <a:r>
                  <a:rPr lang="en-US" altLang="zh-CN" sz="1800" dirty="0" err="1" smtClean="0"/>
                  <a:t>usec</a:t>
                </a:r>
                <a:r>
                  <a:rPr lang="en-US" altLang="zh-CN" sz="1800" dirty="0" smtClean="0"/>
                  <a:t> where there are 10 repeated samples, that is, 5 samples per 8 </a:t>
                </a:r>
                <a:r>
                  <a:rPr lang="en-US" altLang="zh-CN" sz="1800" dirty="0" err="1" smtClean="0"/>
                  <a:t>usec</a:t>
                </a:r>
                <a:r>
                  <a:rPr lang="en-US" altLang="zh-CN" sz="1800" dirty="0" smtClean="0"/>
                  <a:t> which is different from 10 repeated samples per 8 </a:t>
                </a:r>
                <a:r>
                  <a:rPr lang="en-US" altLang="zh-CN" sz="1800" dirty="0" err="1" smtClean="0"/>
                  <a:t>usec</a:t>
                </a:r>
                <a:r>
                  <a:rPr lang="en-US" altLang="zh-CN" sz="1800" dirty="0" smtClean="0"/>
                  <a:t> L-STFs</a:t>
                </a:r>
              </a:p>
              <a:p>
                <a:r>
                  <a:rPr lang="en-US" altLang="zh-CN" sz="2000" dirty="0" smtClean="0"/>
                  <a:t>Of course, we can have any new UHR-STF sequence with the different number of repeated samples in the time domain per the correlation window size</a:t>
                </a:r>
              </a:p>
              <a:p>
                <a:r>
                  <a:rPr lang="en-US" altLang="zh-CN" sz="2000" dirty="0" smtClean="0"/>
                  <a:t>The ELR devices check the Packet Detection (PD) with the proposed ELR-STF to discover the ELR frame type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0" y="1676400"/>
                <a:ext cx="9144000" cy="4038600"/>
              </a:xfrm>
              <a:blipFill rotWithShape="0">
                <a:blip r:embed="rId2"/>
                <a:stretch>
                  <a:fillRect l="-533" t="-754" r="-600" b="-1207"/>
                </a:stretch>
              </a:blipFill>
            </p:spPr>
            <p:txBody>
              <a:bodyPr/>
              <a:lstStyle/>
              <a:p>
                <a:r>
                  <a:rPr lang="zh-CN" altLang="en-US">
                    <a:noFill/>
                  </a:rPr>
                  <a:t> </a:t>
                </a:r>
              </a:p>
            </p:txBody>
          </p:sp>
        </mc:Fallback>
      </mc:AlternateContent>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sp>
        <p:nvSpPr>
          <p:cNvPr id="5" name="Date Placeholder 4"/>
          <p:cNvSpPr>
            <a:spLocks noGrp="1"/>
          </p:cNvSpPr>
          <p:nvPr>
            <p:ph type="dt" sz="half" idx="10"/>
          </p:nvPr>
        </p:nvSpPr>
        <p:spPr/>
        <p:txBody>
          <a:bodyPr/>
          <a:lstStyle/>
          <a:p>
            <a:pPr>
              <a:defRPr/>
            </a:pPr>
            <a:r>
              <a:rPr lang="en-US" altLang="zh-CN" smtClean="0"/>
              <a:t>July 2024</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033343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altLang="zh-CN" dirty="0" smtClean="0"/>
              <a:t>PD and Coarse CFO Estimation</a:t>
            </a:r>
            <a:endParaRPr lang="zh-CN" altLang="en-US" dirty="0"/>
          </a:p>
        </p:txBody>
      </p:sp>
      <p:sp>
        <p:nvSpPr>
          <p:cNvPr id="3" name="Content Placeholder 2"/>
          <p:cNvSpPr>
            <a:spLocks noGrp="1"/>
          </p:cNvSpPr>
          <p:nvPr>
            <p:ph idx="1"/>
          </p:nvPr>
        </p:nvSpPr>
        <p:spPr>
          <a:xfrm>
            <a:off x="152400" y="1371600"/>
            <a:ext cx="8839200" cy="4343400"/>
          </a:xfrm>
        </p:spPr>
        <p:txBody>
          <a:bodyPr/>
          <a:lstStyle/>
          <a:p>
            <a:r>
              <a:rPr lang="en-US" altLang="zh-CN" sz="2000" dirty="0"/>
              <a:t>If the ELR-STF is designed with the HE TB PPDU STS, there would be 10 repeated samples over the 16 </a:t>
            </a:r>
            <a:r>
              <a:rPr lang="en-US" altLang="zh-CN" sz="2000" dirty="0" err="1"/>
              <a:t>usec</a:t>
            </a:r>
            <a:r>
              <a:rPr lang="en-US" altLang="zh-CN" sz="2000" dirty="0"/>
              <a:t> period, and the first 6 to 7 </a:t>
            </a:r>
            <a:r>
              <a:rPr lang="en-US" altLang="zh-CN" sz="2000" dirty="0" smtClean="0"/>
              <a:t>repetitions </a:t>
            </a:r>
            <a:r>
              <a:rPr lang="en-US" altLang="zh-CN" sz="2000" dirty="0"/>
              <a:t>may be used for the PD and the remaining 3 to 4 </a:t>
            </a:r>
            <a:r>
              <a:rPr lang="en-US" altLang="zh-CN" sz="2000" dirty="0" smtClean="0"/>
              <a:t>repetitions </a:t>
            </a:r>
            <a:r>
              <a:rPr lang="en-US" altLang="zh-CN" sz="2000" dirty="0"/>
              <a:t>can be used for the coarse CFO </a:t>
            </a:r>
            <a:r>
              <a:rPr lang="en-US" altLang="zh-CN" sz="2000" dirty="0" smtClean="0"/>
              <a:t>correction</a:t>
            </a:r>
            <a:endParaRPr lang="en-US" altLang="zh-CN" sz="2000" dirty="0"/>
          </a:p>
          <a:p>
            <a:endParaRPr lang="en-US" altLang="zh-CN" sz="2000" dirty="0" smtClean="0"/>
          </a:p>
          <a:p>
            <a:r>
              <a:rPr lang="en-US" altLang="zh-CN" sz="2000" dirty="0" smtClean="0"/>
              <a:t>If </a:t>
            </a:r>
            <a:r>
              <a:rPr lang="en-US" altLang="zh-CN" sz="2000" dirty="0"/>
              <a:t>we want to give better coarse CFO correction in the ELR-STF, then, we may need another repeated ELR-STF symbol and provide 20 repeated samples over the 32 </a:t>
            </a:r>
            <a:r>
              <a:rPr lang="en-US" altLang="zh-CN" sz="2000" dirty="0" err="1"/>
              <a:t>usec</a:t>
            </a:r>
            <a:r>
              <a:rPr lang="en-US" altLang="zh-CN" sz="2000" dirty="0"/>
              <a:t> period, which may assign the first 6 to 7 repetition for the PD and </a:t>
            </a:r>
            <a:r>
              <a:rPr lang="en-US" altLang="zh-CN" sz="2000" dirty="0" smtClean="0"/>
              <a:t>leave the </a:t>
            </a:r>
            <a:r>
              <a:rPr lang="en-US" altLang="zh-CN" sz="2000" dirty="0"/>
              <a:t>remaining 13 to 14 repetitions being used for the averaging the Coarse </a:t>
            </a:r>
            <a:r>
              <a:rPr lang="en-US" altLang="zh-CN" sz="2000" dirty="0" smtClean="0"/>
              <a:t>CFO</a:t>
            </a:r>
          </a:p>
          <a:p>
            <a:endParaRPr lang="en-US" altLang="zh-CN" sz="1800" dirty="0" smtClean="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
        <p:nvSpPr>
          <p:cNvPr id="5" name="Date Placeholder 4"/>
          <p:cNvSpPr>
            <a:spLocks noGrp="1"/>
          </p:cNvSpPr>
          <p:nvPr>
            <p:ph type="dt" sz="half" idx="10"/>
          </p:nvPr>
        </p:nvSpPr>
        <p:spPr/>
        <p:txBody>
          <a:bodyPr/>
          <a:lstStyle/>
          <a:p>
            <a:pPr>
              <a:defRPr/>
            </a:pPr>
            <a:r>
              <a:rPr lang="en-US" altLang="zh-CN" smtClean="0"/>
              <a:t>July 2024</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41828571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50652"/>
            <a:ext cx="7772400" cy="457200"/>
          </a:xfrm>
        </p:spPr>
        <p:txBody>
          <a:bodyPr/>
          <a:lstStyle/>
          <a:p>
            <a:r>
              <a:rPr lang="en-US" altLang="zh-CN" dirty="0" smtClean="0"/>
              <a:t>Summary</a:t>
            </a:r>
            <a:endParaRPr lang="zh-CN" altLang="en-US" dirty="0"/>
          </a:p>
        </p:txBody>
      </p:sp>
      <p:sp>
        <p:nvSpPr>
          <p:cNvPr id="3" name="Content Placeholder 2"/>
          <p:cNvSpPr>
            <a:spLocks noGrp="1"/>
          </p:cNvSpPr>
          <p:nvPr>
            <p:ph idx="1"/>
          </p:nvPr>
        </p:nvSpPr>
        <p:spPr>
          <a:xfrm>
            <a:off x="76200" y="1219200"/>
            <a:ext cx="8991600" cy="4953000"/>
          </a:xfrm>
        </p:spPr>
        <p:txBody>
          <a:bodyPr/>
          <a:lstStyle/>
          <a:p>
            <a:r>
              <a:rPr lang="en-US" altLang="zh-CN" sz="2200" b="0" dirty="0" smtClean="0"/>
              <a:t>We proposed to assign 256 subcarriers per 20 MHz for the ELR Preamble portion</a:t>
            </a:r>
          </a:p>
          <a:p>
            <a:pPr lvl="1"/>
            <a:r>
              <a:rPr lang="en-US" altLang="zh-CN" sz="1800" dirty="0" smtClean="0"/>
              <a:t>ELR-STF can be defined using the HE STS of HE TB PPDU or we can propose a totally new ELR STS</a:t>
            </a:r>
          </a:p>
          <a:p>
            <a:pPr lvl="1"/>
            <a:r>
              <a:rPr lang="en-US" altLang="zh-CN" sz="1800" dirty="0" smtClean="0"/>
              <a:t>If we set the ELR-STF with the HE STA of the HE MU PPDU, then, the Double Packet detection may occur, when the ELR device is near enough to the AP to detect both Legacy portion and ELR Preamble portion, because the same number of ELR-STF samples repeats per 8 </a:t>
            </a:r>
            <a:r>
              <a:rPr lang="en-US" altLang="zh-CN" sz="1800" dirty="0" err="1" smtClean="0"/>
              <a:t>usec</a:t>
            </a:r>
            <a:r>
              <a:rPr lang="en-US" altLang="zh-CN" sz="1800" dirty="0" smtClean="0"/>
              <a:t> as is repeated by the L-STF samples</a:t>
            </a:r>
            <a:endParaRPr lang="en-US" altLang="zh-CN" sz="1800" dirty="0"/>
          </a:p>
          <a:p>
            <a:r>
              <a:rPr lang="en-US" altLang="zh-CN" sz="2200" b="0" dirty="0" smtClean="0"/>
              <a:t>Simulation results for the proposal to verify the feasibility and the detail for the ELR-LTF/SIG/Data may follow in the next contributions</a:t>
            </a:r>
          </a:p>
          <a:p>
            <a:r>
              <a:rPr lang="en-US" altLang="zh-CN" sz="2200" b="0" dirty="0" smtClean="0"/>
              <a:t>Further evaluation points</a:t>
            </a:r>
          </a:p>
          <a:p>
            <a:pPr lvl="1"/>
            <a:r>
              <a:rPr lang="en-US" altLang="zh-CN" sz="1800" dirty="0" smtClean="0"/>
              <a:t>ELR vs Relay</a:t>
            </a:r>
          </a:p>
          <a:p>
            <a:pPr lvl="1"/>
            <a:r>
              <a:rPr lang="en-US" altLang="zh-CN" sz="1800" b="0" dirty="0" smtClean="0"/>
              <a:t>Design Criteria : 1.5 Mbps rate support (?), BF vs No BF, </a:t>
            </a:r>
            <a:r>
              <a:rPr lang="en-US" altLang="zh-CN" sz="1800" b="0" dirty="0" err="1" smtClean="0"/>
              <a:t>etc</a:t>
            </a:r>
            <a:endParaRPr lang="en-US" altLang="zh-CN" sz="1800" b="0" dirty="0" smtClean="0"/>
          </a:p>
          <a:p>
            <a:pPr lvl="1"/>
            <a:r>
              <a:rPr lang="en-US" altLang="zh-CN" sz="1600" b="0" dirty="0" smtClean="0"/>
              <a:t>Pure ELR device vs ELR-supported 802.11 device</a:t>
            </a:r>
            <a:endParaRPr lang="zh-CN" altLang="en-US" sz="1600" b="0"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
        <p:nvSpPr>
          <p:cNvPr id="5" name="Date Placeholder 4"/>
          <p:cNvSpPr>
            <a:spLocks noGrp="1"/>
          </p:cNvSpPr>
          <p:nvPr>
            <p:ph type="dt" sz="half" idx="10"/>
          </p:nvPr>
        </p:nvSpPr>
        <p:spPr/>
        <p:txBody>
          <a:bodyPr/>
          <a:lstStyle/>
          <a:p>
            <a:pPr>
              <a:defRPr/>
            </a:pPr>
            <a:r>
              <a:rPr lang="en-US" altLang="zh-CN" smtClean="0"/>
              <a:t>July 2024</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14785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References</a:t>
            </a:r>
            <a:endParaRPr lang="zh-CN" altLang="en-US" dirty="0"/>
          </a:p>
        </p:txBody>
      </p:sp>
      <p:sp>
        <p:nvSpPr>
          <p:cNvPr id="3" name="Content Placeholder 2"/>
          <p:cNvSpPr>
            <a:spLocks noGrp="1"/>
          </p:cNvSpPr>
          <p:nvPr>
            <p:ph idx="1"/>
          </p:nvPr>
        </p:nvSpPr>
        <p:spPr>
          <a:xfrm>
            <a:off x="228600" y="1752600"/>
            <a:ext cx="8763000" cy="4343400"/>
          </a:xfrm>
        </p:spPr>
        <p:txBody>
          <a:bodyPr/>
          <a:lstStyle/>
          <a:p>
            <a:r>
              <a:rPr lang="en-CA" altLang="zh-CN" dirty="0"/>
              <a:t>[1] </a:t>
            </a:r>
            <a:r>
              <a:rPr lang="en-CA" altLang="zh-CN" dirty="0" smtClean="0"/>
              <a:t>J. Liu, et. al., “</a:t>
            </a:r>
            <a:r>
              <a:rPr lang="en-US" altLang="zh-CN" dirty="0"/>
              <a:t>Design Targets and Considerations for Enhanced Long Range</a:t>
            </a:r>
            <a:r>
              <a:rPr lang="en-CA" altLang="zh-CN" dirty="0" smtClean="0"/>
              <a:t>”, IEEE 802.11-24/873r0</a:t>
            </a:r>
          </a:p>
          <a:p>
            <a:endParaRPr lang="en-CA" altLang="zh-CN"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sp>
        <p:nvSpPr>
          <p:cNvPr id="4" name="Date Placeholder 3"/>
          <p:cNvSpPr>
            <a:spLocks noGrp="1"/>
          </p:cNvSpPr>
          <p:nvPr>
            <p:ph type="dt" sz="half" idx="10"/>
          </p:nvPr>
        </p:nvSpPr>
        <p:spPr/>
        <p:txBody>
          <a:bodyPr/>
          <a:lstStyle/>
          <a:p>
            <a:pPr>
              <a:defRPr/>
            </a:pPr>
            <a:r>
              <a:rPr lang="en-US" altLang="zh-CN" smtClean="0"/>
              <a:t>July 2024</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480247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SP 1</a:t>
            </a:r>
            <a:endParaRPr lang="zh-CN" altLang="en-US" dirty="0"/>
          </a:p>
        </p:txBody>
      </p:sp>
      <p:sp>
        <p:nvSpPr>
          <p:cNvPr id="3" name="Content Placeholder 2"/>
          <p:cNvSpPr>
            <a:spLocks noGrp="1"/>
          </p:cNvSpPr>
          <p:nvPr>
            <p:ph idx="1"/>
          </p:nvPr>
        </p:nvSpPr>
        <p:spPr/>
        <p:txBody>
          <a:bodyPr/>
          <a:lstStyle/>
          <a:p>
            <a:r>
              <a:rPr lang="en-US" altLang="zh-CN" dirty="0"/>
              <a:t>Do you agree to support the </a:t>
            </a:r>
            <a:r>
              <a:rPr lang="en-US" altLang="zh-CN" dirty="0" smtClean="0"/>
              <a:t>ELR Frame which provides the Packet Detection (PD) scheme to distinguish from the PD of the Legacy Frame?</a:t>
            </a:r>
            <a:endParaRPr lang="en-US" altLang="zh-CN" dirty="0"/>
          </a:p>
          <a:p>
            <a:endParaRPr lang="en-US" altLang="zh-CN" dirty="0"/>
          </a:p>
          <a:p>
            <a:pPr lvl="1"/>
            <a:r>
              <a:rPr lang="en-US" altLang="zh-CN" dirty="0"/>
              <a:t>Yes</a:t>
            </a:r>
          </a:p>
          <a:p>
            <a:pPr lvl="1"/>
            <a:r>
              <a:rPr lang="en-US" altLang="zh-CN" dirty="0"/>
              <a:t>No</a:t>
            </a:r>
          </a:p>
          <a:p>
            <a:pPr lvl="1"/>
            <a:r>
              <a:rPr lang="en-US" altLang="zh-CN" dirty="0"/>
              <a:t>Abs</a:t>
            </a:r>
            <a:endParaRPr lang="zh-CN" altLang="en-US" dirty="0"/>
          </a:p>
        </p:txBody>
      </p:sp>
      <p:sp>
        <p:nvSpPr>
          <p:cNvPr id="4" name="Slide Number Placeholder 3"/>
          <p:cNvSpPr>
            <a:spLocks noGrp="1"/>
          </p:cNvSpPr>
          <p:nvPr>
            <p:ph type="sldNum" sz="quarter" idx="12"/>
          </p:nvPr>
        </p:nvSpPr>
        <p:spPr/>
        <p:txBody>
          <a:bodyPr/>
          <a:lstStyle/>
          <a:p>
            <a:r>
              <a:rPr lang="en-US" altLang="ko-KR"/>
              <a:t>Slide </a:t>
            </a:r>
            <a:fld id="{E792CD62-9AAA-4B66-A216-7F1F565D5B47}" type="slidenum">
              <a:rPr lang="en-US" altLang="ko-KR" smtClean="0"/>
              <a:pPr/>
              <a:t>9</a:t>
            </a:fld>
            <a:endParaRPr lang="en-US" altLang="ko-KR"/>
          </a:p>
        </p:txBody>
      </p:sp>
      <p:sp>
        <p:nvSpPr>
          <p:cNvPr id="5" name="Date Placeholder 4"/>
          <p:cNvSpPr>
            <a:spLocks noGrp="1"/>
          </p:cNvSpPr>
          <p:nvPr>
            <p:ph type="dt" sz="half" idx="10"/>
          </p:nvPr>
        </p:nvSpPr>
        <p:spPr/>
        <p:txBody>
          <a:bodyPr/>
          <a:lstStyle/>
          <a:p>
            <a:pPr>
              <a:defRPr/>
            </a:pPr>
            <a:r>
              <a:rPr lang="en-US" altLang="zh-CN" smtClean="0"/>
              <a:t>July 2024</a:t>
            </a:r>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484987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251917</TotalTime>
  <Words>803</Words>
  <Application>Microsoft Office PowerPoint</Application>
  <PresentationFormat>On-screen Show (4:3)</PresentationFormat>
  <Paragraphs>130</Paragraphs>
  <Slides>10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 Unicode MS</vt:lpstr>
      <vt:lpstr>맑은 고딕</vt:lpstr>
      <vt:lpstr>MS Gothic</vt:lpstr>
      <vt:lpstr>Arial</vt:lpstr>
      <vt:lpstr>Cambria Math</vt:lpstr>
      <vt:lpstr>굴림</vt:lpstr>
      <vt:lpstr>굴림</vt:lpstr>
      <vt:lpstr>Times New Roman</vt:lpstr>
      <vt:lpstr>802-11-Submission</vt:lpstr>
      <vt:lpstr>Enhanced Long Range Frame format</vt:lpstr>
      <vt:lpstr>Background</vt:lpstr>
      <vt:lpstr>Recap: The frame format given in [1]</vt:lpstr>
      <vt:lpstr>Proposed ELR Frame Format</vt:lpstr>
      <vt:lpstr>ELR Frame Detection</vt:lpstr>
      <vt:lpstr>PD and Coarse CFO Estimation</vt:lpstr>
      <vt:lpstr>Summary</vt:lpstr>
      <vt:lpstr>References</vt:lpstr>
      <vt:lpstr>SP 1</vt:lpstr>
      <vt:lpstr>SP 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Junghoon Suh</dc:creator>
  <cp:lastModifiedBy>Junghoon Suh</cp:lastModifiedBy>
  <cp:revision>4393</cp:revision>
  <cp:lastPrinted>2016-07-18T07:45:05Z</cp:lastPrinted>
  <dcterms:created xsi:type="dcterms:W3CDTF">2007-05-21T21:00:37Z</dcterms:created>
  <dcterms:modified xsi:type="dcterms:W3CDTF">2024-07-15T12:24:10Z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1648712685</vt:lpwstr>
  </property>
</Properties>
</file>