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83" r:id="rId2"/>
    <p:sldId id="554" r:id="rId3"/>
    <p:sldId id="697" r:id="rId4"/>
    <p:sldId id="698" r:id="rId5"/>
    <p:sldId id="708" r:id="rId6"/>
    <p:sldId id="699" r:id="rId7"/>
    <p:sldId id="709" r:id="rId8"/>
    <p:sldId id="710" r:id="rId9"/>
    <p:sldId id="711" r:id="rId10"/>
    <p:sldId id="712" r:id="rId11"/>
    <p:sldId id="713" r:id="rId12"/>
    <p:sldId id="715" r:id="rId13"/>
    <p:sldId id="716" r:id="rId14"/>
    <p:sldId id="717" r:id="rId15"/>
    <p:sldId id="718" r:id="rId16"/>
    <p:sldId id="719" r:id="rId17"/>
    <p:sldId id="720" r:id="rId18"/>
    <p:sldId id="721" r:id="rId19"/>
    <p:sldId id="722" r:id="rId20"/>
    <p:sldId id="723" r:id="rId21"/>
    <p:sldId id="696" r:id="rId22"/>
    <p:sldId id="681" r:id="rId23"/>
    <p:sldId id="707" r:id="rId24"/>
  </p:sldIdLst>
  <p:sldSz cx="9144000" cy="6858000" type="screen4x3"/>
  <p:notesSz cx="9312275" cy="7026275"/>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2" userDrawn="1">
          <p15:clr>
            <a:srgbClr val="A4A3A4"/>
          </p15:clr>
        </p15:guide>
        <p15:guide id="3" orient="horz" pos="2213" userDrawn="1">
          <p15:clr>
            <a:srgbClr val="A4A3A4"/>
          </p15:clr>
        </p15:guide>
        <p15:guide id="4"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5050"/>
    <a:srgbClr val="9933FF"/>
    <a:srgbClr val="006C31"/>
    <a:srgbClr val="00863D"/>
    <a:srgbClr val="168420"/>
    <a:srgbClr val="99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5034" autoAdjust="0"/>
  </p:normalViewPr>
  <p:slideViewPr>
    <p:cSldViewPr>
      <p:cViewPr varScale="1">
        <p:scale>
          <a:sx n="97" d="100"/>
          <a:sy n="97" d="100"/>
        </p:scale>
        <p:origin x="496" y="56"/>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5"/>
        <p:guide pos="3132"/>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81616" y="79405"/>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4054" y="79405"/>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3655" y="6800150"/>
            <a:ext cx="1651656"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2307" y="6800150"/>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73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1080" y="293309"/>
            <a:ext cx="74501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10247" name="Rectangle 7"/>
          <p:cNvSpPr>
            <a:spLocks noChangeArrowheads="1"/>
          </p:cNvSpPr>
          <p:nvPr/>
        </p:nvSpPr>
        <p:spPr bwMode="auto">
          <a:xfrm>
            <a:off x="931079" y="6800150"/>
            <a:ext cx="718390" cy="184749"/>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2536" name="Line 8"/>
          <p:cNvSpPr>
            <a:spLocks noChangeShapeType="1"/>
          </p:cNvSpPr>
          <p:nvPr/>
        </p:nvSpPr>
        <p:spPr bwMode="auto">
          <a:xfrm>
            <a:off x="931080" y="6791957"/>
            <a:ext cx="7655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41108" y="20416"/>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534" y="20416"/>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502025"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447" y="3337809"/>
            <a:ext cx="6831381" cy="3162479"/>
          </a:xfrm>
          <a:prstGeom prst="rect">
            <a:avLst/>
          </a:prstGeom>
          <a:noFill/>
          <a:ln w="9525">
            <a:noFill/>
            <a:miter lim="800000"/>
            <a:headEnd/>
            <a:tailEnd/>
          </a:ln>
          <a:effectLst/>
        </p:spPr>
        <p:txBody>
          <a:bodyPr vert="horz" wrap="square" lIns="93690" tIns="46052" rIns="93690" bIns="460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6324237" y="6803427"/>
            <a:ext cx="2113479"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337" lvl="4" algn="r" defTabSz="93373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8873" y="6803427"/>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725" y="6803427"/>
            <a:ext cx="718390" cy="184749"/>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20489" name="Line 9"/>
          <p:cNvSpPr>
            <a:spLocks noChangeShapeType="1"/>
          </p:cNvSpPr>
          <p:nvPr/>
        </p:nvSpPr>
        <p:spPr bwMode="auto">
          <a:xfrm>
            <a:off x="972725" y="6801789"/>
            <a:ext cx="7366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20490" name="Line 10"/>
          <p:cNvSpPr>
            <a:spLocks noChangeShapeType="1"/>
          </p:cNvSpPr>
          <p:nvPr/>
        </p:nvSpPr>
        <p:spPr bwMode="auto">
          <a:xfrm>
            <a:off x="871586" y="224487"/>
            <a:ext cx="75691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a:t>doc.: IEEE 802.11-yy/xxxxr0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21509" name="Rectangle 7"/>
          <p:cNvSpPr>
            <a:spLocks noGrp="1" noChangeArrowheads="1"/>
          </p:cNvSpPr>
          <p:nvPr>
            <p:ph type="sldNum" sz="quarter" idx="5"/>
          </p:nvPr>
        </p:nvSpPr>
        <p:spPr>
          <a:xfrm>
            <a:off x="4601500" y="6803427"/>
            <a:ext cx="415320" cy="184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30" eaLnBrk="0" hangingPunct="0">
              <a:spcBef>
                <a:spcPct val="30000"/>
              </a:spcBef>
              <a:defRPr sz="1200">
                <a:solidFill>
                  <a:schemeClr val="tx1"/>
                </a:solidFill>
                <a:latin typeface="Times New Roman" panose="02020603050405020304" pitchFamily="18" charset="0"/>
              </a:defRPr>
            </a:lvl1pPr>
            <a:lvl2pPr marL="743173" indent="-285836" defTabSz="933730" eaLnBrk="0" hangingPunct="0">
              <a:spcBef>
                <a:spcPct val="30000"/>
              </a:spcBef>
              <a:defRPr sz="1200">
                <a:solidFill>
                  <a:schemeClr val="tx1"/>
                </a:solidFill>
                <a:latin typeface="Times New Roman" panose="02020603050405020304" pitchFamily="18" charset="0"/>
              </a:defRPr>
            </a:lvl2pPr>
            <a:lvl3pPr marL="1143343" indent="-228669" defTabSz="933730" eaLnBrk="0" hangingPunct="0">
              <a:spcBef>
                <a:spcPct val="30000"/>
              </a:spcBef>
              <a:defRPr sz="1200">
                <a:solidFill>
                  <a:schemeClr val="tx1"/>
                </a:solidFill>
                <a:latin typeface="Times New Roman" panose="02020603050405020304" pitchFamily="18" charset="0"/>
              </a:defRPr>
            </a:lvl3pPr>
            <a:lvl4pPr marL="1600680" indent="-228669" defTabSz="933730" eaLnBrk="0" hangingPunct="0">
              <a:spcBef>
                <a:spcPct val="30000"/>
              </a:spcBef>
              <a:defRPr sz="1200">
                <a:solidFill>
                  <a:schemeClr val="tx1"/>
                </a:solidFill>
                <a:latin typeface="Times New Roman" panose="02020603050405020304" pitchFamily="18" charset="0"/>
              </a:defRPr>
            </a:lvl4pPr>
            <a:lvl5pPr marL="2058017" indent="-228669" defTabSz="933730" eaLnBrk="0" hangingPunct="0">
              <a:spcBef>
                <a:spcPct val="30000"/>
              </a:spcBef>
              <a:defRPr sz="1200">
                <a:solidFill>
                  <a:schemeClr val="tx1"/>
                </a:solidFill>
                <a:latin typeface="Times New Roman" panose="02020603050405020304" pitchFamily="18" charset="0"/>
              </a:defRPr>
            </a:lvl5pPr>
            <a:lvl6pPr marL="2515354" indent="-228669" defTabSz="933730" eaLnBrk="0" fontAlgn="base" hangingPunct="0">
              <a:spcBef>
                <a:spcPct val="30000"/>
              </a:spcBef>
              <a:spcAft>
                <a:spcPct val="0"/>
              </a:spcAft>
              <a:defRPr sz="1200">
                <a:solidFill>
                  <a:schemeClr val="tx1"/>
                </a:solidFill>
                <a:latin typeface="Times New Roman" panose="02020603050405020304" pitchFamily="18" charset="0"/>
              </a:defRPr>
            </a:lvl6pPr>
            <a:lvl7pPr marL="2972692" indent="-228669" defTabSz="933730" eaLnBrk="0" fontAlgn="base" hangingPunct="0">
              <a:spcBef>
                <a:spcPct val="30000"/>
              </a:spcBef>
              <a:spcAft>
                <a:spcPct val="0"/>
              </a:spcAft>
              <a:defRPr sz="1200">
                <a:solidFill>
                  <a:schemeClr val="tx1"/>
                </a:solidFill>
                <a:latin typeface="Times New Roman" panose="02020603050405020304" pitchFamily="18" charset="0"/>
              </a:defRPr>
            </a:lvl7pPr>
            <a:lvl8pPr marL="3430029" indent="-228669" defTabSz="933730" eaLnBrk="0" fontAlgn="base" hangingPunct="0">
              <a:spcBef>
                <a:spcPct val="30000"/>
              </a:spcBef>
              <a:spcAft>
                <a:spcPct val="0"/>
              </a:spcAft>
              <a:defRPr sz="1200">
                <a:solidFill>
                  <a:schemeClr val="tx1"/>
                </a:solidFill>
                <a:latin typeface="Times New Roman" panose="02020603050405020304" pitchFamily="18" charset="0"/>
              </a:defRPr>
            </a:lvl8pPr>
            <a:lvl9pPr marL="3887366" indent="-228669" defTabSz="9337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a:p>
        </p:txBody>
      </p:sp>
    </p:spTree>
    <p:extLst>
      <p:ext uri="{BB962C8B-B14F-4D97-AF65-F5344CB8AC3E}">
        <p14:creationId xmlns:p14="http://schemas.microsoft.com/office/powerpoint/2010/main" val="2854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p>
        </p:txBody>
      </p:sp>
      <p:sp>
        <p:nvSpPr>
          <p:cNvPr id="5" name="Date Placeholder 4"/>
          <p:cNvSpPr>
            <a:spLocks noGrp="1"/>
          </p:cNvSpPr>
          <p:nvPr>
            <p:ph type="dt" idx="1"/>
          </p:nvPr>
        </p:nvSpPr>
        <p:spPr/>
        <p:txBody>
          <a:bodyPr/>
          <a:lstStyle/>
          <a:p>
            <a:pPr>
              <a:defRPr/>
            </a:pPr>
            <a:r>
              <a:rPr lang="en-US"/>
              <a:t>Month Year</a:t>
            </a:r>
          </a:p>
        </p:txBody>
      </p:sp>
      <p:sp>
        <p:nvSpPr>
          <p:cNvPr id="6" name="Footer Placeholder 5"/>
          <p:cNvSpPr>
            <a:spLocks noGrp="1"/>
          </p:cNvSpPr>
          <p:nvPr>
            <p:ph type="ftr" sz="quarter" idx="4"/>
          </p:nvPr>
        </p:nvSpPr>
        <p:spPr/>
        <p:txBody>
          <a:bodyPr/>
          <a:lstStyle/>
          <a:p>
            <a:pPr lvl="4">
              <a:defRPr/>
            </a:pPr>
            <a:r>
              <a:rPr lang="en-US"/>
              <a:t>John Doe, Some Company</a:t>
            </a:r>
          </a:p>
        </p:txBody>
      </p:sp>
      <p:sp>
        <p:nvSpPr>
          <p:cNvPr id="7" name="Slide Number Placeholder 6"/>
          <p:cNvSpPr>
            <a:spLocks noGrp="1"/>
          </p:cNvSpPr>
          <p:nvPr>
            <p:ph type="sldNum" sz="quarter" idx="5"/>
          </p:nvPr>
        </p:nvSpPr>
        <p:spPr/>
        <p:txBody>
          <a:bodyPr/>
          <a:lstStyle/>
          <a:p>
            <a:r>
              <a:rPr lang="en-US" altLang="ko-KR"/>
              <a:t>Page </a:t>
            </a:r>
            <a:fld id="{56A4E747-0965-469B-B28B-55B02AB0B5B0}" type="slidenum">
              <a:rPr lang="en-US" altLang="ko-KR" smtClean="0"/>
              <a:pPr/>
              <a:t>2</a:t>
            </a:fld>
            <a:endParaRPr lang="en-US" altLang="ko-KR"/>
          </a:p>
        </p:txBody>
      </p:sp>
    </p:spTree>
    <p:extLst>
      <p:ext uri="{BB962C8B-B14F-4D97-AF65-F5344CB8AC3E}">
        <p14:creationId xmlns:p14="http://schemas.microsoft.com/office/powerpoint/2010/main" val="235755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p:spPr>
        <p:txBody>
          <a:bodyPr/>
          <a:lstStyle>
            <a:lvl1pPr>
              <a:defRPr/>
            </a:lvl1pPr>
          </a:lstStyle>
          <a:p>
            <a:pPr>
              <a:defRPr/>
            </a:pPr>
            <a:r>
              <a:rPr lang="en-US" altLang="zh-CN" dirty="0"/>
              <a:t>May 2024</a:t>
            </a:r>
            <a:endParaRPr lang="en-US" altLang="ko-KR" dirty="0"/>
          </a:p>
        </p:txBody>
      </p:sp>
      <p:sp>
        <p:nvSpPr>
          <p:cNvPr id="5" name="Rectangle 5"/>
          <p:cNvSpPr>
            <a:spLocks noGrp="1" noChangeArrowheads="1"/>
          </p:cNvSpPr>
          <p:nvPr>
            <p:ph type="ftr" sz="quarter" idx="11"/>
          </p:nvPr>
        </p:nvSpPr>
        <p:spPr>
          <a:xfrm>
            <a:off x="6242076" y="6475413"/>
            <a:ext cx="2301849" cy="184666"/>
          </a:xfrm>
        </p:spPr>
        <p:txBody>
          <a:bodyPr/>
          <a:lstStyle>
            <a:lvl1pPr>
              <a:defRPr/>
            </a:lvl1pPr>
          </a:lstStyle>
          <a:p>
            <a:pPr>
              <a:defRPr/>
            </a:pPr>
            <a:r>
              <a:rPr lang="en-US" altLang="ko-KR" dirty="0"/>
              <a:t>Yan Xin, </a:t>
            </a:r>
            <a:r>
              <a:rPr lang="en-US" altLang="ko-KR" i="1" dirty="0"/>
              <a:t>et. al</a:t>
            </a:r>
            <a:r>
              <a:rPr lang="en-US" altLang="ko-KR" dirty="0"/>
              <a:t>, Huawei Technologies</a:t>
            </a:r>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dirty="0"/>
              <a:t>Click to edit Master title style</a:t>
            </a:r>
          </a:p>
        </p:txBody>
      </p:sp>
      <p:sp>
        <p:nvSpPr>
          <p:cNvPr id="3" name="Content Placeholder 2"/>
          <p:cNvSpPr>
            <a:spLocks noGrp="1"/>
          </p:cNvSpPr>
          <p:nvPr>
            <p:ph idx="1"/>
          </p:nvPr>
        </p:nvSpPr>
        <p:spPr>
          <a:xfrm>
            <a:off x="685800" y="1752600"/>
            <a:ext cx="77724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96913" y="332601"/>
            <a:ext cx="942566"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dirty="0"/>
              <a:t>July 2024</a:t>
            </a:r>
            <a:endParaRPr lang="en-US" altLang="ko-KR" dirty="0"/>
          </a:p>
        </p:txBody>
      </p:sp>
      <p:sp>
        <p:nvSpPr>
          <p:cNvPr id="5" name="Rectangle 5"/>
          <p:cNvSpPr>
            <a:spLocks noGrp="1" noChangeArrowheads="1"/>
          </p:cNvSpPr>
          <p:nvPr>
            <p:ph type="ftr" sz="quarter" idx="11"/>
          </p:nvPr>
        </p:nvSpPr>
        <p:spPr>
          <a:xfrm>
            <a:off x="6242076" y="6475413"/>
            <a:ext cx="2301849" cy="184666"/>
          </a:xfrm>
        </p:spPr>
        <p:txBody>
          <a:bodyPr/>
          <a:lstStyle>
            <a:lvl1pPr>
              <a:defRPr/>
            </a:lvl1pPr>
          </a:lstStyle>
          <a:p>
            <a:pPr>
              <a:defRPr/>
            </a:pPr>
            <a:r>
              <a:rPr lang="en-US" altLang="ko-KR" dirty="0"/>
              <a:t>Yan Xin, et al, Huawei Technologies</a:t>
            </a:r>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028" name="Rectangle 4"/>
          <p:cNvSpPr>
            <a:spLocks noGrp="1" noChangeArrowheads="1"/>
          </p:cNvSpPr>
          <p:nvPr>
            <p:ph type="dt" sz="half" idx="2"/>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dirty="0"/>
              <a:t>July 2024</a:t>
            </a:r>
            <a:endParaRPr lang="en-US" dirty="0"/>
          </a:p>
        </p:txBody>
      </p:sp>
      <p:sp>
        <p:nvSpPr>
          <p:cNvPr id="1029" name="Rectangle 5"/>
          <p:cNvSpPr>
            <a:spLocks noGrp="1" noChangeArrowheads="1"/>
          </p:cNvSpPr>
          <p:nvPr>
            <p:ph type="ftr" sz="quarter" idx="3"/>
          </p:nvPr>
        </p:nvSpPr>
        <p:spPr bwMode="auto">
          <a:xfrm>
            <a:off x="6242076" y="6475413"/>
            <a:ext cx="230184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a:t>Yan Xin, </a:t>
            </a:r>
            <a:r>
              <a:rPr lang="en-US" altLang="ko-KR" i="1" dirty="0"/>
              <a:t>et al</a:t>
            </a:r>
            <a:r>
              <a:rPr lang="en-US" altLang="ko-KR" dirty="0"/>
              <a:t>,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802.11-24/1245r0</a:t>
            </a: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304800" y="705246"/>
            <a:ext cx="8391525" cy="990600"/>
          </a:xfrm>
        </p:spPr>
        <p:txBody>
          <a:bodyPr/>
          <a:lstStyle/>
          <a:p>
            <a:r>
              <a:rPr lang="en-US" sz="2800" dirty="0"/>
              <a:t>Tone distribution in DRU with preamble puncturing - follow up</a:t>
            </a:r>
            <a:endParaRPr lang="en-US" altLang="ko-KR" sz="2800" dirty="0">
              <a:ea typeface="Gulim" panose="020B0600000101010101" pitchFamily="34" charset="-127"/>
            </a:endParaRPr>
          </a:p>
        </p:txBody>
      </p:sp>
      <p:sp>
        <p:nvSpPr>
          <p:cNvPr id="4102" name="Rectangle 6"/>
          <p:cNvSpPr>
            <a:spLocks noGrp="1" noChangeArrowheads="1"/>
          </p:cNvSpPr>
          <p:nvPr>
            <p:ph type="body" idx="1"/>
          </p:nvPr>
        </p:nvSpPr>
        <p:spPr>
          <a:xfrm>
            <a:off x="685800" y="2096292"/>
            <a:ext cx="7772400" cy="381000"/>
          </a:xfrm>
        </p:spPr>
        <p:txBody>
          <a:bodyPr/>
          <a:lstStyle/>
          <a:p>
            <a:pPr algn="ctr">
              <a:buFontTx/>
              <a:buNone/>
            </a:pPr>
            <a:r>
              <a:rPr lang="en-US" altLang="ko-KR" sz="2000" dirty="0">
                <a:ea typeface="Gulim" panose="020B0600000101010101" pitchFamily="34" charset="-127"/>
              </a:rPr>
              <a:t>Date:</a:t>
            </a:r>
            <a:r>
              <a:rPr lang="en-US" altLang="ko-KR" sz="2000" b="0" dirty="0">
                <a:ea typeface="Gulim" panose="020B0600000101010101" pitchFamily="34" charset="-127"/>
              </a:rPr>
              <a:t> 2024-07-12</a:t>
            </a:r>
          </a:p>
        </p:txBody>
      </p:sp>
      <p:sp>
        <p:nvSpPr>
          <p:cNvPr id="4103" name="Rectangle 12"/>
          <p:cNvSpPr>
            <a:spLocks noChangeArrowheads="1"/>
          </p:cNvSpPr>
          <p:nvPr/>
        </p:nvSpPr>
        <p:spPr bwMode="auto">
          <a:xfrm>
            <a:off x="533400" y="274478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a:t>Authors:</a:t>
            </a:r>
            <a:endParaRPr kumimoji="0" lang="en-US" altLang="ko-KR" sz="2000" b="0"/>
          </a:p>
        </p:txBody>
      </p:sp>
      <p:graphicFrame>
        <p:nvGraphicFramePr>
          <p:cNvPr id="11" name="Table 12"/>
          <p:cNvGraphicFramePr>
            <a:graphicFrameLocks noGrp="1"/>
          </p:cNvGraphicFramePr>
          <p:nvPr>
            <p:extLst>
              <p:ext uri="{D42A27DB-BD31-4B8C-83A1-F6EECF244321}">
                <p14:modId xmlns:p14="http://schemas.microsoft.com/office/powerpoint/2010/main" val="2319556319"/>
              </p:ext>
            </p:extLst>
          </p:nvPr>
        </p:nvGraphicFramePr>
        <p:xfrm>
          <a:off x="762000" y="3278185"/>
          <a:ext cx="7620000" cy="1888175"/>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150937">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984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 Technologies Canada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Sara Norouzi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Mahmoud Hasabelnaby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CA" sz="1100" dirty="0"/>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t>
                      </a:r>
                      <a:r>
                        <a:rPr kumimoji="0" lang="en-US" altLang="ko-KR" sz="1200" b="0" i="0" u="none" strike="noStrike" cap="none" normalizeH="0" baseline="0" dirty="0" err="1">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Aboul-Magd</a:t>
                      </a: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242-tone DRUs in an 80 MHz PPDU with the last 20 MHz subchannel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10</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533400" y="1698199"/>
            <a:ext cx="7696200"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last 20 MHz subchannel is unavailable for tone distribution across 20 MHz subchannels</a:t>
            </a:r>
          </a:p>
        </p:txBody>
      </p:sp>
      <p:pic>
        <p:nvPicPr>
          <p:cNvPr id="2" name="Picture 1">
            <a:extLst>
              <a:ext uri="{FF2B5EF4-FFF2-40B4-BE49-F238E27FC236}">
                <a16:creationId xmlns:a16="http://schemas.microsoft.com/office/drawing/2014/main" id="{19152883-73E5-485F-8F43-75730F23913B}"/>
              </a:ext>
            </a:extLst>
          </p:cNvPr>
          <p:cNvPicPr>
            <a:picLocks noChangeAspect="1"/>
          </p:cNvPicPr>
          <p:nvPr/>
        </p:nvPicPr>
        <p:blipFill>
          <a:blip r:embed="rId2"/>
          <a:stretch>
            <a:fillRect/>
          </a:stretch>
        </p:blipFill>
        <p:spPr>
          <a:xfrm>
            <a:off x="2145581" y="2528244"/>
            <a:ext cx="4852837" cy="987638"/>
          </a:xfrm>
          <a:prstGeom prst="rect">
            <a:avLst/>
          </a:prstGeom>
        </p:spPr>
      </p:pic>
      <p:sp>
        <p:nvSpPr>
          <p:cNvPr id="9" name="TextBox 8">
            <a:extLst>
              <a:ext uri="{FF2B5EF4-FFF2-40B4-BE49-F238E27FC236}">
                <a16:creationId xmlns:a16="http://schemas.microsoft.com/office/drawing/2014/main" id="{0F3C5017-5BB3-4C3B-8193-10AE0687FB19}"/>
              </a:ext>
            </a:extLst>
          </p:cNvPr>
          <p:cNvSpPr txBox="1"/>
          <p:nvPr/>
        </p:nvSpPr>
        <p:spPr>
          <a:xfrm>
            <a:off x="696913" y="3657600"/>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DRU2 and DRU3 are: </a:t>
            </a:r>
          </a:p>
        </p:txBody>
      </p:sp>
      <p:pic>
        <p:nvPicPr>
          <p:cNvPr id="5" name="Picture 4">
            <a:extLst>
              <a:ext uri="{FF2B5EF4-FFF2-40B4-BE49-F238E27FC236}">
                <a16:creationId xmlns:a16="http://schemas.microsoft.com/office/drawing/2014/main" id="{984D5B66-FC45-4DB7-AEE7-886519A2F2F1}"/>
              </a:ext>
            </a:extLst>
          </p:cNvPr>
          <p:cNvPicPr>
            <a:picLocks noChangeAspect="1"/>
          </p:cNvPicPr>
          <p:nvPr/>
        </p:nvPicPr>
        <p:blipFill>
          <a:blip r:embed="rId3"/>
          <a:stretch>
            <a:fillRect/>
          </a:stretch>
        </p:blipFill>
        <p:spPr>
          <a:xfrm>
            <a:off x="771136" y="4266158"/>
            <a:ext cx="7621977" cy="992149"/>
          </a:xfrm>
          <a:prstGeom prst="rect">
            <a:avLst/>
          </a:prstGeom>
        </p:spPr>
      </p:pic>
    </p:spTree>
    <p:extLst>
      <p:ext uri="{BB962C8B-B14F-4D97-AF65-F5344CB8AC3E}">
        <p14:creationId xmlns:p14="http://schemas.microsoft.com/office/powerpoint/2010/main" val="1050958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last 20 MHz subchannel punctured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11</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6" name="Picture 5">
            <a:extLst>
              <a:ext uri="{FF2B5EF4-FFF2-40B4-BE49-F238E27FC236}">
                <a16:creationId xmlns:a16="http://schemas.microsoft.com/office/drawing/2014/main" id="{13B67B50-2E0B-4B10-B7C8-8C0A6FDC43A6}"/>
              </a:ext>
            </a:extLst>
          </p:cNvPr>
          <p:cNvPicPr>
            <a:picLocks noChangeAspect="1"/>
          </p:cNvPicPr>
          <p:nvPr/>
        </p:nvPicPr>
        <p:blipFill>
          <a:blip r:embed="rId2"/>
          <a:stretch>
            <a:fillRect/>
          </a:stretch>
        </p:blipFill>
        <p:spPr>
          <a:xfrm>
            <a:off x="727869" y="1752600"/>
            <a:ext cx="7699045" cy="3985268"/>
          </a:xfrm>
          <a:prstGeom prst="rect">
            <a:avLst/>
          </a:prstGeom>
        </p:spPr>
      </p:pic>
    </p:spTree>
    <p:extLst>
      <p:ext uri="{BB962C8B-B14F-4D97-AF65-F5344CB8AC3E}">
        <p14:creationId xmlns:p14="http://schemas.microsoft.com/office/powerpoint/2010/main" val="355823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last 20 MHz subchannel punctured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12</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C70E7B8E-21F6-4D5B-803F-CC64F6D30B7B}"/>
              </a:ext>
            </a:extLst>
          </p:cNvPr>
          <p:cNvPicPr>
            <a:picLocks noChangeAspect="1"/>
          </p:cNvPicPr>
          <p:nvPr/>
        </p:nvPicPr>
        <p:blipFill>
          <a:blip r:embed="rId2"/>
          <a:stretch>
            <a:fillRect/>
          </a:stretch>
        </p:blipFill>
        <p:spPr>
          <a:xfrm>
            <a:off x="696913" y="1733918"/>
            <a:ext cx="7814711" cy="3811166"/>
          </a:xfrm>
          <a:prstGeom prst="rect">
            <a:avLst/>
          </a:prstGeom>
        </p:spPr>
      </p:pic>
    </p:spTree>
    <p:extLst>
      <p:ext uri="{BB962C8B-B14F-4D97-AF65-F5344CB8AC3E}">
        <p14:creationId xmlns:p14="http://schemas.microsoft.com/office/powerpoint/2010/main" val="135824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last 20 MHz subchannel punctured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3" name="Picture 2">
            <a:extLst>
              <a:ext uri="{FF2B5EF4-FFF2-40B4-BE49-F238E27FC236}">
                <a16:creationId xmlns:a16="http://schemas.microsoft.com/office/drawing/2014/main" id="{A3A40F46-EB76-4CA5-BE51-7582F7C92B90}"/>
              </a:ext>
            </a:extLst>
          </p:cNvPr>
          <p:cNvPicPr>
            <a:picLocks noChangeAspect="1"/>
          </p:cNvPicPr>
          <p:nvPr/>
        </p:nvPicPr>
        <p:blipFill>
          <a:blip r:embed="rId2"/>
          <a:stretch>
            <a:fillRect/>
          </a:stretch>
        </p:blipFill>
        <p:spPr>
          <a:xfrm>
            <a:off x="696913" y="1839685"/>
            <a:ext cx="7540682" cy="3677525"/>
          </a:xfrm>
          <a:prstGeom prst="rect">
            <a:avLst/>
          </a:prstGeom>
        </p:spPr>
      </p:pic>
    </p:spTree>
    <p:extLst>
      <p:ext uri="{BB962C8B-B14F-4D97-AF65-F5344CB8AC3E}">
        <p14:creationId xmlns:p14="http://schemas.microsoft.com/office/powerpoint/2010/main" val="321299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second last 20 MHz subchannel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14</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533400" y="1698199"/>
            <a:ext cx="7543800"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second last 20 MHz subchannel is unavailable in tone distribution across 20 MHz subchannels</a:t>
            </a:r>
          </a:p>
        </p:txBody>
      </p:sp>
      <p:sp>
        <p:nvSpPr>
          <p:cNvPr id="9" name="TextBox 8">
            <a:extLst>
              <a:ext uri="{FF2B5EF4-FFF2-40B4-BE49-F238E27FC236}">
                <a16:creationId xmlns:a16="http://schemas.microsoft.com/office/drawing/2014/main" id="{0F3C5017-5BB3-4C3B-8193-10AE0687FB19}"/>
              </a:ext>
            </a:extLst>
          </p:cNvPr>
          <p:cNvSpPr txBox="1"/>
          <p:nvPr/>
        </p:nvSpPr>
        <p:spPr>
          <a:xfrm>
            <a:off x="696913" y="3657600"/>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DRU2 and DRU3 are: </a:t>
            </a:r>
          </a:p>
        </p:txBody>
      </p:sp>
      <p:pic>
        <p:nvPicPr>
          <p:cNvPr id="3" name="Picture 2">
            <a:extLst>
              <a:ext uri="{FF2B5EF4-FFF2-40B4-BE49-F238E27FC236}">
                <a16:creationId xmlns:a16="http://schemas.microsoft.com/office/drawing/2014/main" id="{2EABABC1-DE0A-4E28-A98E-D1145778D3B8}"/>
              </a:ext>
            </a:extLst>
          </p:cNvPr>
          <p:cNvPicPr>
            <a:picLocks noChangeAspect="1"/>
          </p:cNvPicPr>
          <p:nvPr/>
        </p:nvPicPr>
        <p:blipFill>
          <a:blip r:embed="rId2"/>
          <a:stretch>
            <a:fillRect/>
          </a:stretch>
        </p:blipFill>
        <p:spPr>
          <a:xfrm>
            <a:off x="2183681" y="2464562"/>
            <a:ext cx="4852837" cy="987638"/>
          </a:xfrm>
          <a:prstGeom prst="rect">
            <a:avLst/>
          </a:prstGeom>
        </p:spPr>
      </p:pic>
      <p:pic>
        <p:nvPicPr>
          <p:cNvPr id="6" name="Picture 5">
            <a:extLst>
              <a:ext uri="{FF2B5EF4-FFF2-40B4-BE49-F238E27FC236}">
                <a16:creationId xmlns:a16="http://schemas.microsoft.com/office/drawing/2014/main" id="{190BFC25-AAD2-4195-98B9-FF2C8CCDA60E}"/>
              </a:ext>
            </a:extLst>
          </p:cNvPr>
          <p:cNvPicPr>
            <a:picLocks noChangeAspect="1"/>
          </p:cNvPicPr>
          <p:nvPr/>
        </p:nvPicPr>
        <p:blipFill>
          <a:blip r:embed="rId3"/>
          <a:stretch>
            <a:fillRect/>
          </a:stretch>
        </p:blipFill>
        <p:spPr>
          <a:xfrm>
            <a:off x="914009" y="4170300"/>
            <a:ext cx="7392179" cy="1313051"/>
          </a:xfrm>
          <a:prstGeom prst="rect">
            <a:avLst/>
          </a:prstGeom>
        </p:spPr>
      </p:pic>
    </p:spTree>
    <p:extLst>
      <p:ext uri="{BB962C8B-B14F-4D97-AF65-F5344CB8AC3E}">
        <p14:creationId xmlns:p14="http://schemas.microsoft.com/office/powerpoint/2010/main" val="308112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second 20 MHz subchannel punctured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15</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533400" y="1698199"/>
            <a:ext cx="7772400"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second 20 MHz subchannel is punctured in tone distribution across 20 MHz subchannels</a:t>
            </a:r>
          </a:p>
        </p:txBody>
      </p:sp>
      <p:sp>
        <p:nvSpPr>
          <p:cNvPr id="9" name="TextBox 8">
            <a:extLst>
              <a:ext uri="{FF2B5EF4-FFF2-40B4-BE49-F238E27FC236}">
                <a16:creationId xmlns:a16="http://schemas.microsoft.com/office/drawing/2014/main" id="{0F3C5017-5BB3-4C3B-8193-10AE0687FB19}"/>
              </a:ext>
            </a:extLst>
          </p:cNvPr>
          <p:cNvSpPr txBox="1"/>
          <p:nvPr/>
        </p:nvSpPr>
        <p:spPr>
          <a:xfrm>
            <a:off x="696913" y="3657600"/>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DRU2 and DRU3 are: </a:t>
            </a:r>
          </a:p>
        </p:txBody>
      </p:sp>
      <p:pic>
        <p:nvPicPr>
          <p:cNvPr id="2" name="Picture 1">
            <a:extLst>
              <a:ext uri="{FF2B5EF4-FFF2-40B4-BE49-F238E27FC236}">
                <a16:creationId xmlns:a16="http://schemas.microsoft.com/office/drawing/2014/main" id="{F0C15F17-1E3C-445E-916F-7872034D95C4}"/>
              </a:ext>
            </a:extLst>
          </p:cNvPr>
          <p:cNvPicPr>
            <a:picLocks noChangeAspect="1"/>
          </p:cNvPicPr>
          <p:nvPr/>
        </p:nvPicPr>
        <p:blipFill>
          <a:blip r:embed="rId2"/>
          <a:stretch>
            <a:fillRect/>
          </a:stretch>
        </p:blipFill>
        <p:spPr>
          <a:xfrm>
            <a:off x="2118594" y="2436852"/>
            <a:ext cx="4852837" cy="987638"/>
          </a:xfrm>
          <a:prstGeom prst="rect">
            <a:avLst/>
          </a:prstGeom>
        </p:spPr>
      </p:pic>
      <p:pic>
        <p:nvPicPr>
          <p:cNvPr id="5" name="Picture 4">
            <a:extLst>
              <a:ext uri="{FF2B5EF4-FFF2-40B4-BE49-F238E27FC236}">
                <a16:creationId xmlns:a16="http://schemas.microsoft.com/office/drawing/2014/main" id="{3E723D76-5D96-4B0F-B1E6-59EF7C99A5C7}"/>
              </a:ext>
            </a:extLst>
          </p:cNvPr>
          <p:cNvPicPr>
            <a:picLocks noChangeAspect="1"/>
          </p:cNvPicPr>
          <p:nvPr/>
        </p:nvPicPr>
        <p:blipFill>
          <a:blip r:embed="rId3"/>
          <a:stretch>
            <a:fillRect/>
          </a:stretch>
        </p:blipFill>
        <p:spPr>
          <a:xfrm>
            <a:off x="812002" y="4208281"/>
            <a:ext cx="7731923" cy="1373399"/>
          </a:xfrm>
          <a:prstGeom prst="rect">
            <a:avLst/>
          </a:prstGeom>
        </p:spPr>
      </p:pic>
    </p:spTree>
    <p:extLst>
      <p:ext uri="{BB962C8B-B14F-4D97-AF65-F5344CB8AC3E}">
        <p14:creationId xmlns:p14="http://schemas.microsoft.com/office/powerpoint/2010/main" val="234496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first 20 MHz subchannel being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16</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533400" y="1698199"/>
            <a:ext cx="7772400"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first 20 MHz subchannel is unavailable for tone distribution across 20 MHz subchannels</a:t>
            </a:r>
          </a:p>
        </p:txBody>
      </p:sp>
      <p:sp>
        <p:nvSpPr>
          <p:cNvPr id="9" name="TextBox 8">
            <a:extLst>
              <a:ext uri="{FF2B5EF4-FFF2-40B4-BE49-F238E27FC236}">
                <a16:creationId xmlns:a16="http://schemas.microsoft.com/office/drawing/2014/main" id="{0F3C5017-5BB3-4C3B-8193-10AE0687FB19}"/>
              </a:ext>
            </a:extLst>
          </p:cNvPr>
          <p:cNvSpPr txBox="1"/>
          <p:nvPr/>
        </p:nvSpPr>
        <p:spPr>
          <a:xfrm>
            <a:off x="696913" y="3657600"/>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DRU2 and DRU3 are: </a:t>
            </a:r>
          </a:p>
        </p:txBody>
      </p:sp>
      <p:pic>
        <p:nvPicPr>
          <p:cNvPr id="3" name="Picture 2">
            <a:extLst>
              <a:ext uri="{FF2B5EF4-FFF2-40B4-BE49-F238E27FC236}">
                <a16:creationId xmlns:a16="http://schemas.microsoft.com/office/drawing/2014/main" id="{286CA9CD-2041-4CC5-A177-7E2F8286B0FC}"/>
              </a:ext>
            </a:extLst>
          </p:cNvPr>
          <p:cNvPicPr>
            <a:picLocks noChangeAspect="1"/>
          </p:cNvPicPr>
          <p:nvPr/>
        </p:nvPicPr>
        <p:blipFill>
          <a:blip r:embed="rId2"/>
          <a:stretch>
            <a:fillRect/>
          </a:stretch>
        </p:blipFill>
        <p:spPr>
          <a:xfrm>
            <a:off x="2183681" y="2382316"/>
            <a:ext cx="4852837" cy="987638"/>
          </a:xfrm>
          <a:prstGeom prst="rect">
            <a:avLst/>
          </a:prstGeom>
        </p:spPr>
      </p:pic>
      <p:pic>
        <p:nvPicPr>
          <p:cNvPr id="10" name="Picture 9">
            <a:extLst>
              <a:ext uri="{FF2B5EF4-FFF2-40B4-BE49-F238E27FC236}">
                <a16:creationId xmlns:a16="http://schemas.microsoft.com/office/drawing/2014/main" id="{E3654C4F-AD6A-491A-9236-23A870E19441}"/>
              </a:ext>
            </a:extLst>
          </p:cNvPr>
          <p:cNvPicPr>
            <a:picLocks noChangeAspect="1"/>
          </p:cNvPicPr>
          <p:nvPr/>
        </p:nvPicPr>
        <p:blipFill>
          <a:blip r:embed="rId3"/>
          <a:stretch>
            <a:fillRect/>
          </a:stretch>
        </p:blipFill>
        <p:spPr>
          <a:xfrm>
            <a:off x="990405" y="4352949"/>
            <a:ext cx="6782189" cy="882834"/>
          </a:xfrm>
          <a:prstGeom prst="rect">
            <a:avLst/>
          </a:prstGeom>
        </p:spPr>
      </p:pic>
    </p:spTree>
    <p:extLst>
      <p:ext uri="{BB962C8B-B14F-4D97-AF65-F5344CB8AC3E}">
        <p14:creationId xmlns:p14="http://schemas.microsoft.com/office/powerpoint/2010/main" val="124196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242-tone DRUs in an 80 MHz PPDU with the last two 20 MHz subchannels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17</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635320" y="2233200"/>
            <a:ext cx="8179122" cy="830997"/>
          </a:xfrm>
          <a:prstGeom prst="rect">
            <a:avLst/>
          </a:prstGeom>
          <a:noFill/>
        </p:spPr>
        <p:txBody>
          <a:bodyPr vert="horz" wrap="square" rtlCol="0">
            <a:spAutoFit/>
          </a:bodyPr>
          <a:lstStyle/>
          <a:p>
            <a:pPr>
              <a:spcBef>
                <a:spcPts val="600"/>
              </a:spcBef>
            </a:pPr>
            <a:r>
              <a:rPr lang="en-US" sz="1600" dirty="0">
                <a:latin typeface="+mn-lt"/>
                <a:ea typeface="Microsoft YaHei" panose="020B0503020204020204" pitchFamily="34" charset="-122"/>
              </a:rPr>
              <a:t>-     Note: This assumption is only for the DRU tone distribution design for the case specified in EHT, i.e., two 20 MHz subchannels in the middle are punctured, without any purpose to introduce of a new puncturing pattern. </a:t>
            </a:r>
          </a:p>
        </p:txBody>
      </p:sp>
      <p:sp>
        <p:nvSpPr>
          <p:cNvPr id="9" name="TextBox 8">
            <a:extLst>
              <a:ext uri="{FF2B5EF4-FFF2-40B4-BE49-F238E27FC236}">
                <a16:creationId xmlns:a16="http://schemas.microsoft.com/office/drawing/2014/main" id="{0F3C5017-5BB3-4C3B-8193-10AE0687FB19}"/>
              </a:ext>
            </a:extLst>
          </p:cNvPr>
          <p:cNvSpPr txBox="1"/>
          <p:nvPr/>
        </p:nvSpPr>
        <p:spPr>
          <a:xfrm>
            <a:off x="847725" y="4168234"/>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and DRU2 are: </a:t>
            </a:r>
          </a:p>
        </p:txBody>
      </p:sp>
      <p:pic>
        <p:nvPicPr>
          <p:cNvPr id="3" name="Picture 2">
            <a:extLst>
              <a:ext uri="{FF2B5EF4-FFF2-40B4-BE49-F238E27FC236}">
                <a16:creationId xmlns:a16="http://schemas.microsoft.com/office/drawing/2014/main" id="{6385DE74-B156-402A-A856-46EE96334B78}"/>
              </a:ext>
            </a:extLst>
          </p:cNvPr>
          <p:cNvPicPr>
            <a:picLocks noChangeAspect="1"/>
          </p:cNvPicPr>
          <p:nvPr/>
        </p:nvPicPr>
        <p:blipFill>
          <a:blip r:embed="rId2"/>
          <a:stretch>
            <a:fillRect/>
          </a:stretch>
        </p:blipFill>
        <p:spPr>
          <a:xfrm>
            <a:off x="2050134" y="3180596"/>
            <a:ext cx="4852837" cy="987638"/>
          </a:xfrm>
          <a:prstGeom prst="rect">
            <a:avLst/>
          </a:prstGeom>
        </p:spPr>
      </p:pic>
      <p:pic>
        <p:nvPicPr>
          <p:cNvPr id="6" name="Picture 5">
            <a:extLst>
              <a:ext uri="{FF2B5EF4-FFF2-40B4-BE49-F238E27FC236}">
                <a16:creationId xmlns:a16="http://schemas.microsoft.com/office/drawing/2014/main" id="{7E82F95D-EB19-416E-8605-34744617F9C2}"/>
              </a:ext>
            </a:extLst>
          </p:cNvPr>
          <p:cNvPicPr>
            <a:picLocks noChangeAspect="1"/>
          </p:cNvPicPr>
          <p:nvPr/>
        </p:nvPicPr>
        <p:blipFill>
          <a:blip r:embed="rId3"/>
          <a:stretch>
            <a:fillRect/>
          </a:stretch>
        </p:blipFill>
        <p:spPr>
          <a:xfrm>
            <a:off x="952110" y="4762305"/>
            <a:ext cx="7315979" cy="778718"/>
          </a:xfrm>
          <a:prstGeom prst="rect">
            <a:avLst/>
          </a:prstGeom>
        </p:spPr>
      </p:pic>
      <p:sp>
        <p:nvSpPr>
          <p:cNvPr id="11" name="TextBox 10">
            <a:extLst>
              <a:ext uri="{FF2B5EF4-FFF2-40B4-BE49-F238E27FC236}">
                <a16:creationId xmlns:a16="http://schemas.microsoft.com/office/drawing/2014/main" id="{4060EA3A-0AFE-4C6D-8059-5F2AA77D7298}"/>
              </a:ext>
            </a:extLst>
          </p:cNvPr>
          <p:cNvSpPr txBox="1"/>
          <p:nvPr/>
        </p:nvSpPr>
        <p:spPr>
          <a:xfrm>
            <a:off x="571498" y="1614834"/>
            <a:ext cx="7810111"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last two 20 MHz subchannels are punctured. Data/pilot tones are distributed over the first two 20 MHz subchannels only.</a:t>
            </a:r>
          </a:p>
        </p:txBody>
      </p:sp>
    </p:spTree>
    <p:extLst>
      <p:ext uri="{BB962C8B-B14F-4D97-AF65-F5344CB8AC3E}">
        <p14:creationId xmlns:p14="http://schemas.microsoft.com/office/powerpoint/2010/main" val="316783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last two 20 MHz subchannels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18</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18DA9029-C432-480C-A05C-E98280969E43}"/>
              </a:ext>
            </a:extLst>
          </p:cNvPr>
          <p:cNvPicPr>
            <a:picLocks noChangeAspect="1"/>
          </p:cNvPicPr>
          <p:nvPr/>
        </p:nvPicPr>
        <p:blipFill>
          <a:blip r:embed="rId2"/>
          <a:stretch>
            <a:fillRect/>
          </a:stretch>
        </p:blipFill>
        <p:spPr>
          <a:xfrm>
            <a:off x="914745" y="1744863"/>
            <a:ext cx="7390710" cy="3796160"/>
          </a:xfrm>
          <a:prstGeom prst="rect">
            <a:avLst/>
          </a:prstGeom>
        </p:spPr>
      </p:pic>
    </p:spTree>
    <p:extLst>
      <p:ext uri="{BB962C8B-B14F-4D97-AF65-F5344CB8AC3E}">
        <p14:creationId xmlns:p14="http://schemas.microsoft.com/office/powerpoint/2010/main" val="28483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an 80 MHz PPDU with the last two 20 MHz subchannels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19</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3" name="Picture 2">
            <a:extLst>
              <a:ext uri="{FF2B5EF4-FFF2-40B4-BE49-F238E27FC236}">
                <a16:creationId xmlns:a16="http://schemas.microsoft.com/office/drawing/2014/main" id="{BC66DE42-08E6-4D69-8E1E-863B2318A36A}"/>
              </a:ext>
            </a:extLst>
          </p:cNvPr>
          <p:cNvPicPr>
            <a:picLocks noChangeAspect="1"/>
          </p:cNvPicPr>
          <p:nvPr/>
        </p:nvPicPr>
        <p:blipFill>
          <a:blip r:embed="rId2"/>
          <a:stretch>
            <a:fillRect/>
          </a:stretch>
        </p:blipFill>
        <p:spPr>
          <a:xfrm>
            <a:off x="727869" y="1698199"/>
            <a:ext cx="7730331" cy="3970603"/>
          </a:xfrm>
          <a:prstGeom prst="rect">
            <a:avLst/>
          </a:prstGeom>
        </p:spPr>
      </p:pic>
    </p:spTree>
    <p:extLst>
      <p:ext uri="{BB962C8B-B14F-4D97-AF65-F5344CB8AC3E}">
        <p14:creationId xmlns:p14="http://schemas.microsoft.com/office/powerpoint/2010/main" val="371417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09600"/>
            <a:ext cx="7772400" cy="685800"/>
          </a:xfrm>
        </p:spPr>
        <p:txBody>
          <a:bodyPr/>
          <a:lstStyle/>
          <a:p>
            <a:r>
              <a:rPr lang="en-US" altLang="ko-KR" dirty="0">
                <a:ea typeface="Gulim" panose="020B0600000101010101" pitchFamily="34" charset="-127"/>
              </a:rPr>
              <a:t>Introduction</a:t>
            </a:r>
            <a:endParaRPr lang="ko-KR" altLang="en-US" dirty="0">
              <a:ea typeface="Gulim" panose="020B0600000101010101" pitchFamily="34" charset="-127"/>
            </a:endParaRPr>
          </a:p>
        </p:txBody>
      </p:sp>
      <p:sp>
        <p:nvSpPr>
          <p:cNvPr id="5123" name="내용 개체 틀 2"/>
          <p:cNvSpPr>
            <a:spLocks noGrp="1"/>
          </p:cNvSpPr>
          <p:nvPr>
            <p:ph idx="1"/>
          </p:nvPr>
        </p:nvSpPr>
        <p:spPr>
          <a:xfrm>
            <a:off x="609600" y="1371599"/>
            <a:ext cx="8153400" cy="4876801"/>
          </a:xfrm>
        </p:spPr>
        <p:txBody>
          <a:bodyPr/>
          <a:lstStyle/>
          <a:p>
            <a:r>
              <a:rPr lang="en-US" altLang="zh-CN" sz="1600" b="0" dirty="0"/>
              <a:t>Distributed RU (DRU) has been proposed [1] to maximize per-subcarrier transmit power. DRU tone plan designs have been outlined in [2, 3]. </a:t>
            </a:r>
          </a:p>
          <a:p>
            <a:pPr>
              <a:spcBef>
                <a:spcPts val="600"/>
              </a:spcBef>
            </a:pPr>
            <a:r>
              <a:rPr lang="en-US" altLang="zh-CN" sz="1600" b="0" dirty="0"/>
              <a:t>In 802.11be, the preamble puncturing feature is specified, in which no signal is present in at least one of the 20 MHz subchannels within a PPDU bandwidth larger than or equal to 80 MHz due to unavailability of 20 MHz subchannel(s).</a:t>
            </a:r>
          </a:p>
          <a:p>
            <a:pPr>
              <a:spcBef>
                <a:spcPts val="600"/>
              </a:spcBef>
              <a:buNone/>
            </a:pPr>
            <a:r>
              <a:rPr lang="en-US" altLang="zh-CN" sz="1600" b="0" dirty="0"/>
              <a:t>       Furthermore, when a 20 MHz subchannel is used by a 20 MHz operation device, this 20 MHz subchannel may not be available for tone distribution in DRU over 80 </a:t>
            </a:r>
            <a:r>
              <a:rPr lang="en-US" altLang="zh-CN" sz="1600" b="0" dirty="0" err="1"/>
              <a:t>MHz.</a:t>
            </a:r>
            <a:endParaRPr lang="en-US" altLang="zh-CN" sz="1600" b="0" dirty="0"/>
          </a:p>
          <a:p>
            <a:pPr>
              <a:spcBef>
                <a:spcPts val="600"/>
              </a:spcBef>
              <a:buNone/>
            </a:pPr>
            <a:r>
              <a:rPr lang="en-US" altLang="zh-CN" sz="1600" b="0" dirty="0"/>
              <a:t>       DRU designs in [2, 3] have not considered the cases of preamble puncturing.</a:t>
            </a:r>
          </a:p>
          <a:p>
            <a:pPr>
              <a:spcBef>
                <a:spcPts val="600"/>
              </a:spcBef>
            </a:pPr>
            <a:r>
              <a:rPr lang="en-US" altLang="zh-CN" sz="1600" b="0" dirty="0"/>
              <a:t>When one 20 MHz subchannel is punctured in an 80 MHz PPDU, it implies that subcarriers can be distributed over a maximum 60 MHz spectrum. In [4], it is proposed to distribute subcarriers only over 20 MHz and 40 MHz, resulting in 4.7 dB and 1.7 dB losses in terms of per-tone transmit power for 242-tone DRUs, respectively, when compared to tone distribution over the maximum available 60 </a:t>
            </a:r>
            <a:r>
              <a:rPr lang="en-US" altLang="zh-CN" sz="1600" b="0" dirty="0" err="1"/>
              <a:t>MHz.</a:t>
            </a:r>
            <a:r>
              <a:rPr lang="en-US" altLang="zh-CN" sz="1600" b="0" dirty="0"/>
              <a:t> </a:t>
            </a:r>
          </a:p>
          <a:p>
            <a:pPr>
              <a:spcBef>
                <a:spcPts val="600"/>
              </a:spcBef>
            </a:pPr>
            <a:r>
              <a:rPr lang="en-US" altLang="zh-CN" sz="1600" b="0" dirty="0"/>
              <a:t>In [5], preamble puncturing is taken into account in DRU. All subcarriers are distributed over the maximum available spectrum for DRU through interleaving.</a:t>
            </a:r>
          </a:p>
          <a:p>
            <a:pPr>
              <a:spcBef>
                <a:spcPts val="600"/>
              </a:spcBef>
            </a:pPr>
            <a:r>
              <a:rPr lang="en-US" altLang="zh-CN" sz="1600" b="0" dirty="0"/>
              <a:t>This contribution further considers DRU designs for the case when one or two subchannels within the PPDU BW are unavailable for tone distribution.</a:t>
            </a: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533400" y="763809"/>
            <a:ext cx="8281042" cy="780181"/>
          </a:xfrm>
        </p:spPr>
        <p:txBody>
          <a:bodyPr/>
          <a:lstStyle/>
          <a:p>
            <a:pPr algn="l"/>
            <a:r>
              <a:rPr lang="en-US" altLang="ko-KR" sz="2000" dirty="0">
                <a:ea typeface="Gulim" panose="020B0600000101010101" pitchFamily="34" charset="-127"/>
              </a:rPr>
              <a:t>Tone distribution in 242-tone DRUs in an 80 MHz PPDU with the two middle 20 MHz subchannels unavailable for tone distribution across 20 MHz subchannels</a:t>
            </a:r>
            <a:endParaRPr lang="ko-KR" altLang="en-US" sz="20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20</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TextBox 6">
            <a:extLst>
              <a:ext uri="{FF2B5EF4-FFF2-40B4-BE49-F238E27FC236}">
                <a16:creationId xmlns:a16="http://schemas.microsoft.com/office/drawing/2014/main" id="{D4F96D72-0A1D-4FD1-83E0-9E97A1B285FC}"/>
              </a:ext>
            </a:extLst>
          </p:cNvPr>
          <p:cNvSpPr txBox="1"/>
          <p:nvPr/>
        </p:nvSpPr>
        <p:spPr>
          <a:xfrm>
            <a:off x="533400" y="1698199"/>
            <a:ext cx="7696200" cy="584775"/>
          </a:xfrm>
          <a:prstGeom prst="rect">
            <a:avLst/>
          </a:prstGeom>
          <a:noFill/>
        </p:spPr>
        <p:txBody>
          <a:bodyPr vert="horz" wrap="square" rtlCol="0">
            <a:spAutoFit/>
          </a:bodyPr>
          <a:lstStyle/>
          <a:p>
            <a:r>
              <a:rPr lang="en-US" sz="1600" dirty="0">
                <a:latin typeface="+mn-lt"/>
                <a:ea typeface="Microsoft YaHei" panose="020B0503020204020204" pitchFamily="34" charset="-122"/>
              </a:rPr>
              <a:t>Assume that the last 20 MHz subchannel is unavailable for tone distribution across 20 MHz subchannels</a:t>
            </a:r>
          </a:p>
        </p:txBody>
      </p:sp>
      <p:sp>
        <p:nvSpPr>
          <p:cNvPr id="9" name="TextBox 8">
            <a:extLst>
              <a:ext uri="{FF2B5EF4-FFF2-40B4-BE49-F238E27FC236}">
                <a16:creationId xmlns:a16="http://schemas.microsoft.com/office/drawing/2014/main" id="{0F3C5017-5BB3-4C3B-8193-10AE0687FB19}"/>
              </a:ext>
            </a:extLst>
          </p:cNvPr>
          <p:cNvSpPr txBox="1"/>
          <p:nvPr/>
        </p:nvSpPr>
        <p:spPr>
          <a:xfrm>
            <a:off x="696913" y="3657600"/>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Tone distributions of 242-tone DRU1 and DRU2 are: </a:t>
            </a:r>
          </a:p>
        </p:txBody>
      </p:sp>
      <p:pic>
        <p:nvPicPr>
          <p:cNvPr id="5" name="Picture 4">
            <a:extLst>
              <a:ext uri="{FF2B5EF4-FFF2-40B4-BE49-F238E27FC236}">
                <a16:creationId xmlns:a16="http://schemas.microsoft.com/office/drawing/2014/main" id="{FD69C66E-0231-4CE7-9704-CC924AA95251}"/>
              </a:ext>
            </a:extLst>
          </p:cNvPr>
          <p:cNvPicPr>
            <a:picLocks noChangeAspect="1"/>
          </p:cNvPicPr>
          <p:nvPr/>
        </p:nvPicPr>
        <p:blipFill>
          <a:blip r:embed="rId2"/>
          <a:stretch>
            <a:fillRect/>
          </a:stretch>
        </p:blipFill>
        <p:spPr>
          <a:xfrm>
            <a:off x="2057400" y="2459895"/>
            <a:ext cx="4852837" cy="987638"/>
          </a:xfrm>
          <a:prstGeom prst="rect">
            <a:avLst/>
          </a:prstGeom>
        </p:spPr>
      </p:pic>
      <p:pic>
        <p:nvPicPr>
          <p:cNvPr id="10" name="Picture 9">
            <a:extLst>
              <a:ext uri="{FF2B5EF4-FFF2-40B4-BE49-F238E27FC236}">
                <a16:creationId xmlns:a16="http://schemas.microsoft.com/office/drawing/2014/main" id="{DA96FF1A-D225-4913-A7D1-78FE959D451B}"/>
              </a:ext>
            </a:extLst>
          </p:cNvPr>
          <p:cNvPicPr>
            <a:picLocks noChangeAspect="1"/>
          </p:cNvPicPr>
          <p:nvPr/>
        </p:nvPicPr>
        <p:blipFill>
          <a:blip r:embed="rId3"/>
          <a:stretch>
            <a:fillRect/>
          </a:stretch>
        </p:blipFill>
        <p:spPr>
          <a:xfrm>
            <a:off x="689769" y="4229943"/>
            <a:ext cx="7696200" cy="1184432"/>
          </a:xfrm>
          <a:prstGeom prst="rect">
            <a:avLst/>
          </a:prstGeom>
        </p:spPr>
      </p:pic>
    </p:spTree>
    <p:extLst>
      <p:ext uri="{BB962C8B-B14F-4D97-AF65-F5344CB8AC3E}">
        <p14:creationId xmlns:p14="http://schemas.microsoft.com/office/powerpoint/2010/main" val="411131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85800"/>
            <a:ext cx="7772400" cy="685800"/>
          </a:xfrm>
        </p:spPr>
        <p:txBody>
          <a:bodyPr/>
          <a:lstStyle/>
          <a:p>
            <a:r>
              <a:rPr lang="en-US" altLang="ko-KR" dirty="0">
                <a:ea typeface="Gulim" panose="020B0600000101010101" pitchFamily="34" charset="-127"/>
              </a:rPr>
              <a:t>Summary</a:t>
            </a:r>
            <a:endParaRPr lang="ko-KR" altLang="en-US" dirty="0">
              <a:ea typeface="Gulim" panose="020B0600000101010101" pitchFamily="34" charset="-127"/>
            </a:endParaRPr>
          </a:p>
        </p:txBody>
      </p:sp>
      <p:sp>
        <p:nvSpPr>
          <p:cNvPr id="4" name="날짜 개체 틀 3"/>
          <p:cNvSpPr>
            <a:spLocks noGrp="1"/>
          </p:cNvSpPr>
          <p:nvPr>
            <p:ph type="dt" sz="quarter" idx="10"/>
          </p:nvPr>
        </p:nvSpPr>
        <p:spPr>
          <a:xfrm>
            <a:off x="696913" y="332601"/>
            <a:ext cx="968214" cy="276999"/>
          </a:xfrm>
        </p:spPr>
        <p:txBody>
          <a:bodyPr/>
          <a:lstStyle/>
          <a:p>
            <a:pPr>
              <a:defRPr/>
            </a:pPr>
            <a:r>
              <a:rPr lang="en-US" altLang="zh-CN" dirty="0"/>
              <a:t>May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21</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내용 개체 틀 2">
            <a:extLst>
              <a:ext uri="{FF2B5EF4-FFF2-40B4-BE49-F238E27FC236}">
                <a16:creationId xmlns:a16="http://schemas.microsoft.com/office/drawing/2014/main" id="{C7DE3C47-F3CA-487B-B9E2-1CB1D38545F8}"/>
              </a:ext>
            </a:extLst>
          </p:cNvPr>
          <p:cNvSpPr txBox="1">
            <a:spLocks/>
          </p:cNvSpPr>
          <p:nvPr/>
        </p:nvSpPr>
        <p:spPr bwMode="auto">
          <a:xfrm>
            <a:off x="842962" y="1828800"/>
            <a:ext cx="77009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atinLnBrk="0">
              <a:spcBef>
                <a:spcPts val="600"/>
              </a:spcBef>
              <a:buFont typeface="Arial" panose="020B0604020202020204" pitchFamily="34" charset="0"/>
              <a:buChar char="•"/>
            </a:pPr>
            <a:r>
              <a:rPr kumimoji="0" lang="en-US" altLang="zh-CN" sz="1600" b="0" kern="0" dirty="0">
                <a:ea typeface="Microsoft YaHei" panose="020B0503020204020204" pitchFamily="34" charset="-122"/>
              </a:rPr>
              <a:t>This contribution proposes an efficient design method for tone distribution in DRU with preamble puncturing.</a:t>
            </a:r>
          </a:p>
          <a:p>
            <a:pPr latinLnBrk="0">
              <a:spcBef>
                <a:spcPts val="1200"/>
              </a:spcBef>
              <a:buFont typeface="Arial" panose="020B0604020202020204" pitchFamily="34" charset="0"/>
              <a:buChar char="•"/>
            </a:pPr>
            <a:r>
              <a:rPr kumimoji="0" lang="en-US" altLang="zh-CN" sz="1600" b="0" kern="0" dirty="0">
                <a:ea typeface="Microsoft YaHei" panose="020B0503020204020204" pitchFamily="34" charset="-122"/>
              </a:rPr>
              <a:t>Since in EHT, preamble puncturing is 20 MHz-based, distributed tone indices in 26-, 52- and 106-tone DRUs are designed to have universal one-to-one mapping with the indices of a 242-tone DRU.</a:t>
            </a:r>
          </a:p>
          <a:p>
            <a:pPr latinLnBrk="0">
              <a:spcBef>
                <a:spcPts val="1200"/>
              </a:spcBef>
              <a:buFont typeface="Arial" panose="020B0604020202020204" pitchFamily="34" charset="0"/>
              <a:buChar char="•"/>
            </a:pPr>
            <a:r>
              <a:rPr kumimoji="0" lang="en-US" altLang="zh-CN" sz="1600" b="0" kern="0" dirty="0">
                <a:ea typeface="Microsoft YaHei" panose="020B0503020204020204" pitchFamily="34" charset="-122"/>
              </a:rPr>
              <a:t>Tone indices of 242-tone DRUs are specified based on the status of subchannel puncturing, either without puncturing or with one or two subchannels punctured, in an 80 MHz PPDU.</a:t>
            </a:r>
          </a:p>
          <a:p>
            <a:pPr latinLnBrk="0">
              <a:spcBef>
                <a:spcPts val="1200"/>
              </a:spcBef>
              <a:buFont typeface="Arial" panose="020B0604020202020204" pitchFamily="34" charset="0"/>
              <a:buChar char="•"/>
            </a:pPr>
            <a:r>
              <a:rPr lang="en-US" sz="1600" b="0" dirty="0">
                <a:ea typeface="Microsoft YaHei" panose="020B0503020204020204" pitchFamily="34" charset="-122"/>
              </a:rPr>
              <a:t>The indices of 26-, 52-, 106- and 242-tone DURs can be simply derived from those corresponding to the based DRU only with index shifting.</a:t>
            </a:r>
          </a:p>
          <a:p>
            <a:pPr latinLnBrk="0">
              <a:spcBef>
                <a:spcPts val="1200"/>
              </a:spcBef>
              <a:buFont typeface="Arial" panose="020B0604020202020204" pitchFamily="34" charset="0"/>
              <a:buChar char="•"/>
            </a:pPr>
            <a:r>
              <a:rPr lang="en-US" sz="1600" b="0" dirty="0">
                <a:ea typeface="Microsoft YaHei" panose="020B0503020204020204" pitchFamily="34" charset="-122"/>
              </a:rPr>
              <a:t>Simple group index shifting is applied when one or two subchannels are unavailable for across 20 MHz tone distribution. </a:t>
            </a:r>
          </a:p>
          <a:p>
            <a:pPr latinLnBrk="0">
              <a:spcBef>
                <a:spcPts val="1200"/>
              </a:spcBef>
              <a:buFont typeface="Arial" panose="020B0604020202020204" pitchFamily="34" charset="0"/>
              <a:buChar char="•"/>
            </a:pPr>
            <a:endParaRPr lang="en-US" sz="1600" b="0" dirty="0">
              <a:ea typeface="Microsoft YaHei" panose="020B0503020204020204" pitchFamily="34" charset="-122"/>
            </a:endParaRPr>
          </a:p>
        </p:txBody>
      </p:sp>
    </p:spTree>
    <p:extLst>
      <p:ext uri="{BB962C8B-B14F-4D97-AF65-F5344CB8AC3E}">
        <p14:creationId xmlns:p14="http://schemas.microsoft.com/office/powerpoint/2010/main" val="222682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a:t>Reference</a:t>
            </a:r>
            <a:endParaRPr lang="zh-CN" altLang="en-US" dirty="0"/>
          </a:p>
        </p:txBody>
      </p:sp>
      <p:sp>
        <p:nvSpPr>
          <p:cNvPr id="3" name="Content Placeholder 2"/>
          <p:cNvSpPr>
            <a:spLocks noGrp="1"/>
          </p:cNvSpPr>
          <p:nvPr>
            <p:ph idx="1"/>
          </p:nvPr>
        </p:nvSpPr>
        <p:spPr>
          <a:xfrm>
            <a:off x="696912" y="1524000"/>
            <a:ext cx="7989888" cy="4572000"/>
          </a:xfrm>
        </p:spPr>
        <p:txBody>
          <a:bodyPr/>
          <a:lstStyle/>
          <a:p>
            <a:pPr marL="0" indent="0">
              <a:buNone/>
            </a:pPr>
            <a:r>
              <a:rPr lang="en-US" altLang="zh-CN" sz="1600" b="0" dirty="0"/>
              <a:t>[1] </a:t>
            </a:r>
            <a:r>
              <a:rPr lang="en-US" sz="1600" b="0" kern="1200" dirty="0">
                <a:ea typeface="宋体" panose="02010600030101010101" pitchFamily="2" charset="-122"/>
              </a:rPr>
              <a:t>802.11-23-0037r0, UHR Feature to Overcome PSD Limitations: Distributed-Tone Resource Units, Jan. 2023.</a:t>
            </a:r>
          </a:p>
          <a:p>
            <a:pPr marL="0" indent="0">
              <a:buNone/>
            </a:pPr>
            <a:r>
              <a:rPr lang="en-US" altLang="zh-CN" sz="1600" b="0" dirty="0"/>
              <a:t>[2] 802.</a:t>
            </a:r>
            <a:r>
              <a:rPr lang="en-US" sz="1600" b="0" dirty="0"/>
              <a:t>11-23/2021r1, Principle and methodology for DRU tone plan design, Jan. 2024.</a:t>
            </a:r>
            <a:endParaRPr lang="en-US" altLang="zh-CN" sz="1600" b="0" dirty="0"/>
          </a:p>
          <a:p>
            <a:pPr marL="0" indent="0">
              <a:buNone/>
            </a:pPr>
            <a:r>
              <a:rPr lang="en-US" altLang="zh-CN" sz="1600" b="0" dirty="0"/>
              <a:t>[3] 802.11-24/0468r2, </a:t>
            </a:r>
            <a:r>
              <a:rPr lang="da-DK" sz="1600" b="0" dirty="0">
                <a:ea typeface="Times New Roman" panose="02020603050405020304" pitchFamily="18" charset="0"/>
                <a:cs typeface="Calibri" panose="020F0502020204030204" pitchFamily="34" charset="0"/>
              </a:rPr>
              <a:t>DRU tone plan for 11bn</a:t>
            </a:r>
            <a:r>
              <a:rPr lang="en-US" altLang="zh-CN" sz="1600" b="0" dirty="0"/>
              <a:t>, May 2024.</a:t>
            </a:r>
          </a:p>
          <a:p>
            <a:pPr marL="0" indent="0">
              <a:buNone/>
            </a:pPr>
            <a:r>
              <a:rPr lang="en-US" altLang="zh-CN" sz="1600" b="0" dirty="0"/>
              <a:t>[4] 802.11-24/0726r2, Distribution Bandwidth within 80 MHz for DRU, May 2024.</a:t>
            </a:r>
          </a:p>
          <a:p>
            <a:pPr marL="0" indent="0">
              <a:buNone/>
            </a:pPr>
            <a:r>
              <a:rPr lang="en-US" altLang="zh-CN" sz="1600" b="0" dirty="0"/>
              <a:t>[5] 802.11-24/814r0, Tone distribution in DRUs, May 2024.</a:t>
            </a:r>
          </a:p>
          <a:p>
            <a:pPr marL="0" indent="0">
              <a:buNone/>
            </a:pPr>
            <a:endParaRPr lang="en-US" altLang="zh-CN" sz="1600" b="0" dirty="0"/>
          </a:p>
          <a:p>
            <a:pPr marL="0" indent="0">
              <a:buNone/>
            </a:pPr>
            <a:endParaRPr lang="en-US" sz="1600" b="0" dirty="0"/>
          </a:p>
          <a:p>
            <a:pPr marL="0" indent="0">
              <a:buNone/>
            </a:pPr>
            <a:endParaRPr lang="en-US" sz="1600" b="0" dirty="0"/>
          </a:p>
          <a:p>
            <a:pPr marL="0" indent="0">
              <a:buNone/>
            </a:pPr>
            <a:endParaRPr lang="en-US" altLang="zh-CN" sz="1600" b="0" dirty="0"/>
          </a:p>
        </p:txBody>
      </p:sp>
      <p:sp>
        <p:nvSpPr>
          <p:cNvPr id="4" name="Date Placeholder 3"/>
          <p:cNvSpPr>
            <a:spLocks noGrp="1"/>
          </p:cNvSpPr>
          <p:nvPr>
            <p:ph type="dt" sz="half" idx="10"/>
          </p:nvPr>
        </p:nvSpPr>
        <p:spPr>
          <a:xfrm>
            <a:off x="696913" y="332601"/>
            <a:ext cx="968214" cy="276999"/>
          </a:xfrm>
        </p:spPr>
        <p:txBody>
          <a:bodyPr/>
          <a:lstStyle/>
          <a:p>
            <a:pPr>
              <a:defRPr/>
            </a:pPr>
            <a:r>
              <a:rPr lang="en-US" altLang="zh-CN" dirty="0"/>
              <a:t>May 2020</a:t>
            </a:r>
            <a:endParaRPr lang="en-US" altLang="ko-KR"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22</a:t>
            </a:fld>
            <a:endParaRPr lang="en-US" altLang="ko-KR"/>
          </a:p>
        </p:txBody>
      </p:sp>
      <p:sp>
        <p:nvSpPr>
          <p:cNvPr id="7"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Tree>
    <p:extLst>
      <p:ext uri="{BB962C8B-B14F-4D97-AF65-F5344CB8AC3E}">
        <p14:creationId xmlns:p14="http://schemas.microsoft.com/office/powerpoint/2010/main" val="1024521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685800"/>
            <a:ext cx="7772400" cy="685800"/>
          </a:xfrm>
        </p:spPr>
        <p:txBody>
          <a:bodyPr/>
          <a:lstStyle/>
          <a:p>
            <a:r>
              <a:rPr lang="en-US" altLang="ko-KR" dirty="0">
                <a:ea typeface="Gulim" panose="020B0600000101010101" pitchFamily="34" charset="-127"/>
              </a:rPr>
              <a:t>SP1</a:t>
            </a:r>
            <a:endParaRPr lang="ko-KR" altLang="en-US" dirty="0">
              <a:ea typeface="Gulim" panose="020B0600000101010101" pitchFamily="34" charset="-127"/>
            </a:endParaRPr>
          </a:p>
        </p:txBody>
      </p:sp>
      <p:sp>
        <p:nvSpPr>
          <p:cNvPr id="5123" name="내용 개체 틀 2"/>
          <p:cNvSpPr>
            <a:spLocks noGrp="1"/>
          </p:cNvSpPr>
          <p:nvPr>
            <p:ph idx="1"/>
          </p:nvPr>
        </p:nvSpPr>
        <p:spPr>
          <a:xfrm>
            <a:off x="304800" y="1367119"/>
            <a:ext cx="8534400" cy="5108294"/>
          </a:xfrm>
        </p:spPr>
        <p:txBody>
          <a:bodyPr/>
          <a:lstStyle/>
          <a:p>
            <a:pPr>
              <a:buFont typeface="Arial" pitchFamily="34" charset="0"/>
              <a:buChar char="•"/>
            </a:pPr>
            <a:endParaRPr lang="en-US" altLang="zh-CN" sz="2000" dirty="0"/>
          </a:p>
          <a:p>
            <a:pPr marL="0" indent="0">
              <a:buNone/>
            </a:pPr>
            <a:endParaRPr lang="en-US" altLang="zh-CN" sz="2000" dirty="0"/>
          </a:p>
        </p:txBody>
      </p:sp>
      <p:sp>
        <p:nvSpPr>
          <p:cNvPr id="4" name="날짜 개체 틀 3"/>
          <p:cNvSpPr>
            <a:spLocks noGrp="1"/>
          </p:cNvSpPr>
          <p:nvPr>
            <p:ph type="dt" sz="quarter" idx="10"/>
          </p:nvPr>
        </p:nvSpPr>
        <p:spPr>
          <a:xfrm>
            <a:off x="696913" y="332601"/>
            <a:ext cx="968214" cy="276999"/>
          </a:xfrm>
        </p:spPr>
        <p:txBody>
          <a:bodyPr/>
          <a:lstStyle/>
          <a:p>
            <a:pPr>
              <a:defRPr/>
            </a:pPr>
            <a:r>
              <a:rPr lang="en-US" altLang="zh-CN" dirty="0"/>
              <a:t>May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7" name="내용 개체 틀 2">
            <a:extLst>
              <a:ext uri="{FF2B5EF4-FFF2-40B4-BE49-F238E27FC236}">
                <a16:creationId xmlns:a16="http://schemas.microsoft.com/office/drawing/2014/main" id="{B709FF80-277E-4F0B-B58E-B7EC17FCBE99}"/>
              </a:ext>
            </a:extLst>
          </p:cNvPr>
          <p:cNvSpPr txBox="1">
            <a:spLocks/>
          </p:cNvSpPr>
          <p:nvPr/>
        </p:nvSpPr>
        <p:spPr bwMode="auto">
          <a:xfrm>
            <a:off x="685800" y="1336951"/>
            <a:ext cx="7991475" cy="7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latinLnBrk="0">
              <a:spcBef>
                <a:spcPts val="600"/>
              </a:spcBef>
              <a:buNone/>
            </a:pPr>
            <a:r>
              <a:rPr kumimoji="0" lang="en-US" altLang="zh-CN" sz="2000" kern="0" dirty="0">
                <a:ea typeface="Microsoft YaHei" panose="020B0503020204020204" pitchFamily="34" charset="-122"/>
              </a:rPr>
              <a:t>Do you agree to include the following text in the 11bn SFD? </a:t>
            </a:r>
          </a:p>
          <a:p>
            <a:pPr marL="0" indent="0" latinLnBrk="0">
              <a:spcBef>
                <a:spcPts val="600"/>
              </a:spcBef>
              <a:buNone/>
            </a:pPr>
            <a:r>
              <a:rPr kumimoji="0" lang="en-US" altLang="zh-CN" sz="2000" kern="0" dirty="0">
                <a:ea typeface="Microsoft YaHei" panose="020B0503020204020204" pitchFamily="34" charset="-122"/>
              </a:rPr>
              <a:t>       - A DRU bandwidth of 60 MHz is defined in an 80 MHz PPDU?  </a:t>
            </a:r>
          </a:p>
        </p:txBody>
      </p:sp>
      <p:sp>
        <p:nvSpPr>
          <p:cNvPr id="9" name="내용 개체 틀 2">
            <a:extLst>
              <a:ext uri="{FF2B5EF4-FFF2-40B4-BE49-F238E27FC236}">
                <a16:creationId xmlns:a16="http://schemas.microsoft.com/office/drawing/2014/main" id="{553027A8-6799-4619-8DA7-814BCEA1E0C3}"/>
              </a:ext>
            </a:extLst>
          </p:cNvPr>
          <p:cNvSpPr txBox="1">
            <a:spLocks/>
          </p:cNvSpPr>
          <p:nvPr/>
        </p:nvSpPr>
        <p:spPr bwMode="auto">
          <a:xfrm>
            <a:off x="838200" y="2667000"/>
            <a:ext cx="7496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indent="0" latinLnBrk="0">
              <a:spcBef>
                <a:spcPts val="600"/>
              </a:spcBef>
              <a:buNone/>
            </a:pPr>
            <a:r>
              <a:rPr kumimoji="0" lang="en-US" altLang="zh-CN" sz="1800" b="0" kern="0" dirty="0">
                <a:ea typeface="Microsoft YaHei" panose="020B0503020204020204" pitchFamily="34" charset="-122"/>
              </a:rPr>
              <a:t>Yes</a:t>
            </a:r>
          </a:p>
          <a:p>
            <a:pPr indent="0" latinLnBrk="0">
              <a:spcBef>
                <a:spcPts val="600"/>
              </a:spcBef>
              <a:buNone/>
            </a:pPr>
            <a:r>
              <a:rPr kumimoji="0" lang="en-US" altLang="zh-CN" sz="1800" b="0" kern="0" dirty="0">
                <a:ea typeface="Microsoft YaHei" panose="020B0503020204020204" pitchFamily="34" charset="-122"/>
              </a:rPr>
              <a:t>No</a:t>
            </a:r>
          </a:p>
          <a:p>
            <a:pPr indent="0" latinLnBrk="0">
              <a:spcBef>
                <a:spcPts val="600"/>
              </a:spcBef>
              <a:buNone/>
            </a:pPr>
            <a:r>
              <a:rPr kumimoji="0" lang="en-US" altLang="zh-CN" sz="1800" b="0" kern="0" dirty="0">
                <a:ea typeface="Microsoft YaHei" panose="020B0503020204020204" pitchFamily="34" charset="-122"/>
              </a:rPr>
              <a:t>Abstain </a:t>
            </a:r>
          </a:p>
        </p:txBody>
      </p:sp>
    </p:spTree>
    <p:extLst>
      <p:ext uri="{BB962C8B-B14F-4D97-AF65-F5344CB8AC3E}">
        <p14:creationId xmlns:p14="http://schemas.microsoft.com/office/powerpoint/2010/main" val="334929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609600"/>
            <a:ext cx="8686800" cy="780181"/>
          </a:xfrm>
        </p:spPr>
        <p:txBody>
          <a:bodyPr/>
          <a:lstStyle/>
          <a:p>
            <a:r>
              <a:rPr lang="en-US" altLang="ko-KR" sz="2800" dirty="0">
                <a:ea typeface="Gulim" panose="020B0600000101010101" pitchFamily="34" charset="-127"/>
              </a:rPr>
              <a:t>Rearrangement of EHT RRUs</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3</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2" name="Picture 1">
            <a:extLst>
              <a:ext uri="{FF2B5EF4-FFF2-40B4-BE49-F238E27FC236}">
                <a16:creationId xmlns:a16="http://schemas.microsoft.com/office/drawing/2014/main" id="{7CECFB89-47FA-42E8-BDCD-A026B9039A67}"/>
              </a:ext>
            </a:extLst>
          </p:cNvPr>
          <p:cNvPicPr>
            <a:picLocks noChangeAspect="1"/>
          </p:cNvPicPr>
          <p:nvPr/>
        </p:nvPicPr>
        <p:blipFill>
          <a:blip r:embed="rId2"/>
          <a:stretch>
            <a:fillRect/>
          </a:stretch>
        </p:blipFill>
        <p:spPr>
          <a:xfrm>
            <a:off x="647700" y="1828800"/>
            <a:ext cx="7924800" cy="2277035"/>
          </a:xfrm>
          <a:prstGeom prst="rect">
            <a:avLst/>
          </a:prstGeom>
        </p:spPr>
      </p:pic>
      <p:sp>
        <p:nvSpPr>
          <p:cNvPr id="10" name="내용 개체 틀 2">
            <a:extLst>
              <a:ext uri="{FF2B5EF4-FFF2-40B4-BE49-F238E27FC236}">
                <a16:creationId xmlns:a16="http://schemas.microsoft.com/office/drawing/2014/main" id="{1199886C-C281-4A6A-8AA6-B338A879A963}"/>
              </a:ext>
            </a:extLst>
          </p:cNvPr>
          <p:cNvSpPr txBox="1">
            <a:spLocks/>
          </p:cNvSpPr>
          <p:nvPr/>
        </p:nvSpPr>
        <p:spPr bwMode="auto">
          <a:xfrm>
            <a:off x="349250" y="1301035"/>
            <a:ext cx="7991475" cy="6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atinLnBrk="0">
              <a:spcBef>
                <a:spcPts val="600"/>
              </a:spcBef>
            </a:pPr>
            <a:r>
              <a:rPr kumimoji="0" lang="en-US" altLang="zh-CN" sz="1800" kern="0" dirty="0">
                <a:ea typeface="Microsoft YaHei" panose="020B0503020204020204" pitchFamily="34" charset="-122"/>
              </a:rPr>
              <a:t>Rearrangement of EHT 26-, 52- and 106-tone RRU indexing per 20 MHz </a:t>
            </a:r>
          </a:p>
        </p:txBody>
      </p:sp>
      <p:sp>
        <p:nvSpPr>
          <p:cNvPr id="12" name="내용 개체 틀 2">
            <a:extLst>
              <a:ext uri="{FF2B5EF4-FFF2-40B4-BE49-F238E27FC236}">
                <a16:creationId xmlns:a16="http://schemas.microsoft.com/office/drawing/2014/main" id="{0650C5DB-F705-4766-A3BA-C5BE87F0D3F5}"/>
              </a:ext>
            </a:extLst>
          </p:cNvPr>
          <p:cNvSpPr txBox="1">
            <a:spLocks/>
          </p:cNvSpPr>
          <p:nvPr/>
        </p:nvSpPr>
        <p:spPr bwMode="auto">
          <a:xfrm>
            <a:off x="384969" y="4338233"/>
            <a:ext cx="7991475" cy="6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atinLnBrk="0">
              <a:spcBef>
                <a:spcPts val="600"/>
              </a:spcBef>
            </a:pPr>
            <a:r>
              <a:rPr kumimoji="0" lang="en-US" altLang="zh-CN" sz="1800" kern="0" dirty="0">
                <a:ea typeface="Microsoft YaHei" panose="020B0503020204020204" pitchFamily="34" charset="-122"/>
              </a:rPr>
              <a:t>Rearrangement of EHT 242-tone RRU indexing in an 80 MHz PPDU </a:t>
            </a:r>
          </a:p>
        </p:txBody>
      </p:sp>
      <p:pic>
        <p:nvPicPr>
          <p:cNvPr id="6" name="Picture 5">
            <a:extLst>
              <a:ext uri="{FF2B5EF4-FFF2-40B4-BE49-F238E27FC236}">
                <a16:creationId xmlns:a16="http://schemas.microsoft.com/office/drawing/2014/main" id="{D416A5EB-AD4F-4687-8DD2-0F3CDC046DE5}"/>
              </a:ext>
            </a:extLst>
          </p:cNvPr>
          <p:cNvPicPr>
            <a:picLocks noChangeAspect="1"/>
          </p:cNvPicPr>
          <p:nvPr/>
        </p:nvPicPr>
        <p:blipFill>
          <a:blip r:embed="rId3"/>
          <a:stretch>
            <a:fillRect/>
          </a:stretch>
        </p:blipFill>
        <p:spPr>
          <a:xfrm>
            <a:off x="609600" y="5005853"/>
            <a:ext cx="8154987" cy="823073"/>
          </a:xfrm>
          <a:prstGeom prst="rect">
            <a:avLst/>
          </a:prstGeom>
        </p:spPr>
      </p:pic>
      <p:sp>
        <p:nvSpPr>
          <p:cNvPr id="11" name="TextBox 10">
            <a:extLst>
              <a:ext uri="{FF2B5EF4-FFF2-40B4-BE49-F238E27FC236}">
                <a16:creationId xmlns:a16="http://schemas.microsoft.com/office/drawing/2014/main" id="{DEFFD549-A2CA-40E7-9A4B-25510251447F}"/>
              </a:ext>
            </a:extLst>
          </p:cNvPr>
          <p:cNvSpPr txBox="1"/>
          <p:nvPr/>
        </p:nvSpPr>
        <p:spPr>
          <a:xfrm>
            <a:off x="532606" y="5982892"/>
            <a:ext cx="7696200" cy="338554"/>
          </a:xfrm>
          <a:prstGeom prst="rect">
            <a:avLst/>
          </a:prstGeom>
          <a:noFill/>
        </p:spPr>
        <p:txBody>
          <a:bodyPr vert="horz" wrap="square" rtlCol="0">
            <a:spAutoFit/>
          </a:bodyPr>
          <a:lstStyle/>
          <a:p>
            <a:r>
              <a:rPr lang="en-US" sz="1600" dirty="0">
                <a:latin typeface="+mn-lt"/>
                <a:ea typeface="Microsoft YaHei" panose="020B0503020204020204" pitchFamily="34" charset="-122"/>
              </a:rPr>
              <a:t>Note – These rearrangements are for DRU design only. </a:t>
            </a:r>
          </a:p>
        </p:txBody>
      </p:sp>
    </p:spTree>
    <p:extLst>
      <p:ext uri="{BB962C8B-B14F-4D97-AF65-F5344CB8AC3E}">
        <p14:creationId xmlns:p14="http://schemas.microsoft.com/office/powerpoint/2010/main" val="21612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609600"/>
            <a:ext cx="8686800" cy="780181"/>
          </a:xfrm>
        </p:spPr>
        <p:txBody>
          <a:bodyPr/>
          <a:lstStyle/>
          <a:p>
            <a:r>
              <a:rPr lang="en-US" sz="2800" dirty="0"/>
              <a:t>Tone distribution per 20 MHz</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4</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1" name="Rectangle 10">
            <a:extLst>
              <a:ext uri="{FF2B5EF4-FFF2-40B4-BE49-F238E27FC236}">
                <a16:creationId xmlns:a16="http://schemas.microsoft.com/office/drawing/2014/main" id="{77AA08C9-9888-450B-9F27-4F527D4AD26D}"/>
              </a:ext>
            </a:extLst>
          </p:cNvPr>
          <p:cNvSpPr/>
          <p:nvPr/>
        </p:nvSpPr>
        <p:spPr>
          <a:xfrm>
            <a:off x="457200" y="1295400"/>
            <a:ext cx="8033728" cy="584775"/>
          </a:xfrm>
          <a:prstGeom prst="rect">
            <a:avLst/>
          </a:prstGeom>
        </p:spPr>
        <p:txBody>
          <a:bodyPr wrap="square">
            <a:spAutoFit/>
          </a:bodyPr>
          <a:lstStyle/>
          <a:p>
            <a:r>
              <a:rPr lang="en-US" sz="1600" dirty="0">
                <a:latin typeface="+mn-lt"/>
                <a:ea typeface="Microsoft YaHei" panose="020B0503020204020204" pitchFamily="34" charset="-122"/>
              </a:rPr>
              <a:t>Universal one-to-one mapping between 26-, 52- and 106-tone distribution indices and 242-tone indices per 20 MHz </a:t>
            </a:r>
          </a:p>
        </p:txBody>
      </p:sp>
      <p:pic>
        <p:nvPicPr>
          <p:cNvPr id="2" name="Picture 1">
            <a:extLst>
              <a:ext uri="{FF2B5EF4-FFF2-40B4-BE49-F238E27FC236}">
                <a16:creationId xmlns:a16="http://schemas.microsoft.com/office/drawing/2014/main" id="{4269FF16-632E-4776-98BA-3FB49331759B}"/>
              </a:ext>
            </a:extLst>
          </p:cNvPr>
          <p:cNvPicPr>
            <a:picLocks noChangeAspect="1"/>
          </p:cNvPicPr>
          <p:nvPr/>
        </p:nvPicPr>
        <p:blipFill>
          <a:blip r:embed="rId2"/>
          <a:stretch>
            <a:fillRect/>
          </a:stretch>
        </p:blipFill>
        <p:spPr>
          <a:xfrm>
            <a:off x="593236" y="2244806"/>
            <a:ext cx="8033728" cy="2829431"/>
          </a:xfrm>
          <a:prstGeom prst="rect">
            <a:avLst/>
          </a:prstGeom>
        </p:spPr>
      </p:pic>
    </p:spTree>
    <p:extLst>
      <p:ext uri="{BB962C8B-B14F-4D97-AF65-F5344CB8AC3E}">
        <p14:creationId xmlns:p14="http://schemas.microsoft.com/office/powerpoint/2010/main" val="106439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838200"/>
            <a:ext cx="8686800" cy="780181"/>
          </a:xfrm>
        </p:spPr>
        <p:txBody>
          <a:bodyPr/>
          <a:lstStyle/>
          <a:p>
            <a:r>
              <a:rPr lang="en-US" sz="2800" dirty="0"/>
              <a:t>242-tone DRU tone indices in an 80 MHz PPDU with all  subchannels available for tone distribution </a:t>
            </a:r>
            <a:endParaRPr lang="ko-KR" altLang="en-US" sz="28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5</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3" name="Picture 2">
            <a:extLst>
              <a:ext uri="{FF2B5EF4-FFF2-40B4-BE49-F238E27FC236}">
                <a16:creationId xmlns:a16="http://schemas.microsoft.com/office/drawing/2014/main" id="{2525187F-B005-4D15-85DF-E2A4B2490193}"/>
              </a:ext>
            </a:extLst>
          </p:cNvPr>
          <p:cNvPicPr>
            <a:picLocks noChangeAspect="1"/>
          </p:cNvPicPr>
          <p:nvPr/>
        </p:nvPicPr>
        <p:blipFill>
          <a:blip r:embed="rId2"/>
          <a:stretch>
            <a:fillRect/>
          </a:stretch>
        </p:blipFill>
        <p:spPr>
          <a:xfrm>
            <a:off x="609600" y="2440371"/>
            <a:ext cx="8080782" cy="780181"/>
          </a:xfrm>
          <a:prstGeom prst="rect">
            <a:avLst/>
          </a:prstGeom>
        </p:spPr>
      </p:pic>
    </p:spTree>
    <p:extLst>
      <p:ext uri="{BB962C8B-B14F-4D97-AF65-F5344CB8AC3E}">
        <p14:creationId xmlns:p14="http://schemas.microsoft.com/office/powerpoint/2010/main" val="310792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762000"/>
            <a:ext cx="8686800" cy="780181"/>
          </a:xfrm>
        </p:spPr>
        <p:txBody>
          <a:bodyPr/>
          <a:lstStyle/>
          <a:p>
            <a:r>
              <a:rPr lang="en-US" altLang="ko-KR" sz="2600" dirty="0">
                <a:ea typeface="Gulim" panose="020B0600000101010101" pitchFamily="34" charset="-127"/>
              </a:rPr>
              <a:t>26-, 52- and106-tone distribution related to 242-tone DRU1 in an 80 MHz PPDU</a:t>
            </a:r>
            <a:endParaRPr lang="ko-KR" altLang="en-US" sz="26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6</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sp>
        <p:nvSpPr>
          <p:cNvPr id="10" name="TextBox 9">
            <a:extLst>
              <a:ext uri="{FF2B5EF4-FFF2-40B4-BE49-F238E27FC236}">
                <a16:creationId xmlns:a16="http://schemas.microsoft.com/office/drawing/2014/main" id="{58D1541B-F54B-4FB7-B99D-12C9B91AE64B}"/>
              </a:ext>
            </a:extLst>
          </p:cNvPr>
          <p:cNvSpPr txBox="1"/>
          <p:nvPr/>
        </p:nvSpPr>
        <p:spPr>
          <a:xfrm>
            <a:off x="600075" y="5670588"/>
            <a:ext cx="7553325" cy="1015663"/>
          </a:xfrm>
          <a:prstGeom prst="rect">
            <a:avLst/>
          </a:prstGeom>
          <a:noFill/>
        </p:spPr>
        <p:txBody>
          <a:bodyPr vert="horz" wrap="square" rtlCol="0">
            <a:spAutoFit/>
          </a:bodyPr>
          <a:lstStyle/>
          <a:p>
            <a:r>
              <a:rPr lang="en-US" dirty="0">
                <a:latin typeface="Microsoft YaHei" panose="020B0503020204020204" pitchFamily="34" charset="-122"/>
                <a:ea typeface="Microsoft YaHei" panose="020B0503020204020204" pitchFamily="34" charset="-122"/>
              </a:rPr>
              <a:t>Note:</a:t>
            </a:r>
          </a:p>
          <a:p>
            <a:r>
              <a:rPr lang="en-US" dirty="0">
                <a:latin typeface="Microsoft YaHei" panose="020B0503020204020204" pitchFamily="34" charset="-122"/>
                <a:ea typeface="Microsoft YaHei" panose="020B0503020204020204" pitchFamily="34" charset="-122"/>
              </a:rPr>
              <a:t>1) </a:t>
            </a:r>
            <a:r>
              <a:rPr lang="zh-CN" altLang="en-US"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-&gt; j’ denotes </a:t>
            </a:r>
            <a:r>
              <a:rPr lang="en-US" altLang="zh-CN" dirty="0">
                <a:latin typeface="Microsoft YaHei" panose="020B0503020204020204" pitchFamily="34" charset="-122"/>
                <a:ea typeface="Microsoft YaHei" panose="020B0503020204020204" pitchFamily="34" charset="-122"/>
              </a:rPr>
              <a:t>an</a:t>
            </a:r>
            <a:r>
              <a:rPr lang="en-US" dirty="0">
                <a:latin typeface="Microsoft YaHei" panose="020B0503020204020204" pitchFamily="34" charset="-122"/>
                <a:ea typeface="Microsoft YaHei" panose="020B0503020204020204" pitchFamily="34" charset="-122"/>
              </a:rPr>
              <a:t> index is right-shifted j positions;</a:t>
            </a:r>
          </a:p>
          <a:p>
            <a:r>
              <a:rPr lang="en-US" dirty="0">
                <a:latin typeface="Microsoft YaHei" panose="020B0503020204020204" pitchFamily="34" charset="-122"/>
                <a:ea typeface="Microsoft YaHei" panose="020B0503020204020204" pitchFamily="34" charset="-122"/>
              </a:rPr>
              <a:t>2) index right-shifting is counted one when it is shifted from [-12] to [12];</a:t>
            </a:r>
          </a:p>
          <a:p>
            <a:r>
              <a:rPr lang="en-US" dirty="0">
                <a:latin typeface="Microsoft YaHei" panose="020B0503020204020204" pitchFamily="34" charset="-122"/>
                <a:ea typeface="Microsoft YaHei" panose="020B0503020204020204" pitchFamily="34" charset="-122"/>
              </a:rPr>
              <a:t>3) </a:t>
            </a:r>
            <a:r>
              <a:rPr lang="en-US" dirty="0">
                <a:latin typeface="Microsoft YaHei" panose="020B0503020204020204" pitchFamily="34" charset="-122"/>
                <a:ea typeface="Microsoft YaHei" panose="020B0503020204020204" pitchFamily="34" charset="-122"/>
                <a:sym typeface="Wingdings" panose="05000000000000000000" pitchFamily="2" charset="2"/>
              </a:rPr>
              <a:t>’denotes an equivalent notation </a:t>
            </a:r>
            <a:endParaRPr lang="en-US" dirty="0">
              <a:latin typeface="Microsoft YaHei" panose="020B0503020204020204" pitchFamily="34" charset="-122"/>
              <a:ea typeface="Microsoft YaHei" panose="020B0503020204020204" pitchFamily="34" charset="-122"/>
            </a:endParaRPr>
          </a:p>
          <a:p>
            <a:endParaRPr lang="en-US"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00D8A5D3-08FD-4ED5-867E-2ADEFF00957E}"/>
              </a:ext>
            </a:extLst>
          </p:cNvPr>
          <p:cNvPicPr>
            <a:picLocks noChangeAspect="1"/>
          </p:cNvPicPr>
          <p:nvPr/>
        </p:nvPicPr>
        <p:blipFill>
          <a:blip r:embed="rId2"/>
          <a:stretch>
            <a:fillRect/>
          </a:stretch>
        </p:blipFill>
        <p:spPr>
          <a:xfrm>
            <a:off x="1066800" y="1792251"/>
            <a:ext cx="7162800" cy="3750581"/>
          </a:xfrm>
          <a:prstGeom prst="rect">
            <a:avLst/>
          </a:prstGeom>
        </p:spPr>
      </p:pic>
    </p:spTree>
    <p:extLst>
      <p:ext uri="{BB962C8B-B14F-4D97-AF65-F5344CB8AC3E}">
        <p14:creationId xmlns:p14="http://schemas.microsoft.com/office/powerpoint/2010/main" val="198505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762000"/>
            <a:ext cx="8686800" cy="780181"/>
          </a:xfrm>
        </p:spPr>
        <p:txBody>
          <a:bodyPr/>
          <a:lstStyle/>
          <a:p>
            <a:r>
              <a:rPr lang="en-US" altLang="ko-KR" sz="2600" dirty="0">
                <a:ea typeface="Gulim" panose="020B0600000101010101" pitchFamily="34" charset="-127"/>
              </a:rPr>
              <a:t>26-, 52- and106-tone distribution related to 242-tone DRU2 in an 80 MHz PPDU</a:t>
            </a:r>
            <a:endParaRPr lang="ko-KR" altLang="en-US" sz="26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7</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5" name="Picture 4">
            <a:extLst>
              <a:ext uri="{FF2B5EF4-FFF2-40B4-BE49-F238E27FC236}">
                <a16:creationId xmlns:a16="http://schemas.microsoft.com/office/drawing/2014/main" id="{DE69CE39-B465-4998-BE51-C606CEB02D52}"/>
              </a:ext>
            </a:extLst>
          </p:cNvPr>
          <p:cNvPicPr>
            <a:picLocks noChangeAspect="1"/>
          </p:cNvPicPr>
          <p:nvPr/>
        </p:nvPicPr>
        <p:blipFill>
          <a:blip r:embed="rId2"/>
          <a:stretch>
            <a:fillRect/>
          </a:stretch>
        </p:blipFill>
        <p:spPr>
          <a:xfrm>
            <a:off x="571500" y="1981200"/>
            <a:ext cx="8001000" cy="3641353"/>
          </a:xfrm>
          <a:prstGeom prst="rect">
            <a:avLst/>
          </a:prstGeom>
        </p:spPr>
      </p:pic>
    </p:spTree>
    <p:extLst>
      <p:ext uri="{BB962C8B-B14F-4D97-AF65-F5344CB8AC3E}">
        <p14:creationId xmlns:p14="http://schemas.microsoft.com/office/powerpoint/2010/main" val="158149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762000"/>
            <a:ext cx="8686800" cy="780181"/>
          </a:xfrm>
        </p:spPr>
        <p:txBody>
          <a:bodyPr/>
          <a:lstStyle/>
          <a:p>
            <a:r>
              <a:rPr lang="en-US" altLang="ko-KR" sz="2600" dirty="0">
                <a:ea typeface="Gulim" panose="020B0600000101010101" pitchFamily="34" charset="-127"/>
              </a:rPr>
              <a:t>26-, 52- and106-tone distribution related to 242-tone DRU3 in an 80 MHz PPDU</a:t>
            </a:r>
            <a:endParaRPr lang="ko-KR" altLang="en-US" sz="26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8</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5" name="Picture 4">
            <a:extLst>
              <a:ext uri="{FF2B5EF4-FFF2-40B4-BE49-F238E27FC236}">
                <a16:creationId xmlns:a16="http://schemas.microsoft.com/office/drawing/2014/main" id="{F21D667E-9985-46F7-BD02-B8A029A89C93}"/>
              </a:ext>
            </a:extLst>
          </p:cNvPr>
          <p:cNvPicPr>
            <a:picLocks noChangeAspect="1"/>
          </p:cNvPicPr>
          <p:nvPr/>
        </p:nvPicPr>
        <p:blipFill>
          <a:blip r:embed="rId2"/>
          <a:stretch>
            <a:fillRect/>
          </a:stretch>
        </p:blipFill>
        <p:spPr>
          <a:xfrm>
            <a:off x="776017" y="1905000"/>
            <a:ext cx="7591966" cy="3497794"/>
          </a:xfrm>
          <a:prstGeom prst="rect">
            <a:avLst/>
          </a:prstGeom>
        </p:spPr>
      </p:pic>
    </p:spTree>
    <p:extLst>
      <p:ext uri="{BB962C8B-B14F-4D97-AF65-F5344CB8AC3E}">
        <p14:creationId xmlns:p14="http://schemas.microsoft.com/office/powerpoint/2010/main" val="286017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228600" y="762000"/>
            <a:ext cx="8686800" cy="780181"/>
          </a:xfrm>
        </p:spPr>
        <p:txBody>
          <a:bodyPr/>
          <a:lstStyle/>
          <a:p>
            <a:r>
              <a:rPr lang="en-US" altLang="ko-KR" sz="2600" dirty="0">
                <a:ea typeface="Gulim" panose="020B0600000101010101" pitchFamily="34" charset="-127"/>
              </a:rPr>
              <a:t>26-, 52- and106-tone distribution related to 242-tone DRU4 in an 80 MHz PPDU</a:t>
            </a:r>
            <a:endParaRPr lang="ko-KR" altLang="en-US" sz="2600" dirty="0">
              <a:ea typeface="Gulim" panose="020B0600000101010101" pitchFamily="34" charset="-127"/>
            </a:endParaRPr>
          </a:p>
        </p:txBody>
      </p:sp>
      <p:sp>
        <p:nvSpPr>
          <p:cNvPr id="4" name="날짜 개체 틀 3"/>
          <p:cNvSpPr>
            <a:spLocks noGrp="1"/>
          </p:cNvSpPr>
          <p:nvPr>
            <p:ph type="dt" sz="quarter" idx="10"/>
          </p:nvPr>
        </p:nvSpPr>
        <p:spPr>
          <a:xfrm>
            <a:off x="696913" y="332601"/>
            <a:ext cx="942566" cy="276999"/>
          </a:xfrm>
        </p:spPr>
        <p:txBody>
          <a:bodyPr/>
          <a:lstStyle/>
          <a:p>
            <a:pPr>
              <a:defRPr/>
            </a:pPr>
            <a:r>
              <a:rPr lang="en-US" altLang="zh-CN" dirty="0"/>
              <a:t>July 2024</a:t>
            </a:r>
            <a:endParaRPr lang="en-US" altLang="ko-KR" dirty="0"/>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9</a:t>
            </a:fld>
            <a:endParaRPr lang="en-US" altLang="ko-KR" sz="1200" b="0"/>
          </a:p>
        </p:txBody>
      </p:sp>
      <p:sp>
        <p:nvSpPr>
          <p:cNvPr id="8" name="Footer Placeholder 4"/>
          <p:cNvSpPr>
            <a:spLocks noGrp="1"/>
          </p:cNvSpPr>
          <p:nvPr>
            <p:ph type="ftr" sz="quarter" idx="11"/>
          </p:nvPr>
        </p:nvSpPr>
        <p:spPr>
          <a:xfrm>
            <a:off x="6242076" y="6475413"/>
            <a:ext cx="2301849" cy="184666"/>
          </a:xfrm>
        </p:spPr>
        <p:txBody>
          <a:bodyPr/>
          <a:lstStyle/>
          <a:p>
            <a:pPr>
              <a:defRPr/>
            </a:pPr>
            <a:r>
              <a:rPr lang="en-US" altLang="ko-KR" dirty="0"/>
              <a:t>Yan Xin, </a:t>
            </a:r>
            <a:r>
              <a:rPr lang="en-US" altLang="ko-KR" i="1" dirty="0"/>
              <a:t>et al</a:t>
            </a:r>
            <a:r>
              <a:rPr lang="en-US" altLang="ko-KR" dirty="0"/>
              <a:t>, Huawei Technologies</a:t>
            </a:r>
          </a:p>
        </p:txBody>
      </p:sp>
      <p:pic>
        <p:nvPicPr>
          <p:cNvPr id="6" name="Picture 5">
            <a:extLst>
              <a:ext uri="{FF2B5EF4-FFF2-40B4-BE49-F238E27FC236}">
                <a16:creationId xmlns:a16="http://schemas.microsoft.com/office/drawing/2014/main" id="{ED82BE42-46DD-4248-AE74-E73372BC4AE5}"/>
              </a:ext>
            </a:extLst>
          </p:cNvPr>
          <p:cNvPicPr>
            <a:picLocks noChangeAspect="1"/>
          </p:cNvPicPr>
          <p:nvPr/>
        </p:nvPicPr>
        <p:blipFill>
          <a:blip r:embed="rId2"/>
          <a:stretch>
            <a:fillRect/>
          </a:stretch>
        </p:blipFill>
        <p:spPr>
          <a:xfrm>
            <a:off x="609600" y="1981200"/>
            <a:ext cx="7934325" cy="3259801"/>
          </a:xfrm>
          <a:prstGeom prst="rect">
            <a:avLst/>
          </a:prstGeom>
        </p:spPr>
      </p:pic>
    </p:spTree>
    <p:extLst>
      <p:ext uri="{BB962C8B-B14F-4D97-AF65-F5344CB8AC3E}">
        <p14:creationId xmlns:p14="http://schemas.microsoft.com/office/powerpoint/2010/main" val="129289077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183094</TotalTime>
  <Words>1489</Words>
  <Application>Microsoft Office PowerPoint</Application>
  <PresentationFormat>On-screen Show (4:3)</PresentationFormat>
  <Paragraphs>163</Paragraphs>
  <Slides>23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 Unicode MS</vt:lpstr>
      <vt:lpstr>굴림</vt:lpstr>
      <vt:lpstr>굴림</vt:lpstr>
      <vt:lpstr>맑은 고딕</vt:lpstr>
      <vt:lpstr>Microsoft YaHei</vt:lpstr>
      <vt:lpstr>MS Gothic</vt:lpstr>
      <vt:lpstr>宋体</vt:lpstr>
      <vt:lpstr>Arial</vt:lpstr>
      <vt:lpstr>Calibri</vt:lpstr>
      <vt:lpstr>Times New Roman</vt:lpstr>
      <vt:lpstr>Wingdings</vt:lpstr>
      <vt:lpstr>802-11-Submission</vt:lpstr>
      <vt:lpstr>Tone distribution in DRU with preamble puncturing - follow up</vt:lpstr>
      <vt:lpstr>Introduction</vt:lpstr>
      <vt:lpstr>Rearrangement of EHT RRUs</vt:lpstr>
      <vt:lpstr>Tone distribution per 20 MHz</vt:lpstr>
      <vt:lpstr>242-tone DRU tone indices in an 80 MHz PPDU with all  subchannels available for tone distribution </vt:lpstr>
      <vt:lpstr>26-, 52- and106-tone distribution related to 242-tone DRU1 in an 80 MHz PPDU</vt:lpstr>
      <vt:lpstr>26-, 52- and106-tone distribution related to 242-tone DRU2 in an 80 MHz PPDU</vt:lpstr>
      <vt:lpstr>26-, 52- and106-tone distribution related to 242-tone DRU3 in an 80 MHz PPDU</vt:lpstr>
      <vt:lpstr>26-, 52- and106-tone distribution related to 242-tone DRU4 in an 80 MHz PPDU</vt:lpstr>
      <vt:lpstr>Tone distribution in 242-tone DRUs in an 80 MHz PPDU with the last 20 MHz subchannel unavailable for tone distribution across 20 MHz subchannels</vt:lpstr>
      <vt:lpstr>Tone distribution in an 80 MHz PPDU with the last 20 MHz subchannel punctured for tone distribution across 20 MHz subchannels</vt:lpstr>
      <vt:lpstr>Tone distribution in an 80 MHz PPDU with the last 20 MHz subchannel punctured for tone distribution across 20 MHz subchannels</vt:lpstr>
      <vt:lpstr>Tone distribution in an 80 MHz PPDU with the last 20 MHz subchannel punctured for tone distribution across 20 MHz subchannels</vt:lpstr>
      <vt:lpstr>Tone distribution in an 80 MHz PPDU with the second last 20 MHz subchannel unavailable for tone distribution across 20 MHz subchannels</vt:lpstr>
      <vt:lpstr>Tone distribution in an 80 MHz PPDU with the second 20 MHz subchannel punctured for tone distribution across 20 MHz subchannels</vt:lpstr>
      <vt:lpstr>Tone distribution in an 80 MHz PPDU with the first 20 MHz subchannel being unavailable for tone distribution across 20 MHz subchannels</vt:lpstr>
      <vt:lpstr>Tone distribution in 242-tone DRUs in an 80 MHz PPDU with the last two 20 MHz subchannels unavailable for tone distribution across 20 MHz subchannels</vt:lpstr>
      <vt:lpstr>Tone distribution in an 80 MHz PPDU with the last two 20 MHz subchannels unavailable for tone distribution across 20 MHz subchannels</vt:lpstr>
      <vt:lpstr>Tone distribution in an 80 MHz PPDU with the last two 20 MHz subchannels unavailable for tone distribution across 20 MHz subchannels</vt:lpstr>
      <vt:lpstr>Tone distribution in 242-tone DRUs in an 80 MHz PPDU with the two middle 20 MHz subchannels unavailable for tone distribution across 20 MHz subchannels</vt:lpstr>
      <vt:lpstr>Summary</vt:lpstr>
      <vt:lpstr>Reference</vt:lpstr>
      <vt:lpstr>SP1</vt:lpstr>
    </vt:vector>
  </TitlesOfParts>
  <Company>LG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Giwon Park</dc:creator>
  <cp:lastModifiedBy>Yan Xin</cp:lastModifiedBy>
  <cp:revision>3725</cp:revision>
  <cp:lastPrinted>2019-10-30T14:42:18Z</cp:lastPrinted>
  <dcterms:created xsi:type="dcterms:W3CDTF">2007-05-21T21:00:37Z</dcterms:created>
  <dcterms:modified xsi:type="dcterms:W3CDTF">2024-07-13T15:31:42Z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1578421453</vt:lpwstr>
  </property>
</Properties>
</file>