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341" r:id="rId3"/>
    <p:sldId id="371" r:id="rId4"/>
    <p:sldId id="369" r:id="rId5"/>
    <p:sldId id="372" r:id="rId6"/>
    <p:sldId id="365" r:id="rId7"/>
    <p:sldId id="367" r:id="rId8"/>
    <p:sldId id="368" r:id="rId9"/>
    <p:sldId id="343" r:id="rId10"/>
    <p:sldId id="362" r:id="rId11"/>
    <p:sldId id="373" r:id="rId12"/>
    <p:sldId id="361" r:id="rId13"/>
    <p:sldId id="363" r:id="rId14"/>
    <p:sldId id="364" r:id="rId15"/>
    <p:sldId id="270" r:id="rId16"/>
    <p:sldId id="370" r:id="rId17"/>
    <p:sldId id="340" r:id="rId18"/>
    <p:sldId id="35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 id="2" name="Yujian (Ross Yu)" initials="Y(Y" lastIdx="1" clrIdx="1">
    <p:extLst>
      <p:ext uri="{19B8F6BF-5375-455C-9EA6-DF929625EA0E}">
        <p15:presenceInfo xmlns:p15="http://schemas.microsoft.com/office/powerpoint/2012/main" userId="S-1-5-21-147214757-305610072-1517763936-22789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0FA93"/>
    <a:srgbClr val="FFFF99"/>
    <a:srgbClr val="00FF00"/>
    <a:srgbClr val="1E1EFA"/>
    <a:srgbClr val="DFB7D9"/>
    <a:srgbClr val="C2C2FE"/>
    <a:srgbClr val="F49088"/>
    <a:srgbClr val="FFABFF"/>
    <a:srgbClr val="FFCCFF"/>
    <a:srgbClr val="FF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56" autoAdjust="0"/>
    <p:restoredTop sz="94660"/>
  </p:normalViewPr>
  <p:slideViewPr>
    <p:cSldViewPr>
      <p:cViewPr varScale="1">
        <p:scale>
          <a:sx n="92" d="100"/>
          <a:sy n="92" d="100"/>
        </p:scale>
        <p:origin x="552" y="5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22"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BDEF6872-0A84-C942-A3A2-ABF96B18CF88}"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0428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a:t>单击此处编辑母版标题样式</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24014" y="332601"/>
            <a:ext cx="3321487"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802.11-24/1244r0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altLang="zh-CN" sz="1800" b="1" dirty="0"/>
              <a:t>July</a:t>
            </a:r>
            <a:r>
              <a:rPr lang="en-US" sz="1800" b="1" dirty="0"/>
              <a:t> 2024</a:t>
            </a:r>
          </a:p>
        </p:txBody>
      </p:sp>
      <p:sp>
        <p:nvSpPr>
          <p:cNvPr id="12" name="Rectangle 7"/>
          <p:cNvSpPr>
            <a:spLocks noChangeArrowheads="1"/>
          </p:cNvSpPr>
          <p:nvPr userDrawn="1"/>
        </p:nvSpPr>
        <p:spPr bwMode="auto">
          <a:xfrm>
            <a:off x="5943601" y="6477000"/>
            <a:ext cx="25908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200" dirty="0"/>
              <a:t>Ross Jian Yu, </a:t>
            </a:r>
            <a:r>
              <a:rPr lang="en-US" sz="1200" i="1" dirty="0"/>
              <a:t>et al</a:t>
            </a:r>
            <a:r>
              <a:rPr lang="en-US" sz="1200" dirty="0"/>
              <a:t>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3/11-23-1865-01-00bn-discussion-on-sst-and-a-ppdu.pptx" TargetMode="External"/><Relationship Id="rId2" Type="http://schemas.openxmlformats.org/officeDocument/2006/relationships/hyperlink" Target="https://mentor.ieee.org/802.11/dcn/21/11-21-0015-00-00be-clarification-of-80-mhz-operation-in-wider-bw-ofdma.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01-01-00bn-dl-mu-ext-ppdus.pptx" TargetMode="External"/><Relationship Id="rId5" Type="http://schemas.openxmlformats.org/officeDocument/2006/relationships/hyperlink" Target="https://mentor.ieee.org/802.11/dcn/23/11-23-1954-00-00bn-two-dimensional-a-ppdu.pptx" TargetMode="External"/><Relationship Id="rId4" Type="http://schemas.openxmlformats.org/officeDocument/2006/relationships/hyperlink" Target="https://mentor.ieee.org/802.11/dcn/24/11-24-0224-02-00bn-discussion-on-a-ppdu-follow-up.pptx"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67488" y="763509"/>
            <a:ext cx="9029701" cy="762000"/>
          </a:xfrm>
          <a:noFill/>
          <a:ln/>
        </p:spPr>
        <p:txBody>
          <a:bodyPr/>
          <a:lstStyle/>
          <a:p>
            <a:pPr eaLnBrk="1" hangingPunct="1">
              <a:lnSpc>
                <a:spcPct val="120000"/>
              </a:lnSpc>
            </a:pPr>
            <a:r>
              <a:rPr lang="en-US" altLang="zh-CN" sz="2800" dirty="0">
                <a:solidFill>
                  <a:schemeClr val="tx1"/>
                </a:solidFill>
              </a:rPr>
              <a:t>SST or DSO Support for </a:t>
            </a:r>
            <a:br>
              <a:rPr lang="en-US" altLang="zh-CN" sz="2800" dirty="0">
                <a:solidFill>
                  <a:schemeClr val="tx1"/>
                </a:solidFill>
              </a:rPr>
            </a:br>
            <a:r>
              <a:rPr lang="en-US" altLang="zh-CN" sz="2800" dirty="0">
                <a:solidFill>
                  <a:schemeClr val="tx1"/>
                </a:solidFill>
              </a:rPr>
              <a:t>Wider Bandwidth OFDMA and A-PPDU</a:t>
            </a:r>
            <a:endParaRPr lang="en-US" sz="2800" dirty="0">
              <a:solidFill>
                <a:schemeClr val="tx1"/>
              </a:solidFill>
            </a:endParaRPr>
          </a:p>
        </p:txBody>
      </p:sp>
      <p:sp>
        <p:nvSpPr>
          <p:cNvPr id="30726" name="Rectangle 6"/>
          <p:cNvSpPr>
            <a:spLocks noGrp="1" noChangeArrowheads="1"/>
          </p:cNvSpPr>
          <p:nvPr>
            <p:ph type="body" idx="1"/>
          </p:nvPr>
        </p:nvSpPr>
        <p:spPr>
          <a:xfrm>
            <a:off x="609599" y="1700814"/>
            <a:ext cx="7772400" cy="381000"/>
          </a:xfrm>
          <a:noFill/>
          <a:ln/>
        </p:spPr>
        <p:txBody>
          <a:bodyPr/>
          <a:lstStyle/>
          <a:p>
            <a:pPr algn="ctr">
              <a:buFontTx/>
              <a:buNone/>
            </a:pPr>
            <a:r>
              <a:rPr lang="en-US" sz="2000" dirty="0"/>
              <a:t>Date</a:t>
            </a:r>
            <a:r>
              <a:rPr lang="en-US" sz="2000"/>
              <a:t>:</a:t>
            </a:r>
            <a:r>
              <a:rPr lang="en-US" sz="2000" b="0"/>
              <a:t> 2024-07-12</a:t>
            </a:r>
            <a:endParaRPr lang="en-US" sz="2000" b="0" dirty="0"/>
          </a:p>
        </p:txBody>
      </p:sp>
      <p:sp>
        <p:nvSpPr>
          <p:cNvPr id="30732" name="Rectangle 12"/>
          <p:cNvSpPr>
            <a:spLocks noChangeArrowheads="1"/>
          </p:cNvSpPr>
          <p:nvPr/>
        </p:nvSpPr>
        <p:spPr bwMode="auto">
          <a:xfrm>
            <a:off x="1062037"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548030096"/>
              </p:ext>
            </p:extLst>
          </p:nvPr>
        </p:nvGraphicFramePr>
        <p:xfrm>
          <a:off x="647700" y="2819400"/>
          <a:ext cx="8115299" cy="1894840"/>
        </p:xfrm>
        <a:graphic>
          <a:graphicData uri="http://schemas.openxmlformats.org/drawingml/2006/table">
            <a:tbl>
              <a:tblPr firstRow="1" bandRow="1">
                <a:tableStyleId>{5940675A-B579-460E-94D1-54222C63F5DA}</a:tableStyleId>
              </a:tblPr>
              <a:tblGrid>
                <a:gridCol w="1786143">
                  <a:extLst>
                    <a:ext uri="{9D8B030D-6E8A-4147-A177-3AD203B41FA5}">
                      <a16:colId xmlns:a16="http://schemas.microsoft.com/office/drawing/2014/main" val="20000"/>
                    </a:ext>
                  </a:extLst>
                </a:gridCol>
                <a:gridCol w="1444446">
                  <a:extLst>
                    <a:ext uri="{9D8B030D-6E8A-4147-A177-3AD203B41FA5}">
                      <a16:colId xmlns:a16="http://schemas.microsoft.com/office/drawing/2014/main" val="20001"/>
                    </a:ext>
                  </a:extLst>
                </a:gridCol>
                <a:gridCol w="1615293">
                  <a:extLst>
                    <a:ext uri="{9D8B030D-6E8A-4147-A177-3AD203B41FA5}">
                      <a16:colId xmlns:a16="http://schemas.microsoft.com/office/drawing/2014/main" val="20002"/>
                    </a:ext>
                  </a:extLst>
                </a:gridCol>
                <a:gridCol w="978495">
                  <a:extLst>
                    <a:ext uri="{9D8B030D-6E8A-4147-A177-3AD203B41FA5}">
                      <a16:colId xmlns:a16="http://schemas.microsoft.com/office/drawing/2014/main" val="20003"/>
                    </a:ext>
                  </a:extLst>
                </a:gridCol>
                <a:gridCol w="2290922">
                  <a:extLst>
                    <a:ext uri="{9D8B030D-6E8A-4147-A177-3AD203B41FA5}">
                      <a16:colId xmlns:a16="http://schemas.microsoft.com/office/drawing/2014/main" val="20004"/>
                    </a:ext>
                  </a:extLst>
                </a:gridCol>
              </a:tblGrid>
              <a:tr h="370840">
                <a:tc>
                  <a:txBody>
                    <a:bodyPr/>
                    <a:lstStyle/>
                    <a:p>
                      <a:r>
                        <a:rPr lang="en-US" altLang="zh-CN" sz="1400" b="1" kern="1200" dirty="0">
                          <a:solidFill>
                            <a:schemeClr val="tx1"/>
                          </a:solidFill>
                          <a:effectLst/>
                          <a:latin typeface="+mn-lt"/>
                          <a:ea typeface="+mn-ea"/>
                          <a:cs typeface="+mn-cs"/>
                        </a:rPr>
                        <a:t>Name</a:t>
                      </a:r>
                      <a:endParaRPr lang="zh-CN" altLang="en-US" sz="1400" b="1" dirty="0"/>
                    </a:p>
                  </a:txBody>
                  <a:tcPr/>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Address</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10000"/>
                  </a:ext>
                </a:extLst>
              </a:tr>
              <a:tr h="185420">
                <a:tc>
                  <a:txBody>
                    <a:bodyPr/>
                    <a:lstStyle/>
                    <a:p>
                      <a:pPr algn="ctr"/>
                      <a:r>
                        <a:rPr lang="en-US" altLang="zh-CN" sz="1400" dirty="0"/>
                        <a:t>Ross Jian Yu</a:t>
                      </a:r>
                    </a:p>
                  </a:txBody>
                  <a:tcPr anchor="ctr"/>
                </a:tc>
                <a:tc rowSpan="5">
                  <a:txBody>
                    <a:bodyPr/>
                    <a:lstStyle/>
                    <a:p>
                      <a:pPr algn="ctr" fontAlgn="b">
                        <a:spcAft>
                          <a:spcPts val="0"/>
                        </a:spcAft>
                      </a:pPr>
                      <a:r>
                        <a:rPr lang="en-US" sz="1400" dirty="0">
                          <a:effectLst/>
                          <a:latin typeface="Times New Roman" panose="02020603050405020304" pitchFamily="18" charset="0"/>
                          <a:ea typeface="宋体" panose="02010600030101010101" pitchFamily="2" charset="-122"/>
                        </a:rPr>
                        <a:t>Huawei</a:t>
                      </a:r>
                      <a:endParaRPr lang="zh-CN" sz="9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a:t>ross.yujian@huawei.com</a:t>
                      </a:r>
                      <a:endParaRPr lang="zh-CN" altLang="en-US" sz="1400" dirty="0"/>
                    </a:p>
                  </a:txBody>
                  <a:tcPr anchor="ctr"/>
                </a:tc>
                <a:extLst>
                  <a:ext uri="{0D108BD9-81ED-4DB2-BD59-A6C34878D82A}">
                    <a16:rowId xmlns:a16="http://schemas.microsoft.com/office/drawing/2014/main" val="10001"/>
                  </a:ext>
                </a:extLst>
              </a:tr>
              <a:tr h="18542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a:t>Ming Gan</a:t>
                      </a:r>
                      <a:endParaRPr lang="zh-CN" altLang="en-US" sz="1400" dirty="0"/>
                    </a:p>
                  </a:txBody>
                  <a:tcPr anchor="ctr"/>
                </a:tc>
                <a:tc v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200" kern="1200" dirty="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val="10002"/>
                  </a:ext>
                </a:extLst>
              </a:tr>
              <a:tr h="18542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a:t>David </a:t>
                      </a:r>
                      <a:r>
                        <a:rPr lang="en-US" altLang="zh-CN" sz="1400" dirty="0" err="1"/>
                        <a:t>Xun</a:t>
                      </a:r>
                      <a:r>
                        <a:rPr lang="en-US" altLang="zh-CN" sz="1400" dirty="0"/>
                        <a:t> Yang</a:t>
                      </a:r>
                      <a:endParaRPr lang="zh-CN" altLang="en-US" sz="1400" dirty="0"/>
                    </a:p>
                  </a:txBody>
                  <a:tcPr anchor="ctr"/>
                </a:tc>
                <a:tc vMerge="1">
                  <a:txBody>
                    <a:bodyPr/>
                    <a:lstStyle/>
                    <a:p>
                      <a:endParaRPr lang="zh-CN" altLang="en-US" dirty="0"/>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val="10003"/>
                  </a:ext>
                </a:extLst>
              </a:tr>
              <a:tr h="185420">
                <a:tc>
                  <a:txBody>
                    <a:bodyPr/>
                    <a:lstStyle/>
                    <a:p>
                      <a:pPr marL="0" algn="ctr" defTabSz="457200" rtl="0" eaLnBrk="1" latinLnBrk="0" hangingPunct="1"/>
                      <a:endParaRPr lang="zh-CN" altLang="en-US" sz="1400" kern="1200" dirty="0">
                        <a:solidFill>
                          <a:schemeClr val="tx1"/>
                        </a:solidFill>
                        <a:latin typeface="+mn-lt"/>
                        <a:ea typeface="+mn-ea"/>
                        <a:cs typeface="+mn-cs"/>
                      </a:endParaRPr>
                    </a:p>
                  </a:txBody>
                  <a:tcPr anchor="ctr"/>
                </a:tc>
                <a:tc v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200" kern="1200" dirty="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val="10004"/>
                  </a:ext>
                </a:extLst>
              </a:tr>
              <a:tr h="185420">
                <a:tc>
                  <a:txBody>
                    <a:bodyPr/>
                    <a:lstStyle/>
                    <a:p>
                      <a:pPr marL="0" algn="ctr" defTabSz="457200" rtl="0" eaLnBrk="1" latinLnBrk="0" hangingPunct="1"/>
                      <a:endParaRPr lang="zh-CN" altLang="en-US" sz="1400" kern="1200" dirty="0">
                        <a:solidFill>
                          <a:schemeClr val="tx1"/>
                        </a:solidFill>
                        <a:latin typeface="+mn-lt"/>
                        <a:ea typeface="+mn-ea"/>
                        <a:cs typeface="+mn-cs"/>
                      </a:endParaRPr>
                    </a:p>
                  </a:txBody>
                  <a:tcPr anchor="ctr"/>
                </a:tc>
                <a:tc vMerge="1">
                  <a:txBody>
                    <a:bodyPr/>
                    <a:lstStyle/>
                    <a:p>
                      <a:endParaRPr lang="zh-CN" altLang="en-US" dirty="0"/>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524000"/>
            <a:ext cx="7772400" cy="4572000"/>
          </a:xfrm>
        </p:spPr>
        <p:txBody>
          <a:bodyPr/>
          <a:lstStyle/>
          <a:p>
            <a:r>
              <a:rPr lang="en-US" altLang="zh-CN" sz="2000" dirty="0"/>
              <a:t>Do you agree to include the following into the 11bn SFD?</a:t>
            </a:r>
          </a:p>
          <a:p>
            <a:pPr lvl="1"/>
            <a:r>
              <a:rPr lang="en-US" altLang="zh-CN" sz="1600" dirty="0"/>
              <a:t>11bn supports subchannel selective transmission for secondary 160 MHz channel</a:t>
            </a:r>
            <a:r>
              <a:rPr lang="en-US" altLang="zh-CN" sz="1400" dirty="0"/>
              <a:t>.</a:t>
            </a:r>
          </a:p>
          <a:p>
            <a:pPr lvl="1"/>
            <a:endParaRPr lang="en-US" altLang="zh-CN" sz="1400" dirty="0"/>
          </a:p>
          <a:p>
            <a:pPr lvl="1"/>
            <a:endParaRPr lang="en-US" altLang="zh-CN" sz="1400" dirty="0"/>
          </a:p>
          <a:p>
            <a:pPr lvl="1"/>
            <a:endParaRPr lang="en-US" altLang="zh-CN" sz="1400" dirty="0"/>
          </a:p>
          <a:p>
            <a:pPr lvl="2"/>
            <a:r>
              <a:rPr lang="en-US" altLang="zh-CN" sz="1400" dirty="0"/>
              <a:t>Y</a:t>
            </a:r>
          </a:p>
          <a:p>
            <a:pPr lvl="2"/>
            <a:r>
              <a:rPr lang="en-US" altLang="zh-CN" sz="1400" dirty="0"/>
              <a:t>N</a:t>
            </a:r>
          </a:p>
          <a:p>
            <a:pPr lvl="2"/>
            <a:r>
              <a:rPr lang="en-US" altLang="zh-CN" sz="1400" dirty="0"/>
              <a:t>A</a:t>
            </a:r>
          </a:p>
          <a:p>
            <a:pPr lvl="1"/>
            <a:endParaRPr lang="en-US" altLang="zh-CN" sz="1400"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10</a:t>
            </a:fld>
            <a:endParaRPr lang="en-US"/>
          </a:p>
        </p:txBody>
      </p:sp>
      <p:sp>
        <p:nvSpPr>
          <p:cNvPr id="4" name="标题 3"/>
          <p:cNvSpPr>
            <a:spLocks noGrp="1"/>
          </p:cNvSpPr>
          <p:nvPr>
            <p:ph type="title"/>
          </p:nvPr>
        </p:nvSpPr>
        <p:spPr>
          <a:xfrm>
            <a:off x="685800" y="685800"/>
            <a:ext cx="7772400" cy="609600"/>
          </a:xfrm>
        </p:spPr>
        <p:txBody>
          <a:bodyPr/>
          <a:lstStyle/>
          <a:p>
            <a:r>
              <a:rPr lang="en-US" altLang="zh-CN" dirty="0"/>
              <a:t>Straw Poll #1</a:t>
            </a:r>
            <a:endParaRPr lang="zh-CN" altLang="en-US" dirty="0"/>
          </a:p>
        </p:txBody>
      </p:sp>
    </p:spTree>
    <p:extLst>
      <p:ext uri="{BB962C8B-B14F-4D97-AF65-F5344CB8AC3E}">
        <p14:creationId xmlns:p14="http://schemas.microsoft.com/office/powerpoint/2010/main" val="32289425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524000"/>
            <a:ext cx="7772400" cy="4572000"/>
          </a:xfrm>
        </p:spPr>
        <p:txBody>
          <a:bodyPr/>
          <a:lstStyle/>
          <a:p>
            <a:r>
              <a:rPr lang="en-US" altLang="zh-CN" sz="2000" dirty="0"/>
              <a:t>Do you agree to include the following into the 11bn SFD?</a:t>
            </a:r>
          </a:p>
          <a:p>
            <a:pPr lvl="1"/>
            <a:r>
              <a:rPr lang="en-US" altLang="zh-CN" sz="1600" dirty="0"/>
              <a:t>11bn supports subchannel selective transmission when there exists static preamble puncturing</a:t>
            </a:r>
            <a:r>
              <a:rPr lang="en-US" altLang="zh-CN" sz="1400" dirty="0"/>
              <a:t>.</a:t>
            </a:r>
          </a:p>
          <a:p>
            <a:pPr lvl="2"/>
            <a:r>
              <a:rPr lang="en-US" altLang="zh-CN" sz="1400" dirty="0"/>
              <a:t>Dynamic preamble puncturing case is TBD</a:t>
            </a:r>
          </a:p>
          <a:p>
            <a:pPr lvl="1"/>
            <a:endParaRPr lang="en-US" altLang="zh-CN" sz="1400" dirty="0"/>
          </a:p>
          <a:p>
            <a:pPr lvl="1"/>
            <a:endParaRPr lang="en-US" altLang="zh-CN" sz="1400" dirty="0"/>
          </a:p>
          <a:p>
            <a:pPr lvl="2"/>
            <a:r>
              <a:rPr lang="en-US" altLang="zh-CN" sz="1400" dirty="0"/>
              <a:t>Y</a:t>
            </a:r>
          </a:p>
          <a:p>
            <a:pPr lvl="2"/>
            <a:r>
              <a:rPr lang="en-US" altLang="zh-CN" sz="1400" dirty="0"/>
              <a:t>N</a:t>
            </a:r>
          </a:p>
          <a:p>
            <a:pPr lvl="2"/>
            <a:r>
              <a:rPr lang="en-US" altLang="zh-CN" sz="1400" dirty="0"/>
              <a:t>A</a:t>
            </a:r>
          </a:p>
          <a:p>
            <a:pPr lvl="1"/>
            <a:endParaRPr lang="en-US" altLang="zh-CN" sz="1400"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11</a:t>
            </a:fld>
            <a:endParaRPr lang="en-US"/>
          </a:p>
        </p:txBody>
      </p:sp>
      <p:sp>
        <p:nvSpPr>
          <p:cNvPr id="4" name="标题 3"/>
          <p:cNvSpPr>
            <a:spLocks noGrp="1"/>
          </p:cNvSpPr>
          <p:nvPr>
            <p:ph type="title"/>
          </p:nvPr>
        </p:nvSpPr>
        <p:spPr>
          <a:xfrm>
            <a:off x="685800" y="685800"/>
            <a:ext cx="7772400" cy="609600"/>
          </a:xfrm>
        </p:spPr>
        <p:txBody>
          <a:bodyPr/>
          <a:lstStyle/>
          <a:p>
            <a:r>
              <a:rPr lang="en-US" altLang="zh-CN" dirty="0"/>
              <a:t>Straw Poll #2</a:t>
            </a:r>
            <a:endParaRPr lang="zh-CN" altLang="en-US" dirty="0"/>
          </a:p>
        </p:txBody>
      </p:sp>
    </p:spTree>
    <p:extLst>
      <p:ext uri="{BB962C8B-B14F-4D97-AF65-F5344CB8AC3E}">
        <p14:creationId xmlns:p14="http://schemas.microsoft.com/office/powerpoint/2010/main" val="2603527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524000"/>
            <a:ext cx="7772400" cy="4572000"/>
          </a:xfrm>
        </p:spPr>
        <p:txBody>
          <a:bodyPr/>
          <a:lstStyle/>
          <a:p>
            <a:r>
              <a:rPr lang="en-US" altLang="zh-CN" sz="2000" dirty="0"/>
              <a:t>Do you agree to include the following into the 11bn SFD?</a:t>
            </a:r>
          </a:p>
          <a:p>
            <a:pPr lvl="1"/>
            <a:r>
              <a:rPr lang="en-US" altLang="zh-CN" sz="1600" dirty="0"/>
              <a:t>11bn defines frequency domain aggregation of aggregated PPDUs. A frequency domain aggregated PPDU consists of multiple PPDUs.</a:t>
            </a:r>
          </a:p>
          <a:p>
            <a:pPr lvl="2"/>
            <a:r>
              <a:rPr lang="en-US" altLang="zh-CN" sz="1400" dirty="0"/>
              <a:t>The PPDU format combinations include HE PPDU, other PPDUs are TBD.</a:t>
            </a:r>
          </a:p>
          <a:p>
            <a:pPr lvl="2"/>
            <a:r>
              <a:rPr lang="en-US" altLang="zh-CN" sz="1400" dirty="0"/>
              <a:t>The number of PPDUs is TBD.</a:t>
            </a:r>
          </a:p>
          <a:p>
            <a:pPr lvl="2"/>
            <a:endParaRPr lang="en-US" altLang="zh-CN" sz="1400" dirty="0"/>
          </a:p>
          <a:p>
            <a:pPr lvl="2"/>
            <a:endParaRPr lang="en-US" altLang="zh-CN" sz="1400" dirty="0"/>
          </a:p>
          <a:p>
            <a:pPr lvl="2"/>
            <a:r>
              <a:rPr lang="en-US" altLang="zh-CN" sz="1400" dirty="0"/>
              <a:t>Y</a:t>
            </a:r>
          </a:p>
          <a:p>
            <a:pPr lvl="2"/>
            <a:r>
              <a:rPr lang="en-US" altLang="zh-CN" sz="1400" dirty="0"/>
              <a:t>N</a:t>
            </a:r>
          </a:p>
          <a:p>
            <a:pPr lvl="2"/>
            <a:r>
              <a:rPr lang="en-US" altLang="zh-CN" sz="1400" dirty="0"/>
              <a:t>A</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12</a:t>
            </a:fld>
            <a:endParaRPr lang="en-US"/>
          </a:p>
        </p:txBody>
      </p:sp>
      <p:sp>
        <p:nvSpPr>
          <p:cNvPr id="4" name="标题 3"/>
          <p:cNvSpPr>
            <a:spLocks noGrp="1"/>
          </p:cNvSpPr>
          <p:nvPr>
            <p:ph type="title"/>
          </p:nvPr>
        </p:nvSpPr>
        <p:spPr>
          <a:xfrm>
            <a:off x="685800" y="685800"/>
            <a:ext cx="7772400" cy="609600"/>
          </a:xfrm>
        </p:spPr>
        <p:txBody>
          <a:bodyPr/>
          <a:lstStyle/>
          <a:p>
            <a:r>
              <a:rPr lang="en-US" altLang="zh-CN" dirty="0"/>
              <a:t>Motion #1</a:t>
            </a:r>
            <a:endParaRPr lang="zh-CN" altLang="en-US" dirty="0"/>
          </a:p>
        </p:txBody>
      </p:sp>
    </p:spTree>
    <p:extLst>
      <p:ext uri="{BB962C8B-B14F-4D97-AF65-F5344CB8AC3E}">
        <p14:creationId xmlns:p14="http://schemas.microsoft.com/office/powerpoint/2010/main" val="1254007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524000"/>
            <a:ext cx="7772400" cy="4572000"/>
          </a:xfrm>
        </p:spPr>
        <p:txBody>
          <a:bodyPr/>
          <a:lstStyle/>
          <a:p>
            <a:r>
              <a:rPr lang="en-US" altLang="zh-CN" sz="2000" dirty="0"/>
              <a:t>Do you agree to include the following into the 11bn SFD?</a:t>
            </a:r>
          </a:p>
          <a:p>
            <a:pPr lvl="1"/>
            <a:r>
              <a:rPr lang="en-US" altLang="zh-CN" sz="1600" dirty="0"/>
              <a:t>11bn defines frequency domain aggregation of a 160 MHz HE PPDU and 160 MHz UHR PPDU</a:t>
            </a:r>
            <a:r>
              <a:rPr lang="en-US" altLang="zh-CN" sz="1400" dirty="0"/>
              <a:t>.</a:t>
            </a:r>
          </a:p>
          <a:p>
            <a:pPr lvl="1"/>
            <a:endParaRPr lang="en-US" altLang="zh-CN" sz="1400" dirty="0"/>
          </a:p>
          <a:p>
            <a:pPr lvl="1"/>
            <a:endParaRPr lang="en-US" altLang="zh-CN" sz="1400" dirty="0"/>
          </a:p>
          <a:p>
            <a:pPr lvl="1"/>
            <a:endParaRPr lang="en-US" altLang="zh-CN" sz="1400" dirty="0"/>
          </a:p>
          <a:p>
            <a:pPr lvl="2"/>
            <a:r>
              <a:rPr lang="en-US" altLang="zh-CN" sz="1400" dirty="0"/>
              <a:t>Y</a:t>
            </a:r>
          </a:p>
          <a:p>
            <a:pPr lvl="2"/>
            <a:r>
              <a:rPr lang="en-US" altLang="zh-CN" sz="1400" dirty="0"/>
              <a:t>N</a:t>
            </a:r>
          </a:p>
          <a:p>
            <a:pPr lvl="2"/>
            <a:r>
              <a:rPr lang="en-US" altLang="zh-CN" sz="1400" dirty="0"/>
              <a:t>A</a:t>
            </a:r>
          </a:p>
          <a:p>
            <a:pPr lvl="1"/>
            <a:endParaRPr lang="en-US" altLang="zh-CN" sz="1400"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13</a:t>
            </a:fld>
            <a:endParaRPr lang="en-US"/>
          </a:p>
        </p:txBody>
      </p:sp>
      <p:sp>
        <p:nvSpPr>
          <p:cNvPr id="4" name="标题 3"/>
          <p:cNvSpPr>
            <a:spLocks noGrp="1"/>
          </p:cNvSpPr>
          <p:nvPr>
            <p:ph type="title"/>
          </p:nvPr>
        </p:nvSpPr>
        <p:spPr>
          <a:xfrm>
            <a:off x="685800" y="685800"/>
            <a:ext cx="7772400" cy="609600"/>
          </a:xfrm>
        </p:spPr>
        <p:txBody>
          <a:bodyPr/>
          <a:lstStyle/>
          <a:p>
            <a:r>
              <a:rPr lang="en-US" altLang="zh-CN" dirty="0"/>
              <a:t>Straw Poll #3</a:t>
            </a:r>
            <a:endParaRPr lang="zh-CN" altLang="en-US" dirty="0"/>
          </a:p>
        </p:txBody>
      </p:sp>
    </p:spTree>
    <p:extLst>
      <p:ext uri="{BB962C8B-B14F-4D97-AF65-F5344CB8AC3E}">
        <p14:creationId xmlns:p14="http://schemas.microsoft.com/office/powerpoint/2010/main" val="824176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524000"/>
            <a:ext cx="7772400" cy="4572000"/>
          </a:xfrm>
        </p:spPr>
        <p:txBody>
          <a:bodyPr/>
          <a:lstStyle/>
          <a:p>
            <a:r>
              <a:rPr lang="en-US" altLang="zh-CN" sz="2000" dirty="0"/>
              <a:t>Do you agree to include the following into the 11bn SFD?</a:t>
            </a:r>
          </a:p>
          <a:p>
            <a:pPr lvl="1"/>
            <a:r>
              <a:rPr lang="en-US" altLang="zh-CN" sz="1600" dirty="0"/>
              <a:t>11bn defines frequency domain aggregation of an 80 MHz HE PPDU, 80 MHz HE PPDU and 160 MHz UHR PPDU</a:t>
            </a:r>
            <a:r>
              <a:rPr lang="en-US" altLang="zh-CN" sz="1400" dirty="0"/>
              <a:t>.</a:t>
            </a:r>
          </a:p>
          <a:p>
            <a:pPr lvl="1"/>
            <a:endParaRPr lang="en-US" altLang="zh-CN" sz="1400" dirty="0"/>
          </a:p>
          <a:p>
            <a:pPr lvl="1"/>
            <a:endParaRPr lang="en-US" altLang="zh-CN" sz="1400" dirty="0"/>
          </a:p>
          <a:p>
            <a:pPr lvl="2"/>
            <a:r>
              <a:rPr lang="en-US" altLang="zh-CN" sz="1400" dirty="0"/>
              <a:t>Y</a:t>
            </a:r>
          </a:p>
          <a:p>
            <a:pPr lvl="2"/>
            <a:r>
              <a:rPr lang="en-US" altLang="zh-CN" sz="1400" dirty="0"/>
              <a:t>N</a:t>
            </a:r>
          </a:p>
          <a:p>
            <a:pPr lvl="2"/>
            <a:r>
              <a:rPr lang="en-US" altLang="zh-CN" sz="1400" dirty="0"/>
              <a:t>A</a:t>
            </a:r>
          </a:p>
          <a:p>
            <a:pPr lvl="1"/>
            <a:endParaRPr lang="en-US" altLang="zh-CN" sz="1400"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14</a:t>
            </a:fld>
            <a:endParaRPr lang="en-US"/>
          </a:p>
        </p:txBody>
      </p:sp>
      <p:sp>
        <p:nvSpPr>
          <p:cNvPr id="4" name="标题 3"/>
          <p:cNvSpPr>
            <a:spLocks noGrp="1"/>
          </p:cNvSpPr>
          <p:nvPr>
            <p:ph type="title"/>
          </p:nvPr>
        </p:nvSpPr>
        <p:spPr>
          <a:xfrm>
            <a:off x="685800" y="685800"/>
            <a:ext cx="7772400" cy="609600"/>
          </a:xfrm>
        </p:spPr>
        <p:txBody>
          <a:bodyPr/>
          <a:lstStyle/>
          <a:p>
            <a:r>
              <a:rPr lang="en-US" altLang="zh-CN" dirty="0"/>
              <a:t>Straw Poll #4</a:t>
            </a:r>
            <a:endParaRPr lang="zh-CN" altLang="en-US" dirty="0"/>
          </a:p>
        </p:txBody>
      </p:sp>
    </p:spTree>
    <p:extLst>
      <p:ext uri="{BB962C8B-B14F-4D97-AF65-F5344CB8AC3E}">
        <p14:creationId xmlns:p14="http://schemas.microsoft.com/office/powerpoint/2010/main" val="36094678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5800" y="1447800"/>
            <a:ext cx="7772400" cy="4114800"/>
          </a:xfrm>
        </p:spPr>
        <p:txBody>
          <a:bodyPr/>
          <a:lstStyle/>
          <a:p>
            <a:pPr marL="533400" indent="-355600" defTabSz="622300">
              <a:spcBef>
                <a:spcPts val="0"/>
              </a:spcBef>
              <a:spcAft>
                <a:spcPts val="0"/>
              </a:spcAft>
              <a:buFont typeface="+mj-lt"/>
              <a:buAutoNum type="arabicPeriod"/>
            </a:pPr>
            <a:r>
              <a:rPr lang="en-US" altLang="zh-CN" sz="1800" b="0" dirty="0"/>
              <a:t>IEEE Std 802.11ax</a:t>
            </a:r>
            <a:r>
              <a:rPr lang="en-US" altLang="zh-CN" sz="1800" b="0" baseline="30000" dirty="0"/>
              <a:t>TM</a:t>
            </a:r>
            <a:r>
              <a:rPr lang="en-US" altLang="zh-CN" sz="1800" b="0" dirty="0"/>
              <a:t>-2021</a:t>
            </a:r>
          </a:p>
          <a:p>
            <a:pPr marL="533400" indent="-355600" defTabSz="622300">
              <a:spcBef>
                <a:spcPts val="0"/>
              </a:spcBef>
              <a:spcAft>
                <a:spcPts val="0"/>
              </a:spcAft>
              <a:buFont typeface="+mj-lt"/>
              <a:buAutoNum type="arabicPeriod"/>
            </a:pPr>
            <a:r>
              <a:rPr lang="en-US" altLang="zh-CN" sz="1800" b="0" dirty="0"/>
              <a:t>Draft P802.11be D6.0</a:t>
            </a:r>
          </a:p>
          <a:p>
            <a:pPr marL="533400" indent="-355600" defTabSz="622300">
              <a:spcBef>
                <a:spcPts val="0"/>
              </a:spcBef>
              <a:spcAft>
                <a:spcPts val="0"/>
              </a:spcAft>
              <a:buFont typeface="+mj-lt"/>
              <a:buAutoNum type="arabicPeriod"/>
            </a:pPr>
            <a:r>
              <a:rPr lang="en-US" altLang="zh-CN" sz="1800" b="0" dirty="0">
                <a:hlinkClick r:id="rId2"/>
              </a:rPr>
              <a:t>https://mentor.ieee.org/802.11/dcn/21/11-21-0015-00-00be-clarification-of-80-mhz-operation-in-wider-bw-ofdma.pptx</a:t>
            </a:r>
            <a:endParaRPr lang="en-US" altLang="zh-CN" sz="1800" b="0" dirty="0"/>
          </a:p>
          <a:p>
            <a:pPr marL="533400" indent="-355600" defTabSz="622300">
              <a:spcBef>
                <a:spcPts val="0"/>
              </a:spcBef>
              <a:spcAft>
                <a:spcPts val="0"/>
              </a:spcAft>
              <a:buFont typeface="+mj-lt"/>
              <a:buAutoNum type="arabicPeriod"/>
            </a:pPr>
            <a:r>
              <a:rPr lang="en-US" altLang="zh-CN" sz="1800" b="0" dirty="0">
                <a:hlinkClick r:id="rId3"/>
              </a:rPr>
              <a:t>https://mentor.ieee.org/802.11/dcn/23/11-23-1865-01-00bn-discussion-on-sst-and-a-ppdu.pptx</a:t>
            </a:r>
            <a:endParaRPr lang="en-US" altLang="zh-CN" sz="1800" b="0" dirty="0"/>
          </a:p>
          <a:p>
            <a:pPr marL="533400" indent="-355600" defTabSz="622300">
              <a:spcBef>
                <a:spcPts val="0"/>
              </a:spcBef>
              <a:spcAft>
                <a:spcPts val="0"/>
              </a:spcAft>
              <a:buFont typeface="+mj-lt"/>
              <a:buAutoNum type="arabicPeriod"/>
            </a:pPr>
            <a:r>
              <a:rPr lang="en-US" altLang="zh-CN" sz="1800" b="0" dirty="0">
                <a:hlinkClick r:id="rId4"/>
              </a:rPr>
              <a:t>https://mentor.ieee.org/802.11/dcn/24/11-24-0224-02-00bn-discussion-on-a-ppdu-follow-up.pptx</a:t>
            </a:r>
            <a:endParaRPr lang="en-US" altLang="zh-CN" sz="1800" b="0" dirty="0"/>
          </a:p>
          <a:p>
            <a:pPr marL="533400" indent="-355600" defTabSz="622300">
              <a:spcBef>
                <a:spcPts val="0"/>
              </a:spcBef>
              <a:spcAft>
                <a:spcPts val="0"/>
              </a:spcAft>
              <a:buFont typeface="+mj-lt"/>
              <a:buAutoNum type="arabicPeriod"/>
            </a:pPr>
            <a:r>
              <a:rPr lang="en-US" altLang="zh-CN" sz="1800" b="0" dirty="0">
                <a:hlinkClick r:id="rId5"/>
              </a:rPr>
              <a:t>https://mentor.ieee.org/802.11/dcn/23/11-23-1954-00-00bn-two-dimensional-a-ppdu.pptx</a:t>
            </a:r>
            <a:endParaRPr lang="en-US" altLang="zh-CN" sz="1800" b="0" dirty="0"/>
          </a:p>
          <a:p>
            <a:pPr marL="533400" indent="-355600" defTabSz="622300">
              <a:spcBef>
                <a:spcPts val="0"/>
              </a:spcBef>
              <a:spcAft>
                <a:spcPts val="0"/>
              </a:spcAft>
              <a:buFont typeface="+mj-lt"/>
              <a:buAutoNum type="arabicPeriod"/>
            </a:pPr>
            <a:r>
              <a:rPr lang="en-US" altLang="zh-CN" sz="1800" b="0" dirty="0">
                <a:hlinkClick r:id="rId6"/>
              </a:rPr>
              <a:t>https://mentor.ieee.org/802.11/dcn/24/11-24-0001-01-00bn-dl-mu-ext-ppdus.pptx</a:t>
            </a:r>
            <a:endParaRPr lang="en-US" altLang="zh-CN" sz="1800" b="0" dirty="0"/>
          </a:p>
          <a:p>
            <a:pPr marL="533400" indent="-355600" defTabSz="622300">
              <a:spcBef>
                <a:spcPts val="0"/>
              </a:spcBef>
              <a:spcAft>
                <a:spcPts val="0"/>
              </a:spcAft>
              <a:buFont typeface="+mj-lt"/>
              <a:buAutoNum type="arabicPeriod"/>
            </a:pPr>
            <a:endParaRPr lang="en-US" altLang="zh-CN" sz="1800" b="0" dirty="0"/>
          </a:p>
        </p:txBody>
      </p:sp>
      <p:sp>
        <p:nvSpPr>
          <p:cNvPr id="5" name="Slide Number Placeholder 4"/>
          <p:cNvSpPr>
            <a:spLocks noGrp="1"/>
          </p:cNvSpPr>
          <p:nvPr>
            <p:ph type="sldNum" sz="quarter" idx="12"/>
          </p:nvPr>
        </p:nvSpPr>
        <p:spPr/>
        <p:txBody>
          <a:bodyPr/>
          <a:lstStyle/>
          <a:p>
            <a:r>
              <a:rPr lang="en-US" dirty="0"/>
              <a:t>Slide </a:t>
            </a:r>
            <a:fld id="{A5ED327D-21C3-674C-981C-8A8BC9E6D25C}" type="slidenum">
              <a:rPr lang="en-US" smtClean="0"/>
              <a:pPr/>
              <a:t>15</a:t>
            </a:fld>
            <a:endParaRPr lang="en-US" dirty="0"/>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r>
              <a:rPr lang="en-US" dirty="0"/>
              <a:t>Slide </a:t>
            </a:r>
            <a:fld id="{A5ED327D-21C3-674C-981C-8A8BC9E6D25C}" type="slidenum">
              <a:rPr lang="en-US" smtClean="0"/>
              <a:pPr/>
              <a:t>16</a:t>
            </a:fld>
            <a:endParaRPr lang="en-US" dirty="0"/>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a:solidFill>
                  <a:schemeClr val="tx1"/>
                </a:solidFill>
              </a:rPr>
              <a:t>Appendix – Individual TWT Operation</a:t>
            </a:r>
            <a:endParaRPr lang="en-US" kern="0" dirty="0">
              <a:solidFill>
                <a:schemeClr val="tx1"/>
              </a:solidFill>
            </a:endParaRPr>
          </a:p>
        </p:txBody>
      </p:sp>
      <p:pic>
        <p:nvPicPr>
          <p:cNvPr id="2" name="图片 1">
            <a:extLst>
              <a:ext uri="{FF2B5EF4-FFF2-40B4-BE49-F238E27FC236}">
                <a16:creationId xmlns:a16="http://schemas.microsoft.com/office/drawing/2014/main" id="{B133D7A1-F03D-42D2-B462-BB1DFE9E99D8}"/>
              </a:ext>
            </a:extLst>
          </p:cNvPr>
          <p:cNvPicPr>
            <a:picLocks noChangeAspect="1"/>
          </p:cNvPicPr>
          <p:nvPr/>
        </p:nvPicPr>
        <p:blipFill>
          <a:blip r:embed="rId2"/>
          <a:stretch>
            <a:fillRect/>
          </a:stretch>
        </p:blipFill>
        <p:spPr>
          <a:xfrm>
            <a:off x="1152525" y="1289639"/>
            <a:ext cx="6915150" cy="3617507"/>
          </a:xfrm>
          <a:prstGeom prst="rect">
            <a:avLst/>
          </a:prstGeom>
        </p:spPr>
      </p:pic>
      <p:pic>
        <p:nvPicPr>
          <p:cNvPr id="4" name="图片 3">
            <a:extLst>
              <a:ext uri="{FF2B5EF4-FFF2-40B4-BE49-F238E27FC236}">
                <a16:creationId xmlns:a16="http://schemas.microsoft.com/office/drawing/2014/main" id="{A751AF16-3BD5-4B51-A164-C8FC52AE1AB5}"/>
              </a:ext>
            </a:extLst>
          </p:cNvPr>
          <p:cNvPicPr>
            <a:picLocks noChangeAspect="1"/>
          </p:cNvPicPr>
          <p:nvPr/>
        </p:nvPicPr>
        <p:blipFill>
          <a:blip r:embed="rId3"/>
          <a:stretch>
            <a:fillRect/>
          </a:stretch>
        </p:blipFill>
        <p:spPr>
          <a:xfrm>
            <a:off x="2031333" y="5023443"/>
            <a:ext cx="5221557" cy="1758357"/>
          </a:xfrm>
          <a:prstGeom prst="rect">
            <a:avLst/>
          </a:prstGeom>
        </p:spPr>
      </p:pic>
    </p:spTree>
    <p:extLst>
      <p:ext uri="{BB962C8B-B14F-4D97-AF65-F5344CB8AC3E}">
        <p14:creationId xmlns:p14="http://schemas.microsoft.com/office/powerpoint/2010/main" val="3478372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4"/>
          <p:cNvPicPr>
            <a:picLocks noGrp="1" noChangeAspect="1"/>
          </p:cNvPicPr>
          <p:nvPr>
            <p:ph idx="1"/>
          </p:nvPr>
        </p:nvPicPr>
        <p:blipFill>
          <a:blip r:embed="rId2"/>
          <a:stretch>
            <a:fillRect/>
          </a:stretch>
        </p:blipFill>
        <p:spPr>
          <a:xfrm>
            <a:off x="685800" y="1371600"/>
            <a:ext cx="7772400" cy="4224130"/>
          </a:xfrm>
          <a:prstGeom prst="rect">
            <a:avLst/>
          </a:prstGeom>
        </p:spPr>
      </p:pic>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17</a:t>
            </a:fld>
            <a:endParaRPr lang="en-US"/>
          </a:p>
        </p:txBody>
      </p:sp>
      <p:sp>
        <p:nvSpPr>
          <p:cNvPr id="4" name="标题 3"/>
          <p:cNvSpPr>
            <a:spLocks noGrp="1"/>
          </p:cNvSpPr>
          <p:nvPr>
            <p:ph type="title"/>
          </p:nvPr>
        </p:nvSpPr>
        <p:spPr>
          <a:xfrm>
            <a:off x="685800" y="685800"/>
            <a:ext cx="7772400" cy="762000"/>
          </a:xfrm>
        </p:spPr>
        <p:txBody>
          <a:bodyPr/>
          <a:lstStyle/>
          <a:p>
            <a:r>
              <a:rPr lang="en-US" altLang="zh-CN" dirty="0"/>
              <a:t>Agreed SPs for “11be R2” [1]</a:t>
            </a:r>
            <a:endParaRPr lang="zh-CN" altLang="en-US" dirty="0"/>
          </a:p>
        </p:txBody>
      </p:sp>
      <p:pic>
        <p:nvPicPr>
          <p:cNvPr id="6" name="图片 5"/>
          <p:cNvPicPr>
            <a:picLocks noChangeAspect="1"/>
          </p:cNvPicPr>
          <p:nvPr/>
        </p:nvPicPr>
        <p:blipFill>
          <a:blip r:embed="rId3"/>
          <a:stretch>
            <a:fillRect/>
          </a:stretch>
        </p:blipFill>
        <p:spPr>
          <a:xfrm>
            <a:off x="685800" y="5494561"/>
            <a:ext cx="7288484" cy="980852"/>
          </a:xfrm>
          <a:prstGeom prst="rect">
            <a:avLst/>
          </a:prstGeom>
        </p:spPr>
      </p:pic>
    </p:spTree>
    <p:extLst>
      <p:ext uri="{BB962C8B-B14F-4D97-AF65-F5344CB8AC3E}">
        <p14:creationId xmlns:p14="http://schemas.microsoft.com/office/powerpoint/2010/main" val="3797888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18</a:t>
            </a:fld>
            <a:endParaRPr lang="en-US"/>
          </a:p>
        </p:txBody>
      </p:sp>
      <p:sp>
        <p:nvSpPr>
          <p:cNvPr id="4" name="标题 3"/>
          <p:cNvSpPr>
            <a:spLocks noGrp="1"/>
          </p:cNvSpPr>
          <p:nvPr>
            <p:ph type="title"/>
          </p:nvPr>
        </p:nvSpPr>
        <p:spPr>
          <a:xfrm>
            <a:off x="685800" y="685800"/>
            <a:ext cx="7772400" cy="450669"/>
          </a:xfrm>
        </p:spPr>
        <p:txBody>
          <a:bodyPr/>
          <a:lstStyle/>
          <a:p>
            <a:r>
              <a:rPr lang="en-US" altLang="zh-CN" dirty="0"/>
              <a:t>Agreed SPs for “11be R2” [1]</a:t>
            </a:r>
            <a:endParaRPr lang="zh-CN" altLang="en-US" dirty="0"/>
          </a:p>
        </p:txBody>
      </p:sp>
      <p:pic>
        <p:nvPicPr>
          <p:cNvPr id="7" name="内容占位符 6"/>
          <p:cNvPicPr>
            <a:picLocks noGrp="1" noChangeAspect="1"/>
          </p:cNvPicPr>
          <p:nvPr>
            <p:ph idx="1"/>
          </p:nvPr>
        </p:nvPicPr>
        <p:blipFill>
          <a:blip r:embed="rId2"/>
          <a:stretch>
            <a:fillRect/>
          </a:stretch>
        </p:blipFill>
        <p:spPr>
          <a:xfrm>
            <a:off x="1229602" y="1125874"/>
            <a:ext cx="6760995" cy="4114800"/>
          </a:xfrm>
          <a:prstGeom prst="rect">
            <a:avLst/>
          </a:prstGeom>
        </p:spPr>
      </p:pic>
    </p:spTree>
    <p:extLst>
      <p:ext uri="{BB962C8B-B14F-4D97-AF65-F5344CB8AC3E}">
        <p14:creationId xmlns:p14="http://schemas.microsoft.com/office/powerpoint/2010/main" val="528528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561306"/>
            <a:ext cx="8077200" cy="4724401"/>
          </a:xfrm>
        </p:spPr>
        <p:txBody>
          <a:bodyPr/>
          <a:lstStyle/>
          <a:p>
            <a:r>
              <a:rPr lang="en-US" altLang="zh-CN" sz="1800" dirty="0"/>
              <a:t>In 11be, an 80 MHz operating non-AP EHT STA shall be able to participate in 160MHz, and 320MHz EHT DL and UL OFDMA transmissions.</a:t>
            </a:r>
          </a:p>
          <a:p>
            <a:endParaRPr lang="en-US" altLang="zh-CN" sz="1800" dirty="0"/>
          </a:p>
          <a:p>
            <a:r>
              <a:rPr lang="en-US" altLang="zh-CN" sz="1800" dirty="0"/>
              <a:t>Several features are designed accordingly, for example, a receiver only needs to process preambles within its operating 80 MHz channel.</a:t>
            </a:r>
          </a:p>
          <a:p>
            <a:endParaRPr lang="en-US" altLang="zh-CN" sz="1800" dirty="0"/>
          </a:p>
          <a:p>
            <a:r>
              <a:rPr lang="en-US" altLang="zh-CN" sz="1800" dirty="0"/>
              <a:t>However, there is not enough support to enable wider bandwidth OFDMA. Only HE subchannel selective transmission (SST) is supported. </a:t>
            </a:r>
          </a:p>
          <a:p>
            <a:pPr lvl="1"/>
            <a:r>
              <a:rPr lang="en-US" altLang="zh-CN" sz="1600" dirty="0"/>
              <a:t>NOTE 2—As defined in 35.11.4 (CENTER_FREQUENCY_SEGMENT), an 80 MHz operating non-AP EHT STA operates in the primary 80 MHz channel and might operate in the secondary 80 MHz channel that does not include any inactive 20 MHz subchannel when the 80 MHz operating non-AP EHT STA sets dot11HESubchannelSelectiveTransmissionImplemented to true.</a:t>
            </a:r>
          </a:p>
          <a:p>
            <a:pPr lvl="1"/>
            <a:endParaRPr lang="en-US" altLang="zh-CN" sz="1600" dirty="0"/>
          </a:p>
          <a:p>
            <a:r>
              <a:rPr lang="en-US" altLang="zh-CN" sz="2000" dirty="0"/>
              <a:t>SST is not supported in secondary 160 MHz or when preamble puncturing exists in secondary 80 </a:t>
            </a:r>
            <a:r>
              <a:rPr lang="en-US" altLang="zh-CN" sz="2000" dirty="0" err="1"/>
              <a:t>MHz.</a:t>
            </a:r>
            <a:endParaRPr lang="en-US" altLang="zh-CN" sz="2000"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2</a:t>
            </a:fld>
            <a:endParaRPr lang="en-US"/>
          </a:p>
        </p:txBody>
      </p:sp>
      <p:sp>
        <p:nvSpPr>
          <p:cNvPr id="4" name="标题 3"/>
          <p:cNvSpPr>
            <a:spLocks noGrp="1"/>
          </p:cNvSpPr>
          <p:nvPr>
            <p:ph type="title"/>
          </p:nvPr>
        </p:nvSpPr>
        <p:spPr>
          <a:xfrm>
            <a:off x="685800" y="762000"/>
            <a:ext cx="7772400" cy="609600"/>
          </a:xfrm>
        </p:spPr>
        <p:txBody>
          <a:bodyPr/>
          <a:lstStyle/>
          <a:p>
            <a:r>
              <a:rPr lang="en-US" altLang="zh-CN" dirty="0"/>
              <a:t>SST for Wider Bandwidth OFDMA in 802.11be</a:t>
            </a:r>
            <a:endParaRPr lang="zh-CN" altLang="en-US" dirty="0"/>
          </a:p>
        </p:txBody>
      </p:sp>
    </p:spTree>
    <p:extLst>
      <p:ext uri="{BB962C8B-B14F-4D97-AF65-F5344CB8AC3E}">
        <p14:creationId xmlns:p14="http://schemas.microsoft.com/office/powerpoint/2010/main" val="347110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371600"/>
            <a:ext cx="8077200" cy="5027614"/>
          </a:xfrm>
        </p:spPr>
        <p:txBody>
          <a:bodyPr/>
          <a:lstStyle/>
          <a:p>
            <a:r>
              <a:rPr lang="en-US" altLang="zh-CN" sz="1800" dirty="0"/>
              <a:t>For 802.11bn, SST should be extended to secondary 160 MHz and preamble puncturing case.</a:t>
            </a:r>
          </a:p>
          <a:p>
            <a:pPr lvl="1"/>
            <a:r>
              <a:rPr lang="en-US" altLang="zh-CN" sz="1400" dirty="0"/>
              <a:t>For example, one additional octet of bitmap for secondary 160 </a:t>
            </a:r>
            <a:r>
              <a:rPr lang="en-US" altLang="zh-CN" sz="1400" dirty="0" err="1"/>
              <a:t>MHz.</a:t>
            </a:r>
            <a:endParaRPr lang="en-US" altLang="zh-CN" sz="1400" dirty="0"/>
          </a:p>
          <a:p>
            <a:pPr lvl="1"/>
            <a:r>
              <a:rPr lang="en-US" altLang="zh-CN" sz="1400" dirty="0"/>
              <a:t>For preamble puncturing, may consider static preamble puncturing as a baseline, and further study dynamic preamble puncturing.</a:t>
            </a:r>
          </a:p>
          <a:p>
            <a:r>
              <a:rPr lang="en-US" altLang="zh-CN" sz="1800" dirty="0"/>
              <a:t>SST is combined with TWT, and doesn’t have tight hardware requirements for the non-AP STA. </a:t>
            </a:r>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pPr marL="342900" lvl="1" indent="-342900">
              <a:buChar char="•"/>
            </a:pPr>
            <a:r>
              <a:rPr lang="en-US" altLang="zh-CN" sz="1800" b="1" dirty="0">
                <a:ea typeface="+mn-ea"/>
                <a:cs typeface="+mn-cs"/>
              </a:rPr>
              <a:t>Dynamic </a:t>
            </a:r>
            <a:r>
              <a:rPr lang="en-US" altLang="zh-CN" sz="1800" b="1" dirty="0" err="1">
                <a:ea typeface="+mn-ea"/>
                <a:cs typeface="+mn-cs"/>
              </a:rPr>
              <a:t>subband</a:t>
            </a:r>
            <a:r>
              <a:rPr lang="en-US" altLang="zh-CN" sz="1800" b="1" dirty="0">
                <a:ea typeface="+mn-ea"/>
                <a:cs typeface="+mn-cs"/>
              </a:rPr>
              <a:t> operation (DSO), which moves non-AP STAs to secondary channels at the beginning of a TXOP, may also be applied. However, this requires tighter hardware requirements, and need more evaluation and discussions.</a:t>
            </a:r>
          </a:p>
          <a:p>
            <a:pPr lvl="1"/>
            <a:endParaRPr lang="en-US" altLang="zh-CN" sz="1400"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3</a:t>
            </a:fld>
            <a:endParaRPr lang="en-US"/>
          </a:p>
        </p:txBody>
      </p:sp>
      <p:sp>
        <p:nvSpPr>
          <p:cNvPr id="4" name="标题 3"/>
          <p:cNvSpPr>
            <a:spLocks noGrp="1"/>
          </p:cNvSpPr>
          <p:nvPr>
            <p:ph type="title"/>
          </p:nvPr>
        </p:nvSpPr>
        <p:spPr>
          <a:xfrm>
            <a:off x="685800" y="762000"/>
            <a:ext cx="7772400" cy="609600"/>
          </a:xfrm>
        </p:spPr>
        <p:txBody>
          <a:bodyPr/>
          <a:lstStyle/>
          <a:p>
            <a:r>
              <a:rPr lang="en-US" altLang="zh-CN" dirty="0"/>
              <a:t>Wider Bandwidth OFDMA in 802.11bn</a:t>
            </a:r>
            <a:endParaRPr lang="zh-CN" altLang="en-US" dirty="0"/>
          </a:p>
        </p:txBody>
      </p:sp>
      <p:graphicFrame>
        <p:nvGraphicFramePr>
          <p:cNvPr id="5" name="对象 4">
            <a:extLst>
              <a:ext uri="{FF2B5EF4-FFF2-40B4-BE49-F238E27FC236}">
                <a16:creationId xmlns:a16="http://schemas.microsoft.com/office/drawing/2014/main" id="{84411A90-48F7-4156-9F0E-DEAB45091115}"/>
              </a:ext>
            </a:extLst>
          </p:cNvPr>
          <p:cNvGraphicFramePr>
            <a:graphicFrameLocks noChangeAspect="1"/>
          </p:cNvGraphicFramePr>
          <p:nvPr>
            <p:extLst>
              <p:ext uri="{D42A27DB-BD31-4B8C-83A1-F6EECF244321}">
                <p14:modId xmlns:p14="http://schemas.microsoft.com/office/powerpoint/2010/main" val="1620303177"/>
              </p:ext>
            </p:extLst>
          </p:nvPr>
        </p:nvGraphicFramePr>
        <p:xfrm>
          <a:off x="1828800" y="3352800"/>
          <a:ext cx="5981700" cy="1956976"/>
        </p:xfrm>
        <a:graphic>
          <a:graphicData uri="http://schemas.openxmlformats.org/presentationml/2006/ole">
            <mc:AlternateContent xmlns:mc="http://schemas.openxmlformats.org/markup-compatibility/2006">
              <mc:Choice xmlns:v="urn:schemas-microsoft-com:vml" Requires="v">
                <p:oleObj spid="_x0000_s2098" name="Visio" r:id="rId3" imgW="6858174" imgH="2238465" progId="Visio.Drawing.11">
                  <p:embed/>
                </p:oleObj>
              </mc:Choice>
              <mc:Fallback>
                <p:oleObj name="Visio" r:id="rId3" imgW="6858174" imgH="2238465" progId="Visio.Drawing.11">
                  <p:embed/>
                  <p:pic>
                    <p:nvPicPr>
                      <p:cNvPr id="23" name="对象 22">
                        <a:extLst>
                          <a:ext uri="{FF2B5EF4-FFF2-40B4-BE49-F238E27FC236}">
                            <a16:creationId xmlns:a16="http://schemas.microsoft.com/office/drawing/2014/main" id="{1851213A-EA95-449F-AE2A-3B4F5C3E3A34}"/>
                          </a:ext>
                        </a:extLst>
                      </p:cNvPr>
                      <p:cNvPicPr>
                        <a:picLocks noChangeAspect="1" noChangeArrowheads="1"/>
                      </p:cNvPicPr>
                      <p:nvPr/>
                    </p:nvPicPr>
                    <p:blipFill>
                      <a:blip r:embed="rId4"/>
                      <a:srcRect/>
                      <a:stretch>
                        <a:fillRect/>
                      </a:stretch>
                    </p:blipFill>
                    <p:spPr bwMode="auto">
                      <a:xfrm>
                        <a:off x="1828800" y="3352800"/>
                        <a:ext cx="5981700" cy="1956976"/>
                      </a:xfrm>
                      <a:prstGeom prst="rect">
                        <a:avLst/>
                      </a:prstGeom>
                      <a:noFill/>
                    </p:spPr>
                  </p:pic>
                </p:oleObj>
              </mc:Fallback>
            </mc:AlternateContent>
          </a:graphicData>
        </a:graphic>
      </p:graphicFrame>
    </p:spTree>
    <p:extLst>
      <p:ext uri="{BB962C8B-B14F-4D97-AF65-F5344CB8AC3E}">
        <p14:creationId xmlns:p14="http://schemas.microsoft.com/office/powerpoint/2010/main" val="2105151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384917"/>
            <a:ext cx="8077200" cy="4724401"/>
          </a:xfrm>
        </p:spPr>
        <p:txBody>
          <a:bodyPr/>
          <a:lstStyle/>
          <a:p>
            <a:r>
              <a:rPr lang="en-US" altLang="zh-CN" sz="1800" dirty="0"/>
              <a:t>Frequency domain A-PPDU has been well discussed in 802.11be and also in [4-7] in 802.11bn. A-PPDU can further take advantage of the wider bandwidth channels when there are legacy transmissions.</a:t>
            </a:r>
          </a:p>
          <a:p>
            <a:pPr lvl="1"/>
            <a:r>
              <a:rPr lang="en-US" altLang="zh-CN" sz="1400" dirty="0"/>
              <a:t>~2x data rate improvement for 80 MHz </a:t>
            </a:r>
            <a:r>
              <a:rPr lang="en-US" altLang="zh-CN" sz="1400" dirty="0">
                <a:sym typeface="Wingdings" panose="05000000000000000000" pitchFamily="2" charset="2"/>
              </a:rPr>
              <a:t> 160 MHz or 160 MHz  320 MHz transmission, ~4x data rate improvement for 80 MHz  320 MHz transmissions.</a:t>
            </a:r>
          </a:p>
          <a:p>
            <a:pPr lvl="1"/>
            <a:r>
              <a:rPr lang="en-US" altLang="zh-CN" sz="1400" dirty="0">
                <a:sym typeface="Wingdings" panose="05000000000000000000" pitchFamily="2" charset="2"/>
              </a:rPr>
              <a:t>Reduce latency compared with only legacy transmissions in primary channel.</a:t>
            </a:r>
            <a:endParaRPr lang="en-US" altLang="zh-CN" sz="1400" dirty="0"/>
          </a:p>
          <a:p>
            <a:endParaRPr lang="en-US" altLang="zh-CN" sz="1800" dirty="0"/>
          </a:p>
          <a:p>
            <a:r>
              <a:rPr lang="en-US" altLang="zh-CN" sz="1800" dirty="0"/>
              <a:t>A-PPDU can be supported when there are large bandwidth capable non-AP STAs (e.g. 160 or 320 MHz non-AP STA), without SST or DSO.</a:t>
            </a:r>
            <a:r>
              <a:rPr lang="zh-CN" altLang="en-US" sz="1800" dirty="0"/>
              <a:t> </a:t>
            </a:r>
            <a:r>
              <a:rPr lang="en-US" altLang="zh-CN" sz="1800" dirty="0"/>
              <a:t>With SST or DSO support, A-PPDU can also be enabled for bandwidth limited non-AP STAs or smaller bandwidth operating non-AP STAs. </a:t>
            </a:r>
          </a:p>
          <a:p>
            <a:endParaRPr lang="en-US" altLang="zh-CN" sz="1800" dirty="0"/>
          </a:p>
          <a:p>
            <a:r>
              <a:rPr lang="en-US" altLang="zh-CN" sz="1800" dirty="0"/>
              <a:t>Several A-PPDU combination examples are shown in the following slides. The preferred modes are marked in </a:t>
            </a:r>
            <a:r>
              <a:rPr lang="en-US" altLang="zh-CN" sz="1800" dirty="0">
                <a:solidFill>
                  <a:srgbClr val="FF0000"/>
                </a:solidFill>
              </a:rPr>
              <a:t>red</a:t>
            </a:r>
            <a:r>
              <a:rPr lang="en-US" altLang="zh-CN" sz="1800" dirty="0"/>
              <a:t>. Whilst we are open for specific modes.</a:t>
            </a:r>
          </a:p>
          <a:p>
            <a:endParaRPr lang="en-US" altLang="zh-CN" sz="1800" dirty="0"/>
          </a:p>
          <a:p>
            <a:endParaRPr lang="en-US" altLang="zh-CN" sz="1800"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4</a:t>
            </a:fld>
            <a:endParaRPr lang="en-US"/>
          </a:p>
        </p:txBody>
      </p:sp>
      <p:sp>
        <p:nvSpPr>
          <p:cNvPr id="4" name="标题 3"/>
          <p:cNvSpPr>
            <a:spLocks noGrp="1"/>
          </p:cNvSpPr>
          <p:nvPr>
            <p:ph type="title"/>
          </p:nvPr>
        </p:nvSpPr>
        <p:spPr>
          <a:xfrm>
            <a:off x="685800" y="762000"/>
            <a:ext cx="7772400" cy="609600"/>
          </a:xfrm>
        </p:spPr>
        <p:txBody>
          <a:bodyPr/>
          <a:lstStyle/>
          <a:p>
            <a:r>
              <a:rPr lang="en-US" altLang="zh-CN" dirty="0"/>
              <a:t>A-PPDU</a:t>
            </a:r>
            <a:endParaRPr lang="zh-CN" altLang="en-US" dirty="0"/>
          </a:p>
        </p:txBody>
      </p:sp>
    </p:spTree>
    <p:extLst>
      <p:ext uri="{BB962C8B-B14F-4D97-AF65-F5344CB8AC3E}">
        <p14:creationId xmlns:p14="http://schemas.microsoft.com/office/powerpoint/2010/main" val="1696214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r>
              <a:rPr lang="en-US" dirty="0"/>
              <a:t>Slide </a:t>
            </a:r>
            <a:fld id="{A5ED327D-21C3-674C-981C-8A8BC9E6D25C}" type="slidenum">
              <a:rPr lang="en-US" smtClean="0"/>
              <a:pPr/>
              <a:t>5</a:t>
            </a:fld>
            <a:endParaRPr lang="en-US" dirty="0"/>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a:solidFill>
                  <a:schemeClr val="tx1"/>
                </a:solidFill>
              </a:rPr>
              <a:t>A-PPDU Combination Examples</a:t>
            </a:r>
            <a:endParaRPr lang="en-US" kern="0" dirty="0">
              <a:solidFill>
                <a:schemeClr val="tx1"/>
              </a:solidFill>
            </a:endParaRPr>
          </a:p>
        </p:txBody>
      </p:sp>
      <p:sp>
        <p:nvSpPr>
          <p:cNvPr id="6" name="矩形 5">
            <a:extLst>
              <a:ext uri="{FF2B5EF4-FFF2-40B4-BE49-F238E27FC236}">
                <a16:creationId xmlns:a16="http://schemas.microsoft.com/office/drawing/2014/main" id="{1D23C4AC-545D-44F6-914E-9CDBB348AEE6}"/>
              </a:ext>
            </a:extLst>
          </p:cNvPr>
          <p:cNvSpPr/>
          <p:nvPr/>
        </p:nvSpPr>
        <p:spPr bwMode="auto">
          <a:xfrm>
            <a:off x="1827213" y="1317752"/>
            <a:ext cx="2133600" cy="419077"/>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charset="0"/>
              </a:rPr>
              <a:t>HE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7" name="矩形 6">
            <a:extLst>
              <a:ext uri="{FF2B5EF4-FFF2-40B4-BE49-F238E27FC236}">
                <a16:creationId xmlns:a16="http://schemas.microsoft.com/office/drawing/2014/main" id="{CCC9BEF9-0E9E-40FC-9573-A2D2FCA0AC35}"/>
              </a:ext>
            </a:extLst>
          </p:cNvPr>
          <p:cNvSpPr/>
          <p:nvPr/>
        </p:nvSpPr>
        <p:spPr bwMode="auto">
          <a:xfrm>
            <a:off x="1827213" y="1736829"/>
            <a:ext cx="2133600" cy="419077"/>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zh-CN" sz="1200" b="0" i="0" u="none" strike="noStrike" cap="none" normalizeH="0" baseline="0" dirty="0">
                <a:ln>
                  <a:noFill/>
                </a:ln>
                <a:solidFill>
                  <a:schemeClr val="tx1"/>
                </a:solidFill>
                <a:effectLst/>
                <a:latin typeface="Times New Roman" charset="0"/>
              </a:rPr>
              <a:t>HE </a:t>
            </a:r>
            <a:r>
              <a:rPr lang="en-US" altLang="zh-CN" dirty="0"/>
              <a:t>PPDU (by UHR STA)</a:t>
            </a:r>
            <a:endParaRPr kumimoji="0" lang="zh-CN" altLang="en-US" sz="1200" b="0" i="0" u="none" strike="noStrike" cap="none" normalizeH="0" baseline="0" dirty="0">
              <a:ln>
                <a:noFill/>
              </a:ln>
              <a:solidFill>
                <a:schemeClr val="tx1"/>
              </a:solidFill>
              <a:effectLst/>
              <a:latin typeface="Times New Roman" charset="0"/>
            </a:endParaRPr>
          </a:p>
        </p:txBody>
      </p:sp>
      <p:sp>
        <p:nvSpPr>
          <p:cNvPr id="8" name="矩形 7">
            <a:extLst>
              <a:ext uri="{FF2B5EF4-FFF2-40B4-BE49-F238E27FC236}">
                <a16:creationId xmlns:a16="http://schemas.microsoft.com/office/drawing/2014/main" id="{7B3D1215-351F-4235-86FF-82540CA97DFE}"/>
              </a:ext>
            </a:extLst>
          </p:cNvPr>
          <p:cNvSpPr/>
          <p:nvPr/>
        </p:nvSpPr>
        <p:spPr bwMode="auto">
          <a:xfrm>
            <a:off x="4875213" y="1317752"/>
            <a:ext cx="2133600" cy="419077"/>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dirty="0"/>
              <a:t>EHT PPDU</a:t>
            </a:r>
            <a:endParaRPr lang="zh-CN" altLang="en-US" dirty="0"/>
          </a:p>
        </p:txBody>
      </p:sp>
      <p:sp>
        <p:nvSpPr>
          <p:cNvPr id="10" name="文本框 9">
            <a:extLst>
              <a:ext uri="{FF2B5EF4-FFF2-40B4-BE49-F238E27FC236}">
                <a16:creationId xmlns:a16="http://schemas.microsoft.com/office/drawing/2014/main" id="{1A1C9F43-E09A-4E5A-8C81-1848C3AA7F9D}"/>
              </a:ext>
            </a:extLst>
          </p:cNvPr>
          <p:cNvSpPr txBox="1"/>
          <p:nvPr/>
        </p:nvSpPr>
        <p:spPr>
          <a:xfrm>
            <a:off x="1370013" y="1317752"/>
            <a:ext cx="533400" cy="461665"/>
          </a:xfrm>
          <a:prstGeom prst="rect">
            <a:avLst/>
          </a:prstGeom>
          <a:noFill/>
        </p:spPr>
        <p:txBody>
          <a:bodyPr wrap="square" rtlCol="0">
            <a:spAutoFit/>
          </a:bodyPr>
          <a:lstStyle/>
          <a:p>
            <a:r>
              <a:rPr lang="en-US" altLang="zh-CN" dirty="0"/>
              <a:t>80 MHz</a:t>
            </a:r>
            <a:endParaRPr lang="zh-CN" altLang="en-US" dirty="0"/>
          </a:p>
        </p:txBody>
      </p:sp>
      <p:sp>
        <p:nvSpPr>
          <p:cNvPr id="11" name="文本框 10">
            <a:extLst>
              <a:ext uri="{FF2B5EF4-FFF2-40B4-BE49-F238E27FC236}">
                <a16:creationId xmlns:a16="http://schemas.microsoft.com/office/drawing/2014/main" id="{C481F590-B20C-45A2-BE11-DC0F53F4E828}"/>
              </a:ext>
            </a:extLst>
          </p:cNvPr>
          <p:cNvSpPr txBox="1"/>
          <p:nvPr/>
        </p:nvSpPr>
        <p:spPr>
          <a:xfrm>
            <a:off x="1370013" y="1715535"/>
            <a:ext cx="533400" cy="461665"/>
          </a:xfrm>
          <a:prstGeom prst="rect">
            <a:avLst/>
          </a:prstGeom>
          <a:noFill/>
        </p:spPr>
        <p:txBody>
          <a:bodyPr wrap="square" rtlCol="0">
            <a:spAutoFit/>
          </a:bodyPr>
          <a:lstStyle/>
          <a:p>
            <a:r>
              <a:rPr lang="en-US" altLang="zh-CN" dirty="0"/>
              <a:t>80 MHz</a:t>
            </a:r>
            <a:endParaRPr lang="zh-CN" altLang="en-US" dirty="0"/>
          </a:p>
        </p:txBody>
      </p:sp>
      <p:sp>
        <p:nvSpPr>
          <p:cNvPr id="12" name="矩形 11">
            <a:extLst>
              <a:ext uri="{FF2B5EF4-FFF2-40B4-BE49-F238E27FC236}">
                <a16:creationId xmlns:a16="http://schemas.microsoft.com/office/drawing/2014/main" id="{E111C181-25FA-467A-BAF9-FAE0BC56B7A5}"/>
              </a:ext>
            </a:extLst>
          </p:cNvPr>
          <p:cNvSpPr/>
          <p:nvPr/>
        </p:nvSpPr>
        <p:spPr bwMode="auto">
          <a:xfrm>
            <a:off x="4875213" y="1736829"/>
            <a:ext cx="2133600" cy="419077"/>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charset="0"/>
              </a:rPr>
              <a:t>UHR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13" name="文本框 12">
            <a:extLst>
              <a:ext uri="{FF2B5EF4-FFF2-40B4-BE49-F238E27FC236}">
                <a16:creationId xmlns:a16="http://schemas.microsoft.com/office/drawing/2014/main" id="{6390809B-F261-43FC-827D-1F698DBBB2EA}"/>
              </a:ext>
            </a:extLst>
          </p:cNvPr>
          <p:cNvSpPr txBox="1"/>
          <p:nvPr/>
        </p:nvSpPr>
        <p:spPr>
          <a:xfrm>
            <a:off x="2741613" y="2177200"/>
            <a:ext cx="838200" cy="276999"/>
          </a:xfrm>
          <a:prstGeom prst="rect">
            <a:avLst/>
          </a:prstGeom>
          <a:noFill/>
        </p:spPr>
        <p:txBody>
          <a:bodyPr wrap="square" rtlCol="0">
            <a:spAutoFit/>
          </a:bodyPr>
          <a:lstStyle/>
          <a:p>
            <a:r>
              <a:rPr lang="en-US" altLang="zh-CN" dirty="0">
                <a:solidFill>
                  <a:srgbClr val="FF0000"/>
                </a:solidFill>
              </a:rPr>
              <a:t>(1)</a:t>
            </a:r>
            <a:endParaRPr lang="zh-CN" altLang="en-US" dirty="0">
              <a:solidFill>
                <a:srgbClr val="FF0000"/>
              </a:solidFill>
            </a:endParaRPr>
          </a:p>
        </p:txBody>
      </p:sp>
      <p:sp>
        <p:nvSpPr>
          <p:cNvPr id="14" name="文本框 13">
            <a:extLst>
              <a:ext uri="{FF2B5EF4-FFF2-40B4-BE49-F238E27FC236}">
                <a16:creationId xmlns:a16="http://schemas.microsoft.com/office/drawing/2014/main" id="{82AB4B23-ED40-4DD0-B490-7C1FDEE6BFB4}"/>
              </a:ext>
            </a:extLst>
          </p:cNvPr>
          <p:cNvSpPr txBox="1"/>
          <p:nvPr/>
        </p:nvSpPr>
        <p:spPr>
          <a:xfrm>
            <a:off x="5789613" y="2177200"/>
            <a:ext cx="838200" cy="276999"/>
          </a:xfrm>
          <a:prstGeom prst="rect">
            <a:avLst/>
          </a:prstGeom>
          <a:noFill/>
        </p:spPr>
        <p:txBody>
          <a:bodyPr wrap="square" rtlCol="0">
            <a:spAutoFit/>
          </a:bodyPr>
          <a:lstStyle/>
          <a:p>
            <a:r>
              <a:rPr lang="en-US" altLang="zh-CN" dirty="0"/>
              <a:t>(2)</a:t>
            </a:r>
            <a:endParaRPr lang="zh-CN" altLang="en-US" dirty="0"/>
          </a:p>
        </p:txBody>
      </p:sp>
      <p:sp>
        <p:nvSpPr>
          <p:cNvPr id="15" name="矩形 14">
            <a:extLst>
              <a:ext uri="{FF2B5EF4-FFF2-40B4-BE49-F238E27FC236}">
                <a16:creationId xmlns:a16="http://schemas.microsoft.com/office/drawing/2014/main" id="{0F51EC19-AE28-466F-8759-731CF4E23338}"/>
              </a:ext>
            </a:extLst>
          </p:cNvPr>
          <p:cNvSpPr/>
          <p:nvPr/>
        </p:nvSpPr>
        <p:spPr bwMode="auto">
          <a:xfrm>
            <a:off x="533400" y="2574983"/>
            <a:ext cx="2133600" cy="838153"/>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charset="0"/>
              </a:rPr>
              <a:t>HE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16" name="矩形 15">
            <a:extLst>
              <a:ext uri="{FF2B5EF4-FFF2-40B4-BE49-F238E27FC236}">
                <a16:creationId xmlns:a16="http://schemas.microsoft.com/office/drawing/2014/main" id="{2121D010-A9B5-4F75-8424-1C2502D3645A}"/>
              </a:ext>
            </a:extLst>
          </p:cNvPr>
          <p:cNvSpPr/>
          <p:nvPr/>
        </p:nvSpPr>
        <p:spPr bwMode="auto">
          <a:xfrm>
            <a:off x="533400" y="3381910"/>
            <a:ext cx="2133600" cy="79612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charset="0"/>
              </a:rPr>
              <a:t>UHR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17" name="矩形 16">
            <a:extLst>
              <a:ext uri="{FF2B5EF4-FFF2-40B4-BE49-F238E27FC236}">
                <a16:creationId xmlns:a16="http://schemas.microsoft.com/office/drawing/2014/main" id="{5F7A20D3-B398-45F8-90D5-F69139269C01}"/>
              </a:ext>
            </a:extLst>
          </p:cNvPr>
          <p:cNvSpPr/>
          <p:nvPr/>
        </p:nvSpPr>
        <p:spPr bwMode="auto">
          <a:xfrm>
            <a:off x="3592127" y="2574983"/>
            <a:ext cx="2133600" cy="838153"/>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dirty="0"/>
              <a:t>EHT PPDU</a:t>
            </a:r>
            <a:endParaRPr lang="zh-CN" altLang="en-US" dirty="0"/>
          </a:p>
        </p:txBody>
      </p:sp>
      <p:sp>
        <p:nvSpPr>
          <p:cNvPr id="18" name="矩形 17">
            <a:extLst>
              <a:ext uri="{FF2B5EF4-FFF2-40B4-BE49-F238E27FC236}">
                <a16:creationId xmlns:a16="http://schemas.microsoft.com/office/drawing/2014/main" id="{104FFE37-2369-47F0-90CE-A424B4C14A71}"/>
              </a:ext>
            </a:extLst>
          </p:cNvPr>
          <p:cNvSpPr/>
          <p:nvPr/>
        </p:nvSpPr>
        <p:spPr bwMode="auto">
          <a:xfrm>
            <a:off x="3592127" y="3413136"/>
            <a:ext cx="2133600" cy="78231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charset="0"/>
              </a:rPr>
              <a:t>UHR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19" name="矩形 18">
            <a:extLst>
              <a:ext uri="{FF2B5EF4-FFF2-40B4-BE49-F238E27FC236}">
                <a16:creationId xmlns:a16="http://schemas.microsoft.com/office/drawing/2014/main" id="{D31D1963-F1AA-4D6C-9D26-D5C98F2EF7BD}"/>
              </a:ext>
            </a:extLst>
          </p:cNvPr>
          <p:cNvSpPr/>
          <p:nvPr/>
        </p:nvSpPr>
        <p:spPr bwMode="auto">
          <a:xfrm>
            <a:off x="6640127" y="2593832"/>
            <a:ext cx="2133600" cy="838153"/>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charset="0"/>
              </a:rPr>
              <a:t>HE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20" name="矩形 19">
            <a:extLst>
              <a:ext uri="{FF2B5EF4-FFF2-40B4-BE49-F238E27FC236}">
                <a16:creationId xmlns:a16="http://schemas.microsoft.com/office/drawing/2014/main" id="{B34D7AD7-C79C-4DA5-807C-CBA59F028603}"/>
              </a:ext>
            </a:extLst>
          </p:cNvPr>
          <p:cNvSpPr/>
          <p:nvPr/>
        </p:nvSpPr>
        <p:spPr bwMode="auto">
          <a:xfrm>
            <a:off x="6640127" y="3400759"/>
            <a:ext cx="2133600" cy="79612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dirty="0"/>
              <a:t>EHT PPDU (by UHR STA)</a:t>
            </a:r>
            <a:endParaRPr lang="zh-CN" altLang="en-US" dirty="0"/>
          </a:p>
        </p:txBody>
      </p:sp>
      <p:sp>
        <p:nvSpPr>
          <p:cNvPr id="21" name="文本框 20">
            <a:extLst>
              <a:ext uri="{FF2B5EF4-FFF2-40B4-BE49-F238E27FC236}">
                <a16:creationId xmlns:a16="http://schemas.microsoft.com/office/drawing/2014/main" id="{794E9D5C-54E3-4E8E-8450-053C2642FF8B}"/>
              </a:ext>
            </a:extLst>
          </p:cNvPr>
          <p:cNvSpPr txBox="1"/>
          <p:nvPr/>
        </p:nvSpPr>
        <p:spPr>
          <a:xfrm>
            <a:off x="86927" y="2782075"/>
            <a:ext cx="533400" cy="461665"/>
          </a:xfrm>
          <a:prstGeom prst="rect">
            <a:avLst/>
          </a:prstGeom>
          <a:noFill/>
        </p:spPr>
        <p:txBody>
          <a:bodyPr wrap="square" rtlCol="0">
            <a:spAutoFit/>
          </a:bodyPr>
          <a:lstStyle/>
          <a:p>
            <a:r>
              <a:rPr lang="en-US" altLang="zh-CN" dirty="0"/>
              <a:t>160 MHz</a:t>
            </a:r>
            <a:endParaRPr lang="zh-CN" altLang="en-US" dirty="0"/>
          </a:p>
        </p:txBody>
      </p:sp>
      <p:sp>
        <p:nvSpPr>
          <p:cNvPr id="22" name="文本框 21">
            <a:extLst>
              <a:ext uri="{FF2B5EF4-FFF2-40B4-BE49-F238E27FC236}">
                <a16:creationId xmlns:a16="http://schemas.microsoft.com/office/drawing/2014/main" id="{F63C3D28-7FAC-42EE-80EA-C0E911B2C28F}"/>
              </a:ext>
            </a:extLst>
          </p:cNvPr>
          <p:cNvSpPr txBox="1"/>
          <p:nvPr/>
        </p:nvSpPr>
        <p:spPr>
          <a:xfrm>
            <a:off x="86927" y="3555967"/>
            <a:ext cx="533400" cy="461665"/>
          </a:xfrm>
          <a:prstGeom prst="rect">
            <a:avLst/>
          </a:prstGeom>
          <a:noFill/>
        </p:spPr>
        <p:txBody>
          <a:bodyPr wrap="square" rtlCol="0">
            <a:spAutoFit/>
          </a:bodyPr>
          <a:lstStyle/>
          <a:p>
            <a:r>
              <a:rPr lang="en-US" altLang="zh-CN" dirty="0"/>
              <a:t>160 MHz</a:t>
            </a:r>
            <a:endParaRPr lang="zh-CN" altLang="en-US" dirty="0"/>
          </a:p>
        </p:txBody>
      </p:sp>
      <p:sp>
        <p:nvSpPr>
          <p:cNvPr id="23" name="文本框 22">
            <a:extLst>
              <a:ext uri="{FF2B5EF4-FFF2-40B4-BE49-F238E27FC236}">
                <a16:creationId xmlns:a16="http://schemas.microsoft.com/office/drawing/2014/main" id="{7BE605D1-B6E0-4054-B414-C965A42D3BD9}"/>
              </a:ext>
            </a:extLst>
          </p:cNvPr>
          <p:cNvSpPr txBox="1"/>
          <p:nvPr/>
        </p:nvSpPr>
        <p:spPr>
          <a:xfrm>
            <a:off x="1382327" y="4166478"/>
            <a:ext cx="838200" cy="276999"/>
          </a:xfrm>
          <a:prstGeom prst="rect">
            <a:avLst/>
          </a:prstGeom>
          <a:noFill/>
        </p:spPr>
        <p:txBody>
          <a:bodyPr wrap="square" rtlCol="0">
            <a:spAutoFit/>
          </a:bodyPr>
          <a:lstStyle/>
          <a:p>
            <a:r>
              <a:rPr lang="en-US" altLang="zh-CN" dirty="0">
                <a:solidFill>
                  <a:srgbClr val="FF0000"/>
                </a:solidFill>
              </a:rPr>
              <a:t>(a)</a:t>
            </a:r>
            <a:endParaRPr lang="zh-CN" altLang="en-US" dirty="0">
              <a:solidFill>
                <a:srgbClr val="FF0000"/>
              </a:solidFill>
            </a:endParaRPr>
          </a:p>
        </p:txBody>
      </p:sp>
      <p:sp>
        <p:nvSpPr>
          <p:cNvPr id="24" name="文本框 23">
            <a:extLst>
              <a:ext uri="{FF2B5EF4-FFF2-40B4-BE49-F238E27FC236}">
                <a16:creationId xmlns:a16="http://schemas.microsoft.com/office/drawing/2014/main" id="{7E8F69D1-71DE-40D4-8790-1E1CA7713B16}"/>
              </a:ext>
            </a:extLst>
          </p:cNvPr>
          <p:cNvSpPr txBox="1"/>
          <p:nvPr/>
        </p:nvSpPr>
        <p:spPr>
          <a:xfrm>
            <a:off x="4430327" y="4166478"/>
            <a:ext cx="838200" cy="276999"/>
          </a:xfrm>
          <a:prstGeom prst="rect">
            <a:avLst/>
          </a:prstGeom>
          <a:noFill/>
        </p:spPr>
        <p:txBody>
          <a:bodyPr wrap="square" rtlCol="0">
            <a:spAutoFit/>
          </a:bodyPr>
          <a:lstStyle/>
          <a:p>
            <a:r>
              <a:rPr lang="en-US" altLang="zh-CN" dirty="0"/>
              <a:t>(b)</a:t>
            </a:r>
            <a:endParaRPr lang="zh-CN" altLang="en-US" dirty="0"/>
          </a:p>
        </p:txBody>
      </p:sp>
      <p:sp>
        <p:nvSpPr>
          <p:cNvPr id="25" name="文本框 24">
            <a:extLst>
              <a:ext uri="{FF2B5EF4-FFF2-40B4-BE49-F238E27FC236}">
                <a16:creationId xmlns:a16="http://schemas.microsoft.com/office/drawing/2014/main" id="{166A59FF-382C-4487-AD05-D46FD3C6F34B}"/>
              </a:ext>
            </a:extLst>
          </p:cNvPr>
          <p:cNvSpPr txBox="1"/>
          <p:nvPr/>
        </p:nvSpPr>
        <p:spPr>
          <a:xfrm>
            <a:off x="7668827" y="4166478"/>
            <a:ext cx="838200" cy="276999"/>
          </a:xfrm>
          <a:prstGeom prst="rect">
            <a:avLst/>
          </a:prstGeom>
          <a:noFill/>
        </p:spPr>
        <p:txBody>
          <a:bodyPr wrap="square" rtlCol="0">
            <a:spAutoFit/>
          </a:bodyPr>
          <a:lstStyle/>
          <a:p>
            <a:r>
              <a:rPr lang="en-US" altLang="zh-CN" dirty="0"/>
              <a:t>(c)</a:t>
            </a:r>
            <a:endParaRPr lang="zh-CN" altLang="en-US" dirty="0"/>
          </a:p>
        </p:txBody>
      </p:sp>
      <p:sp>
        <p:nvSpPr>
          <p:cNvPr id="26" name="矩形 25">
            <a:extLst>
              <a:ext uri="{FF2B5EF4-FFF2-40B4-BE49-F238E27FC236}">
                <a16:creationId xmlns:a16="http://schemas.microsoft.com/office/drawing/2014/main" id="{B809AE91-040F-4B53-A14F-DA8AB1023A3A}"/>
              </a:ext>
            </a:extLst>
          </p:cNvPr>
          <p:cNvSpPr/>
          <p:nvPr/>
        </p:nvSpPr>
        <p:spPr bwMode="auto">
          <a:xfrm>
            <a:off x="608013" y="4624364"/>
            <a:ext cx="2133600" cy="419077"/>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charset="0"/>
              </a:rPr>
              <a:t>HE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27" name="矩形 26">
            <a:extLst>
              <a:ext uri="{FF2B5EF4-FFF2-40B4-BE49-F238E27FC236}">
                <a16:creationId xmlns:a16="http://schemas.microsoft.com/office/drawing/2014/main" id="{25C92A60-B68E-4825-8311-9219F23540ED}"/>
              </a:ext>
            </a:extLst>
          </p:cNvPr>
          <p:cNvSpPr/>
          <p:nvPr/>
        </p:nvSpPr>
        <p:spPr bwMode="auto">
          <a:xfrm>
            <a:off x="608013" y="5043441"/>
            <a:ext cx="2133600" cy="419077"/>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zh-CN" sz="1200" b="0" i="0" u="none" strike="noStrike" cap="none" normalizeH="0" baseline="0" dirty="0">
                <a:ln>
                  <a:noFill/>
                </a:ln>
                <a:solidFill>
                  <a:schemeClr val="tx1"/>
                </a:solidFill>
                <a:effectLst/>
                <a:latin typeface="Times New Roman" charset="0"/>
              </a:rPr>
              <a:t>HE </a:t>
            </a:r>
            <a:r>
              <a:rPr lang="en-US" altLang="zh-CN" dirty="0"/>
              <a:t>PPDU (by UHR STA)</a:t>
            </a:r>
            <a:endParaRPr kumimoji="0" lang="zh-CN" altLang="en-US" sz="1200" b="0" i="0" u="none" strike="noStrike" cap="none" normalizeH="0" baseline="0" dirty="0">
              <a:ln>
                <a:noFill/>
              </a:ln>
              <a:solidFill>
                <a:schemeClr val="tx1"/>
              </a:solidFill>
              <a:effectLst/>
              <a:latin typeface="Times New Roman" charset="0"/>
            </a:endParaRPr>
          </a:p>
        </p:txBody>
      </p:sp>
      <p:sp>
        <p:nvSpPr>
          <p:cNvPr id="28" name="矩形 27">
            <a:extLst>
              <a:ext uri="{FF2B5EF4-FFF2-40B4-BE49-F238E27FC236}">
                <a16:creationId xmlns:a16="http://schemas.microsoft.com/office/drawing/2014/main" id="{8210F85D-CF6A-4469-A941-25A255A878C8}"/>
              </a:ext>
            </a:extLst>
          </p:cNvPr>
          <p:cNvSpPr/>
          <p:nvPr/>
        </p:nvSpPr>
        <p:spPr bwMode="auto">
          <a:xfrm>
            <a:off x="608013" y="5445759"/>
            <a:ext cx="2133600" cy="79612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charset="0"/>
              </a:rPr>
              <a:t>UHR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29" name="文本框 28">
            <a:extLst>
              <a:ext uri="{FF2B5EF4-FFF2-40B4-BE49-F238E27FC236}">
                <a16:creationId xmlns:a16="http://schemas.microsoft.com/office/drawing/2014/main" id="{0B54A5C9-7627-4465-B805-DBB6A35EEE32}"/>
              </a:ext>
            </a:extLst>
          </p:cNvPr>
          <p:cNvSpPr txBox="1"/>
          <p:nvPr/>
        </p:nvSpPr>
        <p:spPr>
          <a:xfrm>
            <a:off x="150813" y="4624364"/>
            <a:ext cx="533400" cy="461665"/>
          </a:xfrm>
          <a:prstGeom prst="rect">
            <a:avLst/>
          </a:prstGeom>
          <a:noFill/>
        </p:spPr>
        <p:txBody>
          <a:bodyPr wrap="square" rtlCol="0">
            <a:spAutoFit/>
          </a:bodyPr>
          <a:lstStyle/>
          <a:p>
            <a:r>
              <a:rPr lang="en-US" altLang="zh-CN" dirty="0"/>
              <a:t>80 MHz</a:t>
            </a:r>
            <a:endParaRPr lang="zh-CN" altLang="en-US" dirty="0"/>
          </a:p>
        </p:txBody>
      </p:sp>
      <p:sp>
        <p:nvSpPr>
          <p:cNvPr id="30" name="文本框 29">
            <a:extLst>
              <a:ext uri="{FF2B5EF4-FFF2-40B4-BE49-F238E27FC236}">
                <a16:creationId xmlns:a16="http://schemas.microsoft.com/office/drawing/2014/main" id="{B86D1237-B2DE-418D-B1D3-BA050A6E1373}"/>
              </a:ext>
            </a:extLst>
          </p:cNvPr>
          <p:cNvSpPr txBox="1"/>
          <p:nvPr/>
        </p:nvSpPr>
        <p:spPr>
          <a:xfrm>
            <a:off x="150813" y="5022147"/>
            <a:ext cx="533400" cy="461665"/>
          </a:xfrm>
          <a:prstGeom prst="rect">
            <a:avLst/>
          </a:prstGeom>
          <a:noFill/>
        </p:spPr>
        <p:txBody>
          <a:bodyPr wrap="square" rtlCol="0">
            <a:spAutoFit/>
          </a:bodyPr>
          <a:lstStyle/>
          <a:p>
            <a:r>
              <a:rPr lang="en-US" altLang="zh-CN" dirty="0"/>
              <a:t>80 MHz</a:t>
            </a:r>
            <a:endParaRPr lang="zh-CN" altLang="en-US" dirty="0"/>
          </a:p>
        </p:txBody>
      </p:sp>
      <p:sp>
        <p:nvSpPr>
          <p:cNvPr id="31" name="文本框 30">
            <a:extLst>
              <a:ext uri="{FF2B5EF4-FFF2-40B4-BE49-F238E27FC236}">
                <a16:creationId xmlns:a16="http://schemas.microsoft.com/office/drawing/2014/main" id="{45D04E7D-4B6E-4E6E-B0E0-81FF2F130ED4}"/>
              </a:ext>
            </a:extLst>
          </p:cNvPr>
          <p:cNvSpPr txBox="1"/>
          <p:nvPr/>
        </p:nvSpPr>
        <p:spPr>
          <a:xfrm>
            <a:off x="150813" y="5621370"/>
            <a:ext cx="533400" cy="461665"/>
          </a:xfrm>
          <a:prstGeom prst="rect">
            <a:avLst/>
          </a:prstGeom>
          <a:noFill/>
        </p:spPr>
        <p:txBody>
          <a:bodyPr wrap="square" rtlCol="0">
            <a:spAutoFit/>
          </a:bodyPr>
          <a:lstStyle/>
          <a:p>
            <a:r>
              <a:rPr lang="en-US" altLang="zh-CN" dirty="0"/>
              <a:t>160 MHz</a:t>
            </a:r>
            <a:endParaRPr lang="zh-CN" altLang="en-US" dirty="0"/>
          </a:p>
        </p:txBody>
      </p:sp>
      <p:sp>
        <p:nvSpPr>
          <p:cNvPr id="32" name="矩形 31">
            <a:extLst>
              <a:ext uri="{FF2B5EF4-FFF2-40B4-BE49-F238E27FC236}">
                <a16:creationId xmlns:a16="http://schemas.microsoft.com/office/drawing/2014/main" id="{41ABFB8C-584E-4194-9938-5DCE31E67A0F}"/>
              </a:ext>
            </a:extLst>
          </p:cNvPr>
          <p:cNvSpPr/>
          <p:nvPr/>
        </p:nvSpPr>
        <p:spPr bwMode="auto">
          <a:xfrm>
            <a:off x="3656013" y="4624364"/>
            <a:ext cx="2133600" cy="419077"/>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a:t>EHT </a:t>
            </a:r>
            <a:r>
              <a:rPr lang="en-US" altLang="zh-CN" dirty="0"/>
              <a:t>PPDU</a:t>
            </a:r>
            <a:endParaRPr lang="zh-CN" altLang="en-US" dirty="0"/>
          </a:p>
        </p:txBody>
      </p:sp>
      <p:sp>
        <p:nvSpPr>
          <p:cNvPr id="33" name="矩形 32">
            <a:extLst>
              <a:ext uri="{FF2B5EF4-FFF2-40B4-BE49-F238E27FC236}">
                <a16:creationId xmlns:a16="http://schemas.microsoft.com/office/drawing/2014/main" id="{37AE5F3B-32A6-4CD2-82FB-69B912C6B47C}"/>
              </a:ext>
            </a:extLst>
          </p:cNvPr>
          <p:cNvSpPr/>
          <p:nvPr/>
        </p:nvSpPr>
        <p:spPr bwMode="auto">
          <a:xfrm>
            <a:off x="3656013" y="5043441"/>
            <a:ext cx="2133600" cy="419077"/>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dirty="0"/>
              <a:t>EHT PPDU (by UHR STA)</a:t>
            </a:r>
            <a:endParaRPr lang="zh-CN" altLang="en-US" dirty="0"/>
          </a:p>
        </p:txBody>
      </p:sp>
      <p:sp>
        <p:nvSpPr>
          <p:cNvPr id="34" name="矩形 33">
            <a:extLst>
              <a:ext uri="{FF2B5EF4-FFF2-40B4-BE49-F238E27FC236}">
                <a16:creationId xmlns:a16="http://schemas.microsoft.com/office/drawing/2014/main" id="{9E31146E-F51E-482B-81BE-90E1C2243602}"/>
              </a:ext>
            </a:extLst>
          </p:cNvPr>
          <p:cNvSpPr/>
          <p:nvPr/>
        </p:nvSpPr>
        <p:spPr bwMode="auto">
          <a:xfrm>
            <a:off x="3656013" y="5445759"/>
            <a:ext cx="2133600" cy="79612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charset="0"/>
              </a:rPr>
              <a:t>UHR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35" name="矩形 34">
            <a:extLst>
              <a:ext uri="{FF2B5EF4-FFF2-40B4-BE49-F238E27FC236}">
                <a16:creationId xmlns:a16="http://schemas.microsoft.com/office/drawing/2014/main" id="{0F6DC68E-6438-4D31-BAE7-9E1C8C390DF3}"/>
              </a:ext>
            </a:extLst>
          </p:cNvPr>
          <p:cNvSpPr/>
          <p:nvPr/>
        </p:nvSpPr>
        <p:spPr bwMode="auto">
          <a:xfrm>
            <a:off x="6700314" y="4624364"/>
            <a:ext cx="2133600" cy="419077"/>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charset="0"/>
              </a:rPr>
              <a:t>HE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36" name="矩形 35">
            <a:extLst>
              <a:ext uri="{FF2B5EF4-FFF2-40B4-BE49-F238E27FC236}">
                <a16:creationId xmlns:a16="http://schemas.microsoft.com/office/drawing/2014/main" id="{781CCF27-2FAA-4422-9FD1-AA1580E47E27}"/>
              </a:ext>
            </a:extLst>
          </p:cNvPr>
          <p:cNvSpPr/>
          <p:nvPr/>
        </p:nvSpPr>
        <p:spPr bwMode="auto">
          <a:xfrm>
            <a:off x="6700314" y="5043441"/>
            <a:ext cx="2133600" cy="419077"/>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zh-CN" sz="1200" b="0" i="0" u="none" strike="noStrike" cap="none" normalizeH="0" baseline="0" dirty="0">
                <a:ln>
                  <a:noFill/>
                </a:ln>
                <a:solidFill>
                  <a:schemeClr val="tx1"/>
                </a:solidFill>
                <a:effectLst/>
                <a:latin typeface="Times New Roman" charset="0"/>
              </a:rPr>
              <a:t>HE </a:t>
            </a:r>
            <a:r>
              <a:rPr lang="en-US" altLang="zh-CN" dirty="0"/>
              <a:t>PPDU (by UHR STA)</a:t>
            </a:r>
            <a:endParaRPr kumimoji="0" lang="zh-CN" altLang="en-US" sz="1200" b="0" i="0" u="none" strike="noStrike" cap="none" normalizeH="0" baseline="0" dirty="0">
              <a:ln>
                <a:noFill/>
              </a:ln>
              <a:solidFill>
                <a:schemeClr val="tx1"/>
              </a:solidFill>
              <a:effectLst/>
              <a:latin typeface="Times New Roman" charset="0"/>
            </a:endParaRPr>
          </a:p>
        </p:txBody>
      </p:sp>
      <p:sp>
        <p:nvSpPr>
          <p:cNvPr id="37" name="矩形 36">
            <a:extLst>
              <a:ext uri="{FF2B5EF4-FFF2-40B4-BE49-F238E27FC236}">
                <a16:creationId xmlns:a16="http://schemas.microsoft.com/office/drawing/2014/main" id="{67514B58-1633-4CEC-98FA-10752C282A0A}"/>
              </a:ext>
            </a:extLst>
          </p:cNvPr>
          <p:cNvSpPr/>
          <p:nvPr/>
        </p:nvSpPr>
        <p:spPr bwMode="auto">
          <a:xfrm>
            <a:off x="6700314" y="5445759"/>
            <a:ext cx="2133600" cy="79612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dirty="0"/>
              <a:t>EHT PPDU (by UHR STA)</a:t>
            </a:r>
            <a:endParaRPr lang="zh-CN" altLang="en-US" dirty="0"/>
          </a:p>
        </p:txBody>
      </p:sp>
      <p:sp>
        <p:nvSpPr>
          <p:cNvPr id="38" name="文本框 37">
            <a:extLst>
              <a:ext uri="{FF2B5EF4-FFF2-40B4-BE49-F238E27FC236}">
                <a16:creationId xmlns:a16="http://schemas.microsoft.com/office/drawing/2014/main" id="{C2EDAC05-82FE-4795-B5D8-8F6C99BD8899}"/>
              </a:ext>
            </a:extLst>
          </p:cNvPr>
          <p:cNvSpPr txBox="1"/>
          <p:nvPr/>
        </p:nvSpPr>
        <p:spPr>
          <a:xfrm>
            <a:off x="1446213" y="6212911"/>
            <a:ext cx="838200" cy="276999"/>
          </a:xfrm>
          <a:prstGeom prst="rect">
            <a:avLst/>
          </a:prstGeom>
          <a:noFill/>
        </p:spPr>
        <p:txBody>
          <a:bodyPr wrap="square" rtlCol="0">
            <a:spAutoFit/>
          </a:bodyPr>
          <a:lstStyle/>
          <a:p>
            <a:r>
              <a:rPr lang="en-US" altLang="zh-CN" dirty="0">
                <a:solidFill>
                  <a:srgbClr val="FF0000"/>
                </a:solidFill>
              </a:rPr>
              <a:t>(d)</a:t>
            </a:r>
            <a:endParaRPr lang="zh-CN" altLang="en-US" dirty="0">
              <a:solidFill>
                <a:srgbClr val="FF0000"/>
              </a:solidFill>
            </a:endParaRPr>
          </a:p>
        </p:txBody>
      </p:sp>
      <p:sp>
        <p:nvSpPr>
          <p:cNvPr id="39" name="文本框 38">
            <a:extLst>
              <a:ext uri="{FF2B5EF4-FFF2-40B4-BE49-F238E27FC236}">
                <a16:creationId xmlns:a16="http://schemas.microsoft.com/office/drawing/2014/main" id="{6183054F-A84C-4704-8608-ADD5CB4C1573}"/>
              </a:ext>
            </a:extLst>
          </p:cNvPr>
          <p:cNvSpPr txBox="1"/>
          <p:nvPr/>
        </p:nvSpPr>
        <p:spPr>
          <a:xfrm>
            <a:off x="4494213" y="6212911"/>
            <a:ext cx="838200" cy="276999"/>
          </a:xfrm>
          <a:prstGeom prst="rect">
            <a:avLst/>
          </a:prstGeom>
          <a:noFill/>
        </p:spPr>
        <p:txBody>
          <a:bodyPr wrap="square" rtlCol="0">
            <a:spAutoFit/>
          </a:bodyPr>
          <a:lstStyle/>
          <a:p>
            <a:r>
              <a:rPr lang="en-US" altLang="zh-CN" dirty="0"/>
              <a:t>(e)</a:t>
            </a:r>
            <a:endParaRPr lang="zh-CN" altLang="en-US" dirty="0"/>
          </a:p>
        </p:txBody>
      </p:sp>
      <p:sp>
        <p:nvSpPr>
          <p:cNvPr id="40" name="文本框 39">
            <a:extLst>
              <a:ext uri="{FF2B5EF4-FFF2-40B4-BE49-F238E27FC236}">
                <a16:creationId xmlns:a16="http://schemas.microsoft.com/office/drawing/2014/main" id="{239028B4-D326-4772-85C3-58D693648FAC}"/>
              </a:ext>
            </a:extLst>
          </p:cNvPr>
          <p:cNvSpPr txBox="1"/>
          <p:nvPr/>
        </p:nvSpPr>
        <p:spPr>
          <a:xfrm>
            <a:off x="7732713" y="6212911"/>
            <a:ext cx="838200" cy="276999"/>
          </a:xfrm>
          <a:prstGeom prst="rect">
            <a:avLst/>
          </a:prstGeom>
          <a:noFill/>
        </p:spPr>
        <p:txBody>
          <a:bodyPr wrap="square" rtlCol="0">
            <a:spAutoFit/>
          </a:bodyPr>
          <a:lstStyle/>
          <a:p>
            <a:r>
              <a:rPr lang="en-US" altLang="zh-CN" dirty="0"/>
              <a:t>(f)</a:t>
            </a:r>
            <a:endParaRPr lang="zh-CN" altLang="en-US" dirty="0"/>
          </a:p>
        </p:txBody>
      </p:sp>
    </p:spTree>
    <p:extLst>
      <p:ext uri="{BB962C8B-B14F-4D97-AF65-F5344CB8AC3E}">
        <p14:creationId xmlns:p14="http://schemas.microsoft.com/office/powerpoint/2010/main" val="1530386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295400"/>
            <a:ext cx="8077200" cy="806927"/>
          </a:xfrm>
        </p:spPr>
        <p:txBody>
          <a:bodyPr/>
          <a:lstStyle/>
          <a:p>
            <a:r>
              <a:rPr lang="en-US" altLang="zh-CN" sz="1800" dirty="0"/>
              <a:t>In 802.11be</a:t>
            </a:r>
            <a:r>
              <a:rPr lang="en-US" altLang="zh-CN" sz="1600" dirty="0"/>
              <a:t>, the trigger frame can support an A-PPDU of HE TB PPDU and EHT TB PPDU whilst the spec disallows the AP to do that. An EHT non-AP STA might respond if triggered by an AP of later generations.</a:t>
            </a:r>
          </a:p>
          <a:p>
            <a:endParaRPr lang="en-US" altLang="zh-CN" sz="1600" dirty="0"/>
          </a:p>
          <a:p>
            <a:endParaRPr lang="en-US" altLang="zh-CN" sz="1600" dirty="0"/>
          </a:p>
          <a:p>
            <a:endParaRPr lang="en-US" altLang="zh-CN" sz="1600" dirty="0"/>
          </a:p>
          <a:p>
            <a:endParaRPr lang="en-US" altLang="zh-CN" sz="1600" dirty="0"/>
          </a:p>
          <a:p>
            <a:endParaRPr lang="en-US" altLang="zh-CN" sz="1600" dirty="0"/>
          </a:p>
          <a:p>
            <a:endParaRPr lang="en-US" altLang="zh-CN" sz="1600" dirty="0"/>
          </a:p>
          <a:p>
            <a:endParaRPr lang="en-US" altLang="zh-CN" sz="1600" dirty="0"/>
          </a:p>
          <a:p>
            <a:endParaRPr lang="en-US" altLang="zh-CN" sz="1600" dirty="0"/>
          </a:p>
          <a:p>
            <a:endParaRPr lang="en-US" altLang="zh-CN" sz="1600" dirty="0"/>
          </a:p>
          <a:p>
            <a:endParaRPr lang="en-US" altLang="zh-CN" sz="1600" dirty="0"/>
          </a:p>
          <a:p>
            <a:endParaRPr lang="en-US" altLang="zh-CN" sz="1600" dirty="0"/>
          </a:p>
          <a:p>
            <a:r>
              <a:rPr lang="en-US" altLang="zh-CN" sz="1600" dirty="0"/>
              <a:t>B54 is set to 1 to indicate HE TB PPDU in P160, B55 is set to 0 to indicate presence of Special User Info field, which indicates EHT TB PPDU exists. Then in User Info field, B39 is set to 0 to indicate P160, which means HE variant User Info field, B39 is set to 1 to indicate S160, which means EHT variant User Info field.</a:t>
            </a:r>
          </a:p>
          <a:p>
            <a:pPr lvl="1"/>
            <a:endParaRPr lang="en-US" altLang="zh-CN" sz="1600" dirty="0"/>
          </a:p>
          <a:p>
            <a:pPr lvl="1"/>
            <a:endParaRPr lang="en-US" altLang="zh-CN" sz="1600" dirty="0"/>
          </a:p>
          <a:p>
            <a:pPr lvl="1"/>
            <a:endParaRPr lang="en-US" altLang="zh-CN" sz="1600" dirty="0"/>
          </a:p>
          <a:p>
            <a:pPr lvl="1"/>
            <a:endParaRPr lang="en-US" altLang="zh-CN" sz="1600" dirty="0"/>
          </a:p>
          <a:p>
            <a:pPr lvl="1"/>
            <a:endParaRPr lang="en-US" altLang="zh-CN" sz="1600" dirty="0"/>
          </a:p>
          <a:p>
            <a:pPr lvl="1"/>
            <a:endParaRPr lang="en-US" altLang="zh-CN" sz="1600" dirty="0"/>
          </a:p>
          <a:p>
            <a:pPr lvl="1"/>
            <a:endParaRPr lang="en-US" altLang="zh-CN" sz="1600" dirty="0"/>
          </a:p>
          <a:p>
            <a:pPr lvl="1"/>
            <a:endParaRPr lang="en-US" altLang="zh-CN" sz="1600" dirty="0"/>
          </a:p>
          <a:p>
            <a:pPr lvl="1"/>
            <a:endParaRPr lang="en-US" altLang="zh-CN" sz="1600" dirty="0"/>
          </a:p>
          <a:p>
            <a:pPr lvl="1"/>
            <a:endParaRPr lang="en-US" altLang="zh-CN" sz="1600" dirty="0"/>
          </a:p>
          <a:p>
            <a:pPr lvl="1"/>
            <a:endParaRPr lang="en-US" altLang="zh-CN" sz="1600" dirty="0"/>
          </a:p>
          <a:p>
            <a:pPr lvl="1"/>
            <a:endParaRPr lang="en-US" altLang="zh-CN" sz="1600" dirty="0"/>
          </a:p>
          <a:p>
            <a:pPr lvl="1"/>
            <a:endParaRPr lang="en-US" altLang="zh-CN" sz="1400"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6</a:t>
            </a:fld>
            <a:endParaRPr lang="en-US"/>
          </a:p>
        </p:txBody>
      </p:sp>
      <p:sp>
        <p:nvSpPr>
          <p:cNvPr id="4" name="标题 3"/>
          <p:cNvSpPr>
            <a:spLocks noGrp="1"/>
          </p:cNvSpPr>
          <p:nvPr>
            <p:ph type="title"/>
          </p:nvPr>
        </p:nvSpPr>
        <p:spPr>
          <a:xfrm>
            <a:off x="685800" y="685800"/>
            <a:ext cx="7772400" cy="609600"/>
          </a:xfrm>
        </p:spPr>
        <p:txBody>
          <a:bodyPr/>
          <a:lstStyle/>
          <a:p>
            <a:r>
              <a:rPr lang="en-US" altLang="zh-CN" dirty="0"/>
              <a:t>TB A-PPDU in 11be</a:t>
            </a:r>
            <a:endParaRPr lang="zh-CN" altLang="en-US" dirty="0"/>
          </a:p>
        </p:txBody>
      </p:sp>
      <p:grpSp>
        <p:nvGrpSpPr>
          <p:cNvPr id="7" name="组合 6">
            <a:extLst>
              <a:ext uri="{FF2B5EF4-FFF2-40B4-BE49-F238E27FC236}">
                <a16:creationId xmlns:a16="http://schemas.microsoft.com/office/drawing/2014/main" id="{64467773-7777-44E4-B89D-60793A6EEE53}"/>
              </a:ext>
            </a:extLst>
          </p:cNvPr>
          <p:cNvGrpSpPr/>
          <p:nvPr/>
        </p:nvGrpSpPr>
        <p:grpSpPr>
          <a:xfrm>
            <a:off x="5280809" y="3200400"/>
            <a:ext cx="3947160" cy="1899269"/>
            <a:chOff x="5280809" y="3429000"/>
            <a:chExt cx="3947160" cy="1899269"/>
          </a:xfrm>
        </p:grpSpPr>
        <p:sp>
          <p:nvSpPr>
            <p:cNvPr id="26" name="矩形 25">
              <a:extLst>
                <a:ext uri="{FF2B5EF4-FFF2-40B4-BE49-F238E27FC236}">
                  <a16:creationId xmlns:a16="http://schemas.microsoft.com/office/drawing/2014/main" id="{0BB3410D-AC89-4F15-86EC-7396F8051FDE}"/>
                </a:ext>
              </a:extLst>
            </p:cNvPr>
            <p:cNvSpPr/>
            <p:nvPr/>
          </p:nvSpPr>
          <p:spPr bwMode="auto">
            <a:xfrm>
              <a:off x="6629400" y="3429000"/>
              <a:ext cx="2133600" cy="838153"/>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charset="0"/>
                </a:rPr>
                <a:t>HE TB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27" name="矩形 26">
              <a:extLst>
                <a:ext uri="{FF2B5EF4-FFF2-40B4-BE49-F238E27FC236}">
                  <a16:creationId xmlns:a16="http://schemas.microsoft.com/office/drawing/2014/main" id="{D764EDD3-3BAF-4E25-A535-287902DFCED4}"/>
                </a:ext>
              </a:extLst>
            </p:cNvPr>
            <p:cNvSpPr/>
            <p:nvPr/>
          </p:nvSpPr>
          <p:spPr bwMode="auto">
            <a:xfrm>
              <a:off x="6629400" y="4235927"/>
              <a:ext cx="2133600" cy="796128"/>
            </a:xfrm>
            <a:prstGeom prst="rect">
              <a:avLst/>
            </a:prstGeom>
            <a:solidFill>
              <a:srgbClr val="90FA93"/>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charset="0"/>
                </a:rPr>
                <a:t>EHT TB PPDU</a:t>
              </a:r>
            </a:p>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(BW=320MHz-1/2)</a:t>
              </a:r>
              <a:endParaRPr kumimoji="0" lang="zh-CN" altLang="en-US" sz="1200" b="0" i="0" u="none" strike="noStrike" cap="none" normalizeH="0" baseline="0" dirty="0">
                <a:ln>
                  <a:noFill/>
                </a:ln>
                <a:solidFill>
                  <a:schemeClr val="tx1"/>
                </a:solidFill>
                <a:effectLst/>
                <a:latin typeface="Times New Roman" charset="0"/>
              </a:endParaRPr>
            </a:p>
          </p:txBody>
        </p:sp>
        <p:sp>
          <p:nvSpPr>
            <p:cNvPr id="28" name="文本框 27">
              <a:extLst>
                <a:ext uri="{FF2B5EF4-FFF2-40B4-BE49-F238E27FC236}">
                  <a16:creationId xmlns:a16="http://schemas.microsoft.com/office/drawing/2014/main" id="{0F8B6782-99AF-415C-B179-A72478129A82}"/>
                </a:ext>
              </a:extLst>
            </p:cNvPr>
            <p:cNvSpPr txBox="1"/>
            <p:nvPr/>
          </p:nvSpPr>
          <p:spPr>
            <a:xfrm>
              <a:off x="8694569" y="3636092"/>
              <a:ext cx="533400" cy="461665"/>
            </a:xfrm>
            <a:prstGeom prst="rect">
              <a:avLst/>
            </a:prstGeom>
            <a:noFill/>
          </p:spPr>
          <p:txBody>
            <a:bodyPr wrap="square" rtlCol="0">
              <a:spAutoFit/>
            </a:bodyPr>
            <a:lstStyle/>
            <a:p>
              <a:r>
                <a:rPr lang="en-US" altLang="zh-CN" dirty="0"/>
                <a:t>160 MHz</a:t>
              </a:r>
              <a:endParaRPr lang="zh-CN" altLang="en-US" dirty="0"/>
            </a:p>
          </p:txBody>
        </p:sp>
        <p:sp>
          <p:nvSpPr>
            <p:cNvPr id="29" name="文本框 28">
              <a:extLst>
                <a:ext uri="{FF2B5EF4-FFF2-40B4-BE49-F238E27FC236}">
                  <a16:creationId xmlns:a16="http://schemas.microsoft.com/office/drawing/2014/main" id="{BB3F3619-CB00-4DC3-8FDB-D52325051090}"/>
                </a:ext>
              </a:extLst>
            </p:cNvPr>
            <p:cNvSpPr txBox="1"/>
            <p:nvPr/>
          </p:nvSpPr>
          <p:spPr>
            <a:xfrm>
              <a:off x="8694569" y="4409984"/>
              <a:ext cx="533400" cy="461665"/>
            </a:xfrm>
            <a:prstGeom prst="rect">
              <a:avLst/>
            </a:prstGeom>
            <a:noFill/>
          </p:spPr>
          <p:txBody>
            <a:bodyPr wrap="square" rtlCol="0">
              <a:spAutoFit/>
            </a:bodyPr>
            <a:lstStyle/>
            <a:p>
              <a:r>
                <a:rPr lang="en-US" altLang="zh-CN" dirty="0"/>
                <a:t>160 MHz</a:t>
              </a:r>
              <a:endParaRPr lang="zh-CN" altLang="en-US" dirty="0"/>
            </a:p>
          </p:txBody>
        </p:sp>
        <p:sp>
          <p:nvSpPr>
            <p:cNvPr id="22" name="矩形 21">
              <a:extLst>
                <a:ext uri="{FF2B5EF4-FFF2-40B4-BE49-F238E27FC236}">
                  <a16:creationId xmlns:a16="http://schemas.microsoft.com/office/drawing/2014/main" id="{D5837538-F5CA-4FFF-969C-89AF5AD673F1}"/>
                </a:ext>
              </a:extLst>
            </p:cNvPr>
            <p:cNvSpPr/>
            <p:nvPr/>
          </p:nvSpPr>
          <p:spPr bwMode="auto">
            <a:xfrm>
              <a:off x="5303669" y="4871649"/>
              <a:ext cx="1164454" cy="16040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charset="0"/>
              </a:endParaRPr>
            </a:p>
          </p:txBody>
        </p:sp>
        <p:sp>
          <p:nvSpPr>
            <p:cNvPr id="23" name="矩形 22">
              <a:extLst>
                <a:ext uri="{FF2B5EF4-FFF2-40B4-BE49-F238E27FC236}">
                  <a16:creationId xmlns:a16="http://schemas.microsoft.com/office/drawing/2014/main" id="{D7C34074-4D38-4B4A-95D9-1C631CD128E2}"/>
                </a:ext>
              </a:extLst>
            </p:cNvPr>
            <p:cNvSpPr/>
            <p:nvPr/>
          </p:nvSpPr>
          <p:spPr bwMode="auto">
            <a:xfrm>
              <a:off x="5303669" y="4711243"/>
              <a:ext cx="1164454" cy="16040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charset="0"/>
              </a:endParaRPr>
            </a:p>
          </p:txBody>
        </p:sp>
        <p:sp>
          <p:nvSpPr>
            <p:cNvPr id="24" name="矩形 23">
              <a:extLst>
                <a:ext uri="{FF2B5EF4-FFF2-40B4-BE49-F238E27FC236}">
                  <a16:creationId xmlns:a16="http://schemas.microsoft.com/office/drawing/2014/main" id="{9FE85CBC-83C0-4C90-AE24-93DABF266616}"/>
                </a:ext>
              </a:extLst>
            </p:cNvPr>
            <p:cNvSpPr/>
            <p:nvPr/>
          </p:nvSpPr>
          <p:spPr bwMode="auto">
            <a:xfrm>
              <a:off x="5303669" y="4550837"/>
              <a:ext cx="1164454" cy="16040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charset="0"/>
              </a:endParaRPr>
            </a:p>
          </p:txBody>
        </p:sp>
        <p:sp>
          <p:nvSpPr>
            <p:cNvPr id="38" name="矩形 37">
              <a:extLst>
                <a:ext uri="{FF2B5EF4-FFF2-40B4-BE49-F238E27FC236}">
                  <a16:creationId xmlns:a16="http://schemas.microsoft.com/office/drawing/2014/main" id="{FD423172-3004-4FC1-ACDC-CB38F6BA210F}"/>
                </a:ext>
              </a:extLst>
            </p:cNvPr>
            <p:cNvSpPr/>
            <p:nvPr/>
          </p:nvSpPr>
          <p:spPr bwMode="auto">
            <a:xfrm>
              <a:off x="5325229" y="3429000"/>
              <a:ext cx="1142893" cy="1447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charset="0"/>
                </a:rPr>
                <a:t>Trigger frame</a:t>
              </a:r>
              <a:endParaRPr kumimoji="0" lang="zh-CN" altLang="en-US" sz="1200" b="0" i="0" u="none" strike="noStrike" cap="none" normalizeH="0" baseline="0" dirty="0">
                <a:ln>
                  <a:noFill/>
                </a:ln>
                <a:solidFill>
                  <a:schemeClr val="tx1"/>
                </a:solidFill>
                <a:effectLst/>
                <a:latin typeface="Times New Roman" charset="0"/>
              </a:endParaRPr>
            </a:p>
          </p:txBody>
        </p:sp>
        <p:sp>
          <p:nvSpPr>
            <p:cNvPr id="5" name="文本框 4">
              <a:extLst>
                <a:ext uri="{FF2B5EF4-FFF2-40B4-BE49-F238E27FC236}">
                  <a16:creationId xmlns:a16="http://schemas.microsoft.com/office/drawing/2014/main" id="{E2B9FAC5-044D-4399-AB30-3C8EB0DAC29E}"/>
                </a:ext>
              </a:extLst>
            </p:cNvPr>
            <p:cNvSpPr txBox="1"/>
            <p:nvPr/>
          </p:nvSpPr>
          <p:spPr>
            <a:xfrm>
              <a:off x="5782397" y="3866924"/>
              <a:ext cx="914400" cy="276999"/>
            </a:xfrm>
            <a:prstGeom prst="rect">
              <a:avLst/>
            </a:prstGeom>
            <a:noFill/>
          </p:spPr>
          <p:txBody>
            <a:bodyPr wrap="square" rtlCol="0">
              <a:spAutoFit/>
            </a:bodyPr>
            <a:lstStyle/>
            <a:p>
              <a:r>
                <a:rPr lang="en-US" altLang="zh-CN" dirty="0"/>
                <a:t>…</a:t>
              </a:r>
              <a:endParaRPr lang="zh-CN" altLang="en-US" dirty="0"/>
            </a:p>
          </p:txBody>
        </p:sp>
        <p:sp>
          <p:nvSpPr>
            <p:cNvPr id="39" name="文本框 38">
              <a:extLst>
                <a:ext uri="{FF2B5EF4-FFF2-40B4-BE49-F238E27FC236}">
                  <a16:creationId xmlns:a16="http://schemas.microsoft.com/office/drawing/2014/main" id="{84F35C90-BA38-46F0-8F41-1B38672FE8F5}"/>
                </a:ext>
              </a:extLst>
            </p:cNvPr>
            <p:cNvSpPr txBox="1"/>
            <p:nvPr/>
          </p:nvSpPr>
          <p:spPr>
            <a:xfrm>
              <a:off x="5280809" y="5051270"/>
              <a:ext cx="1524000" cy="276999"/>
            </a:xfrm>
            <a:prstGeom prst="rect">
              <a:avLst/>
            </a:prstGeom>
            <a:noFill/>
          </p:spPr>
          <p:txBody>
            <a:bodyPr wrap="square" rtlCol="0">
              <a:spAutoFit/>
            </a:bodyPr>
            <a:lstStyle/>
            <a:p>
              <a:r>
                <a:rPr lang="en-US" altLang="zh-CN" dirty="0"/>
                <a:t>Non-HT Duplicate</a:t>
              </a:r>
              <a:endParaRPr lang="zh-CN" altLang="en-US" dirty="0"/>
            </a:p>
          </p:txBody>
        </p:sp>
      </p:grpSp>
      <p:pic>
        <p:nvPicPr>
          <p:cNvPr id="6" name="图片 5">
            <a:extLst>
              <a:ext uri="{FF2B5EF4-FFF2-40B4-BE49-F238E27FC236}">
                <a16:creationId xmlns:a16="http://schemas.microsoft.com/office/drawing/2014/main" id="{0D58E2B9-2185-4207-96BF-A15713D1A2AF}"/>
              </a:ext>
            </a:extLst>
          </p:cNvPr>
          <p:cNvPicPr>
            <a:picLocks noChangeAspect="1"/>
          </p:cNvPicPr>
          <p:nvPr/>
        </p:nvPicPr>
        <p:blipFill>
          <a:blip r:embed="rId2"/>
          <a:stretch>
            <a:fillRect/>
          </a:stretch>
        </p:blipFill>
        <p:spPr>
          <a:xfrm>
            <a:off x="68474" y="2161401"/>
            <a:ext cx="5189327" cy="3211278"/>
          </a:xfrm>
          <a:prstGeom prst="rect">
            <a:avLst/>
          </a:prstGeom>
        </p:spPr>
      </p:pic>
    </p:spTree>
    <p:extLst>
      <p:ext uri="{BB962C8B-B14F-4D97-AF65-F5344CB8AC3E}">
        <p14:creationId xmlns:p14="http://schemas.microsoft.com/office/powerpoint/2010/main" val="1411411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295399"/>
            <a:ext cx="8077200" cy="4953001"/>
          </a:xfrm>
        </p:spPr>
        <p:txBody>
          <a:bodyPr/>
          <a:lstStyle/>
          <a:p>
            <a:r>
              <a:rPr lang="en-US" altLang="zh-CN" sz="1800" dirty="0"/>
              <a:t>If we allow a UHR AP can use the last two rows, then TB A-PPDU of HE TB PPDU and EHT TB PPDU is doable with no further efforts. HE non-AP STA and EHT non-AP STA can transmit HE TB PPDU, UHR non-AP STA can transmit EHT TB PPDU. EHT non-AP STA may also participate in EHT TB PPDU if there is no interoperability issue.</a:t>
            </a:r>
          </a:p>
          <a:p>
            <a:endParaRPr lang="en-US" altLang="zh-CN" sz="1800" dirty="0"/>
          </a:p>
          <a:p>
            <a:r>
              <a:rPr lang="en-US" altLang="zh-CN" sz="1800" dirty="0"/>
              <a:t>Furthermore, if PHY Version Identifier is set to UHR, then TB A-PPDU of HE TB PPDU and UHR TB PPDU is straightly doable.</a:t>
            </a:r>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r>
              <a:rPr lang="en-US" altLang="zh-CN" sz="1800" dirty="0"/>
              <a:t>Other modes need some further works. With DL A-PPDU, the signaling of TB A-PPDU can be further simplified.</a:t>
            </a:r>
          </a:p>
          <a:p>
            <a:pPr lvl="1"/>
            <a:endParaRPr lang="en-US" altLang="zh-CN" sz="1800"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7</a:t>
            </a:fld>
            <a:endParaRPr lang="en-US"/>
          </a:p>
        </p:txBody>
      </p:sp>
      <p:sp>
        <p:nvSpPr>
          <p:cNvPr id="4" name="标题 3"/>
          <p:cNvSpPr>
            <a:spLocks noGrp="1"/>
          </p:cNvSpPr>
          <p:nvPr>
            <p:ph type="title"/>
          </p:nvPr>
        </p:nvSpPr>
        <p:spPr>
          <a:xfrm>
            <a:off x="685800" y="685800"/>
            <a:ext cx="7772400" cy="609600"/>
          </a:xfrm>
        </p:spPr>
        <p:txBody>
          <a:bodyPr/>
          <a:lstStyle/>
          <a:p>
            <a:r>
              <a:rPr lang="en-US" altLang="zh-CN" dirty="0"/>
              <a:t>TB A-PPDU in 11bn</a:t>
            </a:r>
            <a:endParaRPr lang="zh-CN" altLang="en-US" dirty="0"/>
          </a:p>
        </p:txBody>
      </p:sp>
      <p:grpSp>
        <p:nvGrpSpPr>
          <p:cNvPr id="5" name="组合 4">
            <a:extLst>
              <a:ext uri="{FF2B5EF4-FFF2-40B4-BE49-F238E27FC236}">
                <a16:creationId xmlns:a16="http://schemas.microsoft.com/office/drawing/2014/main" id="{883C3E89-9D00-40DA-A14C-B72FF4ABE39E}"/>
              </a:ext>
            </a:extLst>
          </p:cNvPr>
          <p:cNvGrpSpPr/>
          <p:nvPr/>
        </p:nvGrpSpPr>
        <p:grpSpPr>
          <a:xfrm>
            <a:off x="2636520" y="3799608"/>
            <a:ext cx="3947160" cy="1899269"/>
            <a:chOff x="5280809" y="3429000"/>
            <a:chExt cx="3947160" cy="1899269"/>
          </a:xfrm>
        </p:grpSpPr>
        <p:sp>
          <p:nvSpPr>
            <p:cNvPr id="6" name="矩形 5">
              <a:extLst>
                <a:ext uri="{FF2B5EF4-FFF2-40B4-BE49-F238E27FC236}">
                  <a16:creationId xmlns:a16="http://schemas.microsoft.com/office/drawing/2014/main" id="{0F23BFB2-6724-45B9-8DEB-46EC77F2EB61}"/>
                </a:ext>
              </a:extLst>
            </p:cNvPr>
            <p:cNvSpPr/>
            <p:nvPr/>
          </p:nvSpPr>
          <p:spPr bwMode="auto">
            <a:xfrm>
              <a:off x="6629400" y="3429000"/>
              <a:ext cx="2133600" cy="838153"/>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charset="0"/>
                </a:rPr>
                <a:t>HE TB PPDU</a:t>
              </a:r>
              <a:endParaRPr kumimoji="0" lang="zh-CN" altLang="en-US" sz="1200" b="0" i="0" u="none" strike="noStrike" cap="none" normalizeH="0" baseline="0" dirty="0">
                <a:ln>
                  <a:noFill/>
                </a:ln>
                <a:solidFill>
                  <a:schemeClr val="tx1"/>
                </a:solidFill>
                <a:effectLst/>
                <a:latin typeface="Times New Roman" charset="0"/>
              </a:endParaRPr>
            </a:p>
          </p:txBody>
        </p:sp>
        <p:sp>
          <p:nvSpPr>
            <p:cNvPr id="7" name="矩形 6">
              <a:extLst>
                <a:ext uri="{FF2B5EF4-FFF2-40B4-BE49-F238E27FC236}">
                  <a16:creationId xmlns:a16="http://schemas.microsoft.com/office/drawing/2014/main" id="{3C51CC53-66B4-4E27-AA61-EC5BCAB3106F}"/>
                </a:ext>
              </a:extLst>
            </p:cNvPr>
            <p:cNvSpPr/>
            <p:nvPr/>
          </p:nvSpPr>
          <p:spPr bwMode="auto">
            <a:xfrm>
              <a:off x="6629400" y="4235927"/>
              <a:ext cx="2133600" cy="796128"/>
            </a:xfrm>
            <a:prstGeom prst="rect">
              <a:avLst/>
            </a:prstGeom>
            <a:solidFill>
              <a:srgbClr val="90FA93"/>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charset="0"/>
                </a:rPr>
                <a:t>UHR TB PPDU</a:t>
              </a:r>
            </a:p>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(BW=320MHz-1/2)</a:t>
              </a:r>
              <a:endParaRPr kumimoji="0" lang="zh-CN" altLang="en-US" sz="1200" b="0" i="0" u="none" strike="noStrike" cap="none" normalizeH="0" baseline="0" dirty="0">
                <a:ln>
                  <a:noFill/>
                </a:ln>
                <a:solidFill>
                  <a:schemeClr val="tx1"/>
                </a:solidFill>
                <a:effectLst/>
                <a:latin typeface="Times New Roman" charset="0"/>
              </a:endParaRPr>
            </a:p>
          </p:txBody>
        </p:sp>
        <p:sp>
          <p:nvSpPr>
            <p:cNvPr id="8" name="文本框 7">
              <a:extLst>
                <a:ext uri="{FF2B5EF4-FFF2-40B4-BE49-F238E27FC236}">
                  <a16:creationId xmlns:a16="http://schemas.microsoft.com/office/drawing/2014/main" id="{BF9567AA-551B-449E-969B-0431319C5558}"/>
                </a:ext>
              </a:extLst>
            </p:cNvPr>
            <p:cNvSpPr txBox="1"/>
            <p:nvPr/>
          </p:nvSpPr>
          <p:spPr>
            <a:xfrm>
              <a:off x="8694569" y="3636092"/>
              <a:ext cx="533400" cy="461665"/>
            </a:xfrm>
            <a:prstGeom prst="rect">
              <a:avLst/>
            </a:prstGeom>
            <a:noFill/>
          </p:spPr>
          <p:txBody>
            <a:bodyPr wrap="square" rtlCol="0">
              <a:spAutoFit/>
            </a:bodyPr>
            <a:lstStyle/>
            <a:p>
              <a:r>
                <a:rPr lang="en-US" altLang="zh-CN" dirty="0"/>
                <a:t>160 MHz</a:t>
              </a:r>
              <a:endParaRPr lang="zh-CN" altLang="en-US" dirty="0"/>
            </a:p>
          </p:txBody>
        </p:sp>
        <p:sp>
          <p:nvSpPr>
            <p:cNvPr id="9" name="文本框 8">
              <a:extLst>
                <a:ext uri="{FF2B5EF4-FFF2-40B4-BE49-F238E27FC236}">
                  <a16:creationId xmlns:a16="http://schemas.microsoft.com/office/drawing/2014/main" id="{92DA5F4C-A5A4-49BB-9452-D8E655A508FB}"/>
                </a:ext>
              </a:extLst>
            </p:cNvPr>
            <p:cNvSpPr txBox="1"/>
            <p:nvPr/>
          </p:nvSpPr>
          <p:spPr>
            <a:xfrm>
              <a:off x="8694569" y="4409984"/>
              <a:ext cx="533400" cy="461665"/>
            </a:xfrm>
            <a:prstGeom prst="rect">
              <a:avLst/>
            </a:prstGeom>
            <a:noFill/>
          </p:spPr>
          <p:txBody>
            <a:bodyPr wrap="square" rtlCol="0">
              <a:spAutoFit/>
            </a:bodyPr>
            <a:lstStyle/>
            <a:p>
              <a:r>
                <a:rPr lang="en-US" altLang="zh-CN" dirty="0"/>
                <a:t>160 MHz</a:t>
              </a:r>
              <a:endParaRPr lang="zh-CN" altLang="en-US" dirty="0"/>
            </a:p>
          </p:txBody>
        </p:sp>
        <p:sp>
          <p:nvSpPr>
            <p:cNvPr id="10" name="矩形 9">
              <a:extLst>
                <a:ext uri="{FF2B5EF4-FFF2-40B4-BE49-F238E27FC236}">
                  <a16:creationId xmlns:a16="http://schemas.microsoft.com/office/drawing/2014/main" id="{8F50BE50-D7E7-4AC1-BE01-C8284E260AB1}"/>
                </a:ext>
              </a:extLst>
            </p:cNvPr>
            <p:cNvSpPr/>
            <p:nvPr/>
          </p:nvSpPr>
          <p:spPr bwMode="auto">
            <a:xfrm>
              <a:off x="5303669" y="4871649"/>
              <a:ext cx="1164454" cy="16040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charset="0"/>
              </a:endParaRPr>
            </a:p>
          </p:txBody>
        </p:sp>
        <p:sp>
          <p:nvSpPr>
            <p:cNvPr id="11" name="矩形 10">
              <a:extLst>
                <a:ext uri="{FF2B5EF4-FFF2-40B4-BE49-F238E27FC236}">
                  <a16:creationId xmlns:a16="http://schemas.microsoft.com/office/drawing/2014/main" id="{11B10B88-7554-44E3-9700-46D03E1DBB4B}"/>
                </a:ext>
              </a:extLst>
            </p:cNvPr>
            <p:cNvSpPr/>
            <p:nvPr/>
          </p:nvSpPr>
          <p:spPr bwMode="auto">
            <a:xfrm>
              <a:off x="5303669" y="4711243"/>
              <a:ext cx="1164454" cy="16040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charset="0"/>
              </a:endParaRPr>
            </a:p>
          </p:txBody>
        </p:sp>
        <p:sp>
          <p:nvSpPr>
            <p:cNvPr id="12" name="矩形 11">
              <a:extLst>
                <a:ext uri="{FF2B5EF4-FFF2-40B4-BE49-F238E27FC236}">
                  <a16:creationId xmlns:a16="http://schemas.microsoft.com/office/drawing/2014/main" id="{E71815F7-6C51-4D53-89DC-DE5E53F4D5CA}"/>
                </a:ext>
              </a:extLst>
            </p:cNvPr>
            <p:cNvSpPr/>
            <p:nvPr/>
          </p:nvSpPr>
          <p:spPr bwMode="auto">
            <a:xfrm>
              <a:off x="5303669" y="4550837"/>
              <a:ext cx="1164454" cy="16040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charset="0"/>
              </a:endParaRPr>
            </a:p>
          </p:txBody>
        </p:sp>
        <p:sp>
          <p:nvSpPr>
            <p:cNvPr id="13" name="矩形 12">
              <a:extLst>
                <a:ext uri="{FF2B5EF4-FFF2-40B4-BE49-F238E27FC236}">
                  <a16:creationId xmlns:a16="http://schemas.microsoft.com/office/drawing/2014/main" id="{16DC0CBC-B862-4B67-9C32-0F8FF3DA4362}"/>
                </a:ext>
              </a:extLst>
            </p:cNvPr>
            <p:cNvSpPr/>
            <p:nvPr/>
          </p:nvSpPr>
          <p:spPr bwMode="auto">
            <a:xfrm>
              <a:off x="5325229" y="3429000"/>
              <a:ext cx="1142893" cy="1447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charset="0"/>
                </a:rPr>
                <a:t>Trigger frame</a:t>
              </a:r>
              <a:endParaRPr kumimoji="0" lang="zh-CN" altLang="en-US" sz="1200" b="0" i="0" u="none" strike="noStrike" cap="none" normalizeH="0" baseline="0" dirty="0">
                <a:ln>
                  <a:noFill/>
                </a:ln>
                <a:solidFill>
                  <a:schemeClr val="tx1"/>
                </a:solidFill>
                <a:effectLst/>
                <a:latin typeface="Times New Roman" charset="0"/>
              </a:endParaRPr>
            </a:p>
          </p:txBody>
        </p:sp>
        <p:sp>
          <p:nvSpPr>
            <p:cNvPr id="14" name="文本框 13">
              <a:extLst>
                <a:ext uri="{FF2B5EF4-FFF2-40B4-BE49-F238E27FC236}">
                  <a16:creationId xmlns:a16="http://schemas.microsoft.com/office/drawing/2014/main" id="{F990CCAB-8A27-4A2F-97C8-8C60A9E7D3CF}"/>
                </a:ext>
              </a:extLst>
            </p:cNvPr>
            <p:cNvSpPr txBox="1"/>
            <p:nvPr/>
          </p:nvSpPr>
          <p:spPr>
            <a:xfrm>
              <a:off x="5782397" y="3866924"/>
              <a:ext cx="914400" cy="276999"/>
            </a:xfrm>
            <a:prstGeom prst="rect">
              <a:avLst/>
            </a:prstGeom>
            <a:noFill/>
          </p:spPr>
          <p:txBody>
            <a:bodyPr wrap="square" rtlCol="0">
              <a:spAutoFit/>
            </a:bodyPr>
            <a:lstStyle/>
            <a:p>
              <a:r>
                <a:rPr lang="en-US" altLang="zh-CN" dirty="0"/>
                <a:t>…</a:t>
              </a:r>
              <a:endParaRPr lang="zh-CN" altLang="en-US" dirty="0"/>
            </a:p>
          </p:txBody>
        </p:sp>
        <p:sp>
          <p:nvSpPr>
            <p:cNvPr id="15" name="文本框 14">
              <a:extLst>
                <a:ext uri="{FF2B5EF4-FFF2-40B4-BE49-F238E27FC236}">
                  <a16:creationId xmlns:a16="http://schemas.microsoft.com/office/drawing/2014/main" id="{6E2C37F5-1E3C-4DB2-939A-08CC70579777}"/>
                </a:ext>
              </a:extLst>
            </p:cNvPr>
            <p:cNvSpPr txBox="1"/>
            <p:nvPr/>
          </p:nvSpPr>
          <p:spPr>
            <a:xfrm>
              <a:off x="5280809" y="5051270"/>
              <a:ext cx="1524000" cy="276999"/>
            </a:xfrm>
            <a:prstGeom prst="rect">
              <a:avLst/>
            </a:prstGeom>
            <a:noFill/>
          </p:spPr>
          <p:txBody>
            <a:bodyPr wrap="square" rtlCol="0">
              <a:spAutoFit/>
            </a:bodyPr>
            <a:lstStyle/>
            <a:p>
              <a:r>
                <a:rPr lang="en-US" altLang="zh-CN" dirty="0"/>
                <a:t>Non-HT Duplicate</a:t>
              </a:r>
              <a:endParaRPr lang="zh-CN" altLang="en-US" dirty="0"/>
            </a:p>
          </p:txBody>
        </p:sp>
      </p:grpSp>
    </p:spTree>
    <p:extLst>
      <p:ext uri="{BB962C8B-B14F-4D97-AF65-F5344CB8AC3E}">
        <p14:creationId xmlns:p14="http://schemas.microsoft.com/office/powerpoint/2010/main" val="3516016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34630" y="1556387"/>
            <a:ext cx="8356970" cy="1384367"/>
          </a:xfrm>
        </p:spPr>
        <p:txBody>
          <a:bodyPr/>
          <a:lstStyle/>
          <a:p>
            <a:r>
              <a:rPr lang="en-US" altLang="zh-CN" sz="1800" dirty="0"/>
              <a:t>DL A-PPDU is not discussed in detail in 11be.</a:t>
            </a:r>
          </a:p>
          <a:p>
            <a:r>
              <a:rPr lang="en-US" altLang="zh-CN" sz="1800" dirty="0"/>
              <a:t>Within A-PPDU, each PPDU indicates its own bandwidth and parameters.</a:t>
            </a:r>
          </a:p>
          <a:p>
            <a:r>
              <a:rPr lang="en-US" altLang="zh-CN" sz="1800" dirty="0"/>
              <a:t>Moreover, the aggregated bandwidth, or exact bandwidth combinations may also be signaled (needs further study).</a:t>
            </a:r>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pPr lvl="1"/>
            <a:endParaRPr lang="en-US" altLang="zh-CN" sz="1800" dirty="0"/>
          </a:p>
          <a:p>
            <a:pPr lvl="1"/>
            <a:endParaRPr lang="en-US" altLang="zh-CN" sz="1800" dirty="0"/>
          </a:p>
          <a:p>
            <a:pPr lvl="1"/>
            <a:endParaRPr lang="en-US" altLang="zh-CN" sz="1800" dirty="0"/>
          </a:p>
          <a:p>
            <a:pPr lvl="1"/>
            <a:endParaRPr lang="en-US" altLang="zh-CN" sz="1800" dirty="0"/>
          </a:p>
          <a:p>
            <a:pPr lvl="1"/>
            <a:endParaRPr lang="en-US" altLang="zh-CN" sz="1800" dirty="0"/>
          </a:p>
          <a:p>
            <a:pPr lvl="1"/>
            <a:endParaRPr lang="en-US" altLang="zh-CN" sz="1800" dirty="0"/>
          </a:p>
          <a:p>
            <a:pPr lvl="1"/>
            <a:endParaRPr lang="en-US" altLang="zh-CN" sz="1800" dirty="0"/>
          </a:p>
          <a:p>
            <a:pPr lvl="1"/>
            <a:endParaRPr lang="en-US" altLang="zh-CN" sz="1800" dirty="0"/>
          </a:p>
          <a:p>
            <a:pPr lvl="1"/>
            <a:endParaRPr lang="en-US" altLang="zh-CN" sz="1800" dirty="0"/>
          </a:p>
          <a:p>
            <a:pPr lvl="1"/>
            <a:endParaRPr lang="en-US" altLang="zh-CN" sz="1800" dirty="0"/>
          </a:p>
          <a:p>
            <a:pPr lvl="1"/>
            <a:endParaRPr lang="en-US" altLang="zh-CN" sz="1800" dirty="0"/>
          </a:p>
          <a:p>
            <a:pPr lvl="1"/>
            <a:endParaRPr lang="en-US" altLang="zh-CN" sz="1800" dirty="0"/>
          </a:p>
          <a:p>
            <a:pPr lvl="1"/>
            <a:endParaRPr lang="en-US" altLang="zh-CN" sz="1800"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8</a:t>
            </a:fld>
            <a:endParaRPr lang="en-US"/>
          </a:p>
        </p:txBody>
      </p:sp>
      <p:sp>
        <p:nvSpPr>
          <p:cNvPr id="4" name="标题 3"/>
          <p:cNvSpPr>
            <a:spLocks noGrp="1"/>
          </p:cNvSpPr>
          <p:nvPr>
            <p:ph type="title"/>
          </p:nvPr>
        </p:nvSpPr>
        <p:spPr>
          <a:xfrm>
            <a:off x="685800" y="685800"/>
            <a:ext cx="7772400" cy="609600"/>
          </a:xfrm>
        </p:spPr>
        <p:txBody>
          <a:bodyPr/>
          <a:lstStyle/>
          <a:p>
            <a:r>
              <a:rPr lang="en-US" altLang="zh-CN" dirty="0"/>
              <a:t>DL(non-TB) A-PPDU in 11bn</a:t>
            </a:r>
            <a:endParaRPr lang="zh-CN" altLang="en-US" dirty="0"/>
          </a:p>
        </p:txBody>
      </p:sp>
      <p:graphicFrame>
        <p:nvGraphicFramePr>
          <p:cNvPr id="16" name="对象 15">
            <a:extLst>
              <a:ext uri="{FF2B5EF4-FFF2-40B4-BE49-F238E27FC236}">
                <a16:creationId xmlns:a16="http://schemas.microsoft.com/office/drawing/2014/main" id="{426D5375-D688-4D47-ABE2-A21EE033E09F}"/>
              </a:ext>
            </a:extLst>
          </p:cNvPr>
          <p:cNvGraphicFramePr>
            <a:graphicFrameLocks noChangeAspect="1"/>
          </p:cNvGraphicFramePr>
          <p:nvPr>
            <p:extLst>
              <p:ext uri="{D42A27DB-BD31-4B8C-83A1-F6EECF244321}">
                <p14:modId xmlns:p14="http://schemas.microsoft.com/office/powerpoint/2010/main" val="1615576018"/>
              </p:ext>
            </p:extLst>
          </p:nvPr>
        </p:nvGraphicFramePr>
        <p:xfrm>
          <a:off x="660400" y="3205163"/>
          <a:ext cx="7773988" cy="2911475"/>
        </p:xfrm>
        <a:graphic>
          <a:graphicData uri="http://schemas.openxmlformats.org/presentationml/2006/ole">
            <mc:AlternateContent xmlns:mc="http://schemas.openxmlformats.org/markup-compatibility/2006">
              <mc:Choice xmlns:v="urn:schemas-microsoft-com:vml" Requires="v">
                <p:oleObj spid="_x0000_s1089" name="Visio" r:id="rId3" imgW="9144000" imgH="3419385" progId="Visio.Drawing.15">
                  <p:embed/>
                </p:oleObj>
              </mc:Choice>
              <mc:Fallback>
                <p:oleObj name="Visio" r:id="rId3" imgW="9144000" imgH="3419385" progId="Visio.Drawing.15">
                  <p:embed/>
                  <p:pic>
                    <p:nvPicPr>
                      <p:cNvPr id="6" name="对象 5">
                        <a:extLst>
                          <a:ext uri="{FF2B5EF4-FFF2-40B4-BE49-F238E27FC236}">
                            <a16:creationId xmlns:a16="http://schemas.microsoft.com/office/drawing/2014/main" id="{AC2E3D46-80DD-4BAF-97E4-ECB1600B862E}"/>
                          </a:ext>
                        </a:extLst>
                      </p:cNvPr>
                      <p:cNvPicPr>
                        <a:picLocks noChangeAspect="1" noChangeArrowheads="1"/>
                      </p:cNvPicPr>
                      <p:nvPr/>
                    </p:nvPicPr>
                    <p:blipFill>
                      <a:blip r:embed="rId4"/>
                      <a:srcRect/>
                      <a:stretch>
                        <a:fillRect/>
                      </a:stretch>
                    </p:blipFill>
                    <p:spPr bwMode="auto">
                      <a:xfrm>
                        <a:off x="660400" y="3205163"/>
                        <a:ext cx="7773988" cy="2911475"/>
                      </a:xfrm>
                      <a:prstGeom prst="rect">
                        <a:avLst/>
                      </a:prstGeom>
                      <a:noFill/>
                    </p:spPr>
                  </p:pic>
                </p:oleObj>
              </mc:Fallback>
            </mc:AlternateContent>
          </a:graphicData>
        </a:graphic>
      </p:graphicFrame>
    </p:spTree>
    <p:extLst>
      <p:ext uri="{BB962C8B-B14F-4D97-AF65-F5344CB8AC3E}">
        <p14:creationId xmlns:p14="http://schemas.microsoft.com/office/powerpoint/2010/main" val="1524824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524000"/>
            <a:ext cx="7772400" cy="4572000"/>
          </a:xfrm>
        </p:spPr>
        <p:txBody>
          <a:bodyPr/>
          <a:lstStyle/>
          <a:p>
            <a:r>
              <a:rPr lang="en-US" altLang="zh-CN" sz="1800" dirty="0"/>
              <a:t>In this contribution, we first discuss the enhancement of SST or DSO, which can support both wider bandwidth OFDMA and A-PPDU.</a:t>
            </a:r>
          </a:p>
          <a:p>
            <a:endParaRPr lang="en-US" altLang="zh-CN" sz="1800" dirty="0"/>
          </a:p>
          <a:p>
            <a:r>
              <a:rPr lang="en-US" altLang="zh-CN" sz="1800" dirty="0"/>
              <a:t>We further discuss the advantages and some details on A-PPDU, for both TB or non-TB cases.</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9</a:t>
            </a:fld>
            <a:endParaRPr lang="en-US"/>
          </a:p>
        </p:txBody>
      </p:sp>
      <p:sp>
        <p:nvSpPr>
          <p:cNvPr id="4" name="标题 3"/>
          <p:cNvSpPr>
            <a:spLocks noGrp="1"/>
          </p:cNvSpPr>
          <p:nvPr>
            <p:ph type="title"/>
          </p:nvPr>
        </p:nvSpPr>
        <p:spPr>
          <a:xfrm>
            <a:off x="685800" y="685800"/>
            <a:ext cx="7772400" cy="609600"/>
          </a:xfrm>
        </p:spPr>
        <p:txBody>
          <a:bodyPr/>
          <a:lstStyle/>
          <a:p>
            <a:r>
              <a:rPr lang="en-US" altLang="zh-CN" dirty="0"/>
              <a:t>Summary</a:t>
            </a:r>
            <a:endParaRPr lang="zh-CN" altLang="en-US" dirty="0"/>
          </a:p>
        </p:txBody>
      </p:sp>
    </p:spTree>
    <p:extLst>
      <p:ext uri="{BB962C8B-B14F-4D97-AF65-F5344CB8AC3E}">
        <p14:creationId xmlns:p14="http://schemas.microsoft.com/office/powerpoint/2010/main" val="198447172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112771</TotalTime>
  <Words>1304</Words>
  <Application>Microsoft Office PowerPoint</Application>
  <PresentationFormat>全屏显示(4:3)</PresentationFormat>
  <Paragraphs>239</Paragraphs>
  <Slides>18</Slides>
  <Notes>1</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18</vt:i4>
      </vt:variant>
    </vt:vector>
  </HeadingPairs>
  <TitlesOfParts>
    <vt:vector size="24" baseType="lpstr">
      <vt:lpstr>MS PGothic</vt:lpstr>
      <vt:lpstr>宋体</vt:lpstr>
      <vt:lpstr>Times New Roman</vt:lpstr>
      <vt:lpstr>Wingdings</vt:lpstr>
      <vt:lpstr>802-11-Submission</vt:lpstr>
      <vt:lpstr>Visio</vt:lpstr>
      <vt:lpstr>SST or DSO Support for  Wider Bandwidth OFDMA and A-PPDU</vt:lpstr>
      <vt:lpstr>SST for Wider Bandwidth OFDMA in 802.11be</vt:lpstr>
      <vt:lpstr>Wider Bandwidth OFDMA in 802.11bn</vt:lpstr>
      <vt:lpstr>A-PPDU</vt:lpstr>
      <vt:lpstr>PowerPoint 演示文稿</vt:lpstr>
      <vt:lpstr>TB A-PPDU in 11be</vt:lpstr>
      <vt:lpstr>TB A-PPDU in 11bn</vt:lpstr>
      <vt:lpstr>DL(non-TB) A-PPDU in 11bn</vt:lpstr>
      <vt:lpstr>Summary</vt:lpstr>
      <vt:lpstr>Straw Poll #1</vt:lpstr>
      <vt:lpstr>Straw Poll #2</vt:lpstr>
      <vt:lpstr>Motion #1</vt:lpstr>
      <vt:lpstr>Straw Poll #3</vt:lpstr>
      <vt:lpstr>Straw Poll #4</vt:lpstr>
      <vt:lpstr>PowerPoint 演示文稿</vt:lpstr>
      <vt:lpstr>PowerPoint 演示文稿</vt:lpstr>
      <vt:lpstr>Agreed SPs for “11be R2” [1]</vt:lpstr>
      <vt:lpstr>Agreed SPs for “11be R2” [1]</vt:lpstr>
    </vt:vector>
  </TitlesOfParts>
  <Company>Huawei Technologies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Ross Jian Yu</dc:creator>
  <cp:lastModifiedBy>Yujian (Ross Yu)</cp:lastModifiedBy>
  <cp:revision>1771</cp:revision>
  <cp:lastPrinted>1998-02-10T13:28:06Z</cp:lastPrinted>
  <dcterms:created xsi:type="dcterms:W3CDTF">2013-11-12T18:41:50Z</dcterms:created>
  <dcterms:modified xsi:type="dcterms:W3CDTF">2024-07-13T01:42:18Z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(3)fObds1DrrnFQz0N25h05Ee3PyD+by8gjhkZvft0BSIB/E82yIJyx6uLvAmof83dArlkY+a9V
gbEQJMxOT/xRcWurqC4JCwCN4KUjrMoDDOjl6JCueK3/ZSRHRVmIaJOvp2XiYTU2DLQrxKT1
/fFBMlS1jIIUmXet9Ge5A1dlR7MjWCSSxYOrHwLEoVKr2RJW1DLCy59oi0GI/kmdM6pxuDi5
m3XYPsbzevlg14cH61</vt:lpwstr>
  </property>
  <property fmtid="{D5CDD505-2E9C-101B-9397-08002B2CF9AE}" pid="4" name="_2015_ms_pID_7253431">
    <vt:lpwstr>5IUvVsGav1NR1r4jmqSAYmijJKldDlQhzffCfYKtG1EpMDdxfID5t4
FotQE3W90ZeKuRzgENE7HJnV4P5nkymg9DAbjal6wxcXg2nH/f2x5j/kr8xXqh7/egDmv7HO
/NhvSF8Coys0UuSeIVOnSKh9F/sGe66LF0yJSs8k8X3ygwMK2IU1Ai22r6GWw7POt6mC80dX
aR6xLJcGj/ReOKyPVghqRcvhZREQodtzOcYJ</vt:lpwstr>
  </property>
  <property fmtid="{D5CDD505-2E9C-101B-9397-08002B2CF9AE}" pid="5" name="_2015_ms_pID_7253432">
    <vt:lpwstr>MTNX/OKDr7Dj8H491BCHs+4=</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1575852556</vt:lpwstr>
  </property>
</Properties>
</file>