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341" r:id="rId3"/>
    <p:sldId id="374" r:id="rId4"/>
    <p:sldId id="369" r:id="rId5"/>
    <p:sldId id="375" r:id="rId6"/>
    <p:sldId id="365" r:id="rId7"/>
    <p:sldId id="362" r:id="rId8"/>
    <p:sldId id="270"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 id="2" name="Yujian (Ross Yu)" initials="Y(Y" lastIdx="1" clrIdx="1">
    <p:extLst>
      <p:ext uri="{19B8F6BF-5375-455C-9EA6-DF929625EA0E}">
        <p15:presenceInfo xmlns:p15="http://schemas.microsoft.com/office/powerpoint/2012/main" userId="S-1-5-21-147214757-305610072-1517763936-22789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0FA93"/>
    <a:srgbClr val="FFFF99"/>
    <a:srgbClr val="00FF00"/>
    <a:srgbClr val="1E1EFA"/>
    <a:srgbClr val="DFB7D9"/>
    <a:srgbClr val="C2C2FE"/>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6" autoAdjust="0"/>
    <p:restoredTop sz="94660"/>
  </p:normalViewPr>
  <p:slideViewPr>
    <p:cSldViewPr>
      <p:cViewPr varScale="1">
        <p:scale>
          <a:sx n="92" d="100"/>
          <a:sy n="92" d="100"/>
        </p:scale>
        <p:origin x="552" y="5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24014" y="332601"/>
            <a:ext cx="3321487"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802.11-24/1243r0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dirty="0"/>
              <a:t>July</a:t>
            </a:r>
            <a:r>
              <a:rPr lang="en-US" sz="1800" b="1" dirty="0"/>
              <a:t> 2024</a:t>
            </a:r>
          </a:p>
        </p:txBody>
      </p:sp>
      <p:sp>
        <p:nvSpPr>
          <p:cNvPr id="12" name="Rectangle 7"/>
          <p:cNvSpPr>
            <a:spLocks noChangeArrowheads="1"/>
          </p:cNvSpPr>
          <p:nvPr userDrawn="1"/>
        </p:nvSpPr>
        <p:spPr bwMode="auto">
          <a:xfrm>
            <a:off x="5943601" y="6477000"/>
            <a:ext cx="25908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a:t>Ross Jian Yu, </a:t>
            </a:r>
            <a:r>
              <a:rPr lang="en-US" sz="1200" i="1" dirty="0"/>
              <a:t>et al</a:t>
            </a:r>
            <a:r>
              <a:rPr lang="en-US" sz="1200" dirty="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Visio_Drawing1.vsdx"/><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Visio_Drawing2.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Drawing3.vsd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Drawing4.vsd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p:spPr>
        <p:txBody>
          <a:bodyPr/>
          <a:lstStyle/>
          <a:p>
            <a:pPr eaLnBrk="1" hangingPunct="1">
              <a:lnSpc>
                <a:spcPct val="120000"/>
              </a:lnSpc>
            </a:pPr>
            <a:r>
              <a:rPr lang="en-US" altLang="zh-CN" sz="2800" dirty="0">
                <a:solidFill>
                  <a:schemeClr val="tx1"/>
                </a:solidFill>
              </a:rPr>
              <a:t>100 MHz PPDU</a:t>
            </a:r>
            <a:endParaRPr lang="en-US" sz="2800" dirty="0">
              <a:solidFill>
                <a:schemeClr val="tx1"/>
              </a:solidFill>
            </a:endParaRPr>
          </a:p>
        </p:txBody>
      </p:sp>
      <p:sp>
        <p:nvSpPr>
          <p:cNvPr id="30726" name="Rectangle 6"/>
          <p:cNvSpPr>
            <a:spLocks noGrp="1" noChangeArrowheads="1"/>
          </p:cNvSpPr>
          <p:nvPr>
            <p:ph type="body" idx="1"/>
          </p:nvPr>
        </p:nvSpPr>
        <p:spPr>
          <a:xfrm>
            <a:off x="609599" y="1700814"/>
            <a:ext cx="7772400" cy="381000"/>
          </a:xfrm>
          <a:noFill/>
          <a:ln/>
        </p:spPr>
        <p:txBody>
          <a:bodyPr/>
          <a:lstStyle/>
          <a:p>
            <a:pPr algn="ctr">
              <a:buFontTx/>
              <a:buNone/>
            </a:pPr>
            <a:r>
              <a:rPr lang="en-US" sz="2000" dirty="0"/>
              <a:t>Date:</a:t>
            </a:r>
            <a:r>
              <a:rPr lang="en-US" sz="2000" b="0" dirty="0"/>
              <a:t> 2024-07-08</a:t>
            </a:r>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590635985"/>
              </p:ext>
            </p:extLst>
          </p:nvPr>
        </p:nvGraphicFramePr>
        <p:xfrm>
          <a:off x="647700" y="2819400"/>
          <a:ext cx="8115299" cy="1894840"/>
        </p:xfrm>
        <a:graphic>
          <a:graphicData uri="http://schemas.openxmlformats.org/drawingml/2006/table">
            <a:tbl>
              <a:tblPr firstRow="1" bandRow="1">
                <a:tableStyleId>{5940675A-B579-460E-94D1-54222C63F5DA}</a:tableStyleId>
              </a:tblPr>
              <a:tblGrid>
                <a:gridCol w="1786143">
                  <a:extLst>
                    <a:ext uri="{9D8B030D-6E8A-4147-A177-3AD203B41FA5}">
                      <a16:colId xmlns:a16="http://schemas.microsoft.com/office/drawing/2014/main" val="20000"/>
                    </a:ext>
                  </a:extLst>
                </a:gridCol>
                <a:gridCol w="1444446">
                  <a:extLst>
                    <a:ext uri="{9D8B030D-6E8A-4147-A177-3AD203B41FA5}">
                      <a16:colId xmlns:a16="http://schemas.microsoft.com/office/drawing/2014/main" val="20001"/>
                    </a:ext>
                  </a:extLst>
                </a:gridCol>
                <a:gridCol w="1615293">
                  <a:extLst>
                    <a:ext uri="{9D8B030D-6E8A-4147-A177-3AD203B41FA5}">
                      <a16:colId xmlns:a16="http://schemas.microsoft.com/office/drawing/2014/main" val="20002"/>
                    </a:ext>
                  </a:extLst>
                </a:gridCol>
                <a:gridCol w="978495">
                  <a:extLst>
                    <a:ext uri="{9D8B030D-6E8A-4147-A177-3AD203B41FA5}">
                      <a16:colId xmlns:a16="http://schemas.microsoft.com/office/drawing/2014/main" val="20003"/>
                    </a:ext>
                  </a:extLst>
                </a:gridCol>
                <a:gridCol w="2290922">
                  <a:extLst>
                    <a:ext uri="{9D8B030D-6E8A-4147-A177-3AD203B41FA5}">
                      <a16:colId xmlns:a16="http://schemas.microsoft.com/office/drawing/2014/main" val="20004"/>
                    </a:ext>
                  </a:extLst>
                </a:gridCol>
              </a:tblGrid>
              <a:tr h="370840">
                <a:tc>
                  <a:txBody>
                    <a:bodyPr/>
                    <a:lstStyle/>
                    <a:p>
                      <a:r>
                        <a:rPr lang="en-US" altLang="zh-CN" sz="1400" b="1" kern="1200" dirty="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0000"/>
                  </a:ext>
                </a:extLst>
              </a:tr>
              <a:tr h="185420">
                <a:tc>
                  <a:txBody>
                    <a:bodyPr/>
                    <a:lstStyle/>
                    <a:p>
                      <a:pPr algn="ctr"/>
                      <a:r>
                        <a:rPr lang="en-US" altLang="zh-CN" sz="1400" dirty="0"/>
                        <a:t>Ross Jian Yu</a:t>
                      </a:r>
                    </a:p>
                  </a:txBody>
                  <a:tcPr anchor="ctr"/>
                </a:tc>
                <a:tc rowSpan="5">
                  <a:txBody>
                    <a:bodyPr/>
                    <a:lstStyle/>
                    <a:p>
                      <a:pPr algn="ctr" fontAlgn="b">
                        <a:spcAft>
                          <a:spcPts val="0"/>
                        </a:spcAft>
                      </a:pPr>
                      <a:r>
                        <a:rPr lang="en-US" sz="1400" dirty="0">
                          <a:effectLst/>
                          <a:latin typeface="Times New Roman" panose="02020603050405020304" pitchFamily="18" charset="0"/>
                          <a:ea typeface="宋体" panose="02010600030101010101" pitchFamily="2" charset="-122"/>
                        </a:rPr>
                        <a:t>Huawei</a:t>
                      </a:r>
                      <a:endParaRPr lang="zh-CN" sz="9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t>ross.yujian@huawei.com</a:t>
                      </a:r>
                      <a:endParaRPr lang="zh-CN" altLang="en-US" sz="1400" dirty="0"/>
                    </a:p>
                  </a:txBody>
                  <a:tcPr anchor="ctr"/>
                </a:tc>
                <a:extLst>
                  <a:ext uri="{0D108BD9-81ED-4DB2-BD59-A6C34878D82A}">
                    <a16:rowId xmlns:a16="http://schemas.microsoft.com/office/drawing/2014/main" val="10001"/>
                  </a:ext>
                </a:extLst>
              </a:tr>
              <a:tr h="18542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t>Ming Gan</a:t>
                      </a:r>
                      <a:endParaRPr lang="zh-CN" altLang="en-US" sz="1400" dirty="0"/>
                    </a:p>
                  </a:txBody>
                  <a:tcPr anchor="ctr"/>
                </a:tc>
                <a:tc v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2"/>
                  </a:ext>
                </a:extLst>
              </a:tr>
              <a:tr h="18542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t>Wei </a:t>
                      </a:r>
                      <a:r>
                        <a:rPr lang="en-US" altLang="zh-CN" sz="1400" dirty="0" err="1"/>
                        <a:t>Ruan</a:t>
                      </a:r>
                      <a:endParaRPr lang="zh-CN" altLang="en-US" sz="1400" dirty="0"/>
                    </a:p>
                  </a:txBody>
                  <a:tcPr anchor="ctr"/>
                </a:tc>
                <a:tc vMerge="1">
                  <a:txBody>
                    <a:bodyPr/>
                    <a:lstStyle/>
                    <a:p>
                      <a:endParaRPr lang="zh-CN" altLang="en-US" dirty="0"/>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3"/>
                  </a:ext>
                </a:extLst>
              </a:tr>
              <a:tr h="185420">
                <a:tc>
                  <a:txBody>
                    <a:bodyPr/>
                    <a:lstStyle/>
                    <a:p>
                      <a:pPr marL="0" algn="ctr" defTabSz="457200" rtl="0" eaLnBrk="1" latinLnBrk="0" hangingPunct="1"/>
                      <a:endParaRPr lang="zh-CN" altLang="en-US" sz="1400" kern="1200" dirty="0">
                        <a:solidFill>
                          <a:schemeClr val="tx1"/>
                        </a:solidFill>
                        <a:latin typeface="+mn-lt"/>
                        <a:ea typeface="+mn-ea"/>
                        <a:cs typeface="+mn-cs"/>
                      </a:endParaRPr>
                    </a:p>
                  </a:txBody>
                  <a:tcPr anchor="ctr"/>
                </a:tc>
                <a:tc v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4"/>
                  </a:ext>
                </a:extLst>
              </a:tr>
              <a:tr h="185420">
                <a:tc>
                  <a:txBody>
                    <a:bodyPr/>
                    <a:lstStyle/>
                    <a:p>
                      <a:pPr marL="0" algn="ctr" defTabSz="457200" rtl="0" eaLnBrk="1" latinLnBrk="0" hangingPunct="1"/>
                      <a:endParaRPr lang="zh-CN" altLang="en-US" sz="1400" kern="1200" dirty="0">
                        <a:solidFill>
                          <a:schemeClr val="tx1"/>
                        </a:solidFill>
                        <a:latin typeface="+mn-lt"/>
                        <a:ea typeface="+mn-ea"/>
                        <a:cs typeface="+mn-cs"/>
                      </a:endParaRPr>
                    </a:p>
                  </a:txBody>
                  <a:tcPr anchor="ctr"/>
                </a:tc>
                <a:tc vMerge="1">
                  <a:txBody>
                    <a:bodyPr/>
                    <a:lstStyle/>
                    <a:p>
                      <a:endParaRPr lang="zh-CN" altLang="en-US" dirty="0"/>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99856" y="1379315"/>
            <a:ext cx="8077200" cy="3191102"/>
          </a:xfrm>
        </p:spPr>
        <p:txBody>
          <a:bodyPr/>
          <a:lstStyle/>
          <a:p>
            <a:r>
              <a:rPr lang="en-US" altLang="zh-CN" sz="1800" dirty="0"/>
              <a:t>6 GHz is popular world wide, whilst it is also worth to look into 5 GHz. A typical 5GHz spectrum is as follows.</a:t>
            </a:r>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r>
              <a:rPr lang="en-US" altLang="zh-CN" sz="1800" dirty="0"/>
              <a:t>In different regions, the available 5 GHz spectrum is different. Below is one example:</a:t>
            </a:r>
            <a:endParaRPr lang="en-US" altLang="zh-CN" sz="20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2</a:t>
            </a:fld>
            <a:endParaRPr lang="en-US"/>
          </a:p>
        </p:txBody>
      </p:sp>
      <p:sp>
        <p:nvSpPr>
          <p:cNvPr id="4" name="标题 3"/>
          <p:cNvSpPr>
            <a:spLocks noGrp="1"/>
          </p:cNvSpPr>
          <p:nvPr>
            <p:ph type="title"/>
          </p:nvPr>
        </p:nvSpPr>
        <p:spPr>
          <a:xfrm>
            <a:off x="685800" y="762000"/>
            <a:ext cx="7772400" cy="609600"/>
          </a:xfrm>
        </p:spPr>
        <p:txBody>
          <a:bodyPr/>
          <a:lstStyle/>
          <a:p>
            <a:r>
              <a:rPr lang="en-US" altLang="zh-CN" dirty="0"/>
              <a:t>Motivation for 100 MHz PPDU</a:t>
            </a:r>
            <a:endParaRPr lang="zh-CN" altLang="en-US" dirty="0"/>
          </a:p>
        </p:txBody>
      </p:sp>
      <p:sp>
        <p:nvSpPr>
          <p:cNvPr id="5" name="Rectangle 2">
            <a:extLst>
              <a:ext uri="{FF2B5EF4-FFF2-40B4-BE49-F238E27FC236}">
                <a16:creationId xmlns:a16="http://schemas.microsoft.com/office/drawing/2014/main" id="{7F49B691-8F70-4AFA-88D6-AB6D086527E6}"/>
              </a:ext>
            </a:extLst>
          </p:cNvPr>
          <p:cNvSpPr>
            <a:spLocks noChangeArrowheads="1"/>
          </p:cNvSpPr>
          <p:nvPr/>
        </p:nvSpPr>
        <p:spPr bwMode="auto">
          <a:xfrm>
            <a:off x="990600" y="2209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 name="对象 5">
            <a:extLst>
              <a:ext uri="{FF2B5EF4-FFF2-40B4-BE49-F238E27FC236}">
                <a16:creationId xmlns:a16="http://schemas.microsoft.com/office/drawing/2014/main" id="{D95219F3-498A-4E3E-8C33-BC75F18D9C79}"/>
              </a:ext>
            </a:extLst>
          </p:cNvPr>
          <p:cNvGraphicFramePr>
            <a:graphicFrameLocks noChangeAspect="1"/>
          </p:cNvGraphicFramePr>
          <p:nvPr>
            <p:extLst>
              <p:ext uri="{D42A27DB-BD31-4B8C-83A1-F6EECF244321}">
                <p14:modId xmlns:p14="http://schemas.microsoft.com/office/powerpoint/2010/main" val="3700255952"/>
              </p:ext>
            </p:extLst>
          </p:nvPr>
        </p:nvGraphicFramePr>
        <p:xfrm>
          <a:off x="945627" y="2043451"/>
          <a:ext cx="7328946" cy="1904997"/>
        </p:xfrm>
        <a:graphic>
          <a:graphicData uri="http://schemas.openxmlformats.org/presentationml/2006/ole">
            <mc:AlternateContent xmlns:mc="http://schemas.openxmlformats.org/markup-compatibility/2006">
              <mc:Choice xmlns:v="urn:schemas-microsoft-com:vml" Requires="v">
                <p:oleObj spid="_x0000_s3105" name="Visio" r:id="rId3" imgW="8505829" imgH="2209967" progId="Visio.Drawing.15">
                  <p:embed/>
                </p:oleObj>
              </mc:Choice>
              <mc:Fallback>
                <p:oleObj name="Visio" r:id="rId3" imgW="8505829" imgH="2209967"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5627" y="2043451"/>
                        <a:ext cx="7328946" cy="1904997"/>
                      </a:xfrm>
                      <a:prstGeom prst="rect">
                        <a:avLst/>
                      </a:prstGeom>
                      <a:noFill/>
                    </p:spPr>
                  </p:pic>
                </p:oleObj>
              </mc:Fallback>
            </mc:AlternateContent>
          </a:graphicData>
        </a:graphic>
      </p:graphicFrame>
      <p:graphicFrame>
        <p:nvGraphicFramePr>
          <p:cNvPr id="7" name="对象 6">
            <a:extLst>
              <a:ext uri="{FF2B5EF4-FFF2-40B4-BE49-F238E27FC236}">
                <a16:creationId xmlns:a16="http://schemas.microsoft.com/office/drawing/2014/main" id="{5F003D05-2150-4300-A015-79BF2592BA07}"/>
              </a:ext>
            </a:extLst>
          </p:cNvPr>
          <p:cNvGraphicFramePr>
            <a:graphicFrameLocks noChangeAspect="1"/>
          </p:cNvGraphicFramePr>
          <p:nvPr>
            <p:extLst>
              <p:ext uri="{D42A27DB-BD31-4B8C-83A1-F6EECF244321}">
                <p14:modId xmlns:p14="http://schemas.microsoft.com/office/powerpoint/2010/main" val="1438967929"/>
              </p:ext>
            </p:extLst>
          </p:nvPr>
        </p:nvGraphicFramePr>
        <p:xfrm>
          <a:off x="990600" y="4570416"/>
          <a:ext cx="7328946" cy="1904997"/>
        </p:xfrm>
        <a:graphic>
          <a:graphicData uri="http://schemas.openxmlformats.org/presentationml/2006/ole">
            <mc:AlternateContent xmlns:mc="http://schemas.openxmlformats.org/markup-compatibility/2006">
              <mc:Choice xmlns:v="urn:schemas-microsoft-com:vml" Requires="v">
                <p:oleObj spid="_x0000_s3106" name="Visio" r:id="rId5" imgW="8505829" imgH="2209967" progId="Visio.Drawing.15">
                  <p:embed/>
                </p:oleObj>
              </mc:Choice>
              <mc:Fallback>
                <p:oleObj name="Visio" r:id="rId5" imgW="8505829" imgH="2209967" progId="Visio.Drawing.15">
                  <p:embed/>
                  <p:pic>
                    <p:nvPicPr>
                      <p:cNvPr id="6" name="对象 5">
                        <a:extLst>
                          <a:ext uri="{FF2B5EF4-FFF2-40B4-BE49-F238E27FC236}">
                            <a16:creationId xmlns:a16="http://schemas.microsoft.com/office/drawing/2014/main" id="{D95219F3-498A-4E3E-8C33-BC75F18D9C79}"/>
                          </a:ext>
                        </a:extLst>
                      </p:cNvPr>
                      <p:cNvPicPr>
                        <a:picLocks noChangeAspect="1" noChangeArrowheads="1"/>
                      </p:cNvPicPr>
                      <p:nvPr/>
                    </p:nvPicPr>
                    <p:blipFill>
                      <a:blip r:embed="rId6"/>
                      <a:srcRect/>
                      <a:stretch>
                        <a:fillRect/>
                      </a:stretch>
                    </p:blipFill>
                    <p:spPr bwMode="auto">
                      <a:xfrm>
                        <a:off x="990600" y="4570416"/>
                        <a:ext cx="7328946" cy="1904997"/>
                      </a:xfrm>
                      <a:prstGeom prst="rect">
                        <a:avLst/>
                      </a:prstGeom>
                      <a:noFill/>
                    </p:spPr>
                  </p:pic>
                </p:oleObj>
              </mc:Fallback>
            </mc:AlternateContent>
          </a:graphicData>
        </a:graphic>
      </p:graphicFrame>
    </p:spTree>
    <p:extLst>
      <p:ext uri="{BB962C8B-B14F-4D97-AF65-F5344CB8AC3E}">
        <p14:creationId xmlns:p14="http://schemas.microsoft.com/office/powerpoint/2010/main" val="347110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99856" y="1379314"/>
            <a:ext cx="8077200" cy="4030883"/>
          </a:xfrm>
        </p:spPr>
        <p:txBody>
          <a:bodyPr/>
          <a:lstStyle/>
          <a:p>
            <a:r>
              <a:rPr lang="en-US" altLang="zh-CN" sz="1800" dirty="0"/>
              <a:t>With the existing 5GHz spectrum, the goal is to further increase the data rate compared with 802.11ax and 802.11be. One way would be to include 100 MHz transmission between 5735 MHz and 5835 </a:t>
            </a:r>
            <a:r>
              <a:rPr lang="en-US" altLang="zh-CN" sz="1800" dirty="0" err="1"/>
              <a:t>MHz.</a:t>
            </a:r>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r>
              <a:rPr lang="en-US" altLang="zh-CN" sz="1800" dirty="0"/>
              <a:t>100 MHz increases the channel width by 25% compared with 80 </a:t>
            </a:r>
            <a:r>
              <a:rPr lang="en-US" altLang="zh-CN" sz="1800" dirty="0" err="1"/>
              <a:t>MHz.</a:t>
            </a:r>
            <a:r>
              <a:rPr lang="en-US" altLang="zh-CN" sz="1800" dirty="0"/>
              <a:t> Also, it is difficult or not efficient to use standalone 20 MHz by one BSS.</a:t>
            </a:r>
          </a:p>
          <a:p>
            <a:endParaRPr lang="en-US" altLang="zh-CN" sz="1800" dirty="0"/>
          </a:p>
          <a:p>
            <a:endParaRPr lang="en-US" altLang="zh-CN" sz="20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3</a:t>
            </a:fld>
            <a:endParaRPr lang="en-US"/>
          </a:p>
        </p:txBody>
      </p:sp>
      <p:sp>
        <p:nvSpPr>
          <p:cNvPr id="4" name="标题 3"/>
          <p:cNvSpPr>
            <a:spLocks noGrp="1"/>
          </p:cNvSpPr>
          <p:nvPr>
            <p:ph type="title"/>
          </p:nvPr>
        </p:nvSpPr>
        <p:spPr>
          <a:xfrm>
            <a:off x="685800" y="762000"/>
            <a:ext cx="7772400" cy="609600"/>
          </a:xfrm>
        </p:spPr>
        <p:txBody>
          <a:bodyPr/>
          <a:lstStyle/>
          <a:p>
            <a:r>
              <a:rPr lang="en-US" altLang="zh-CN" dirty="0"/>
              <a:t>Motivation for 100 MHz PPDU</a:t>
            </a:r>
            <a:endParaRPr lang="zh-CN" altLang="en-US" dirty="0"/>
          </a:p>
        </p:txBody>
      </p:sp>
      <p:sp>
        <p:nvSpPr>
          <p:cNvPr id="5" name="Rectangle 2">
            <a:extLst>
              <a:ext uri="{FF2B5EF4-FFF2-40B4-BE49-F238E27FC236}">
                <a16:creationId xmlns:a16="http://schemas.microsoft.com/office/drawing/2014/main" id="{7F49B691-8F70-4AFA-88D6-AB6D086527E6}"/>
              </a:ext>
            </a:extLst>
          </p:cNvPr>
          <p:cNvSpPr>
            <a:spLocks noChangeArrowheads="1"/>
          </p:cNvSpPr>
          <p:nvPr/>
        </p:nvSpPr>
        <p:spPr bwMode="auto">
          <a:xfrm>
            <a:off x="990600" y="2209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7" name="对象 6">
            <a:extLst>
              <a:ext uri="{FF2B5EF4-FFF2-40B4-BE49-F238E27FC236}">
                <a16:creationId xmlns:a16="http://schemas.microsoft.com/office/drawing/2014/main" id="{5F003D05-2150-4300-A015-79BF2592BA07}"/>
              </a:ext>
            </a:extLst>
          </p:cNvPr>
          <p:cNvGraphicFramePr>
            <a:graphicFrameLocks noChangeAspect="1"/>
          </p:cNvGraphicFramePr>
          <p:nvPr>
            <p:extLst>
              <p:ext uri="{D42A27DB-BD31-4B8C-83A1-F6EECF244321}">
                <p14:modId xmlns:p14="http://schemas.microsoft.com/office/powerpoint/2010/main" val="1155568199"/>
              </p:ext>
            </p:extLst>
          </p:nvPr>
        </p:nvGraphicFramePr>
        <p:xfrm>
          <a:off x="1018605" y="2476501"/>
          <a:ext cx="7328946" cy="1904997"/>
        </p:xfrm>
        <a:graphic>
          <a:graphicData uri="http://schemas.openxmlformats.org/presentationml/2006/ole">
            <mc:AlternateContent xmlns:mc="http://schemas.openxmlformats.org/markup-compatibility/2006">
              <mc:Choice xmlns:v="urn:schemas-microsoft-com:vml" Requires="v">
                <p:oleObj spid="_x0000_s4112" name="Visio" r:id="rId3" imgW="8505829" imgH="2209967" progId="Visio.Drawing.15">
                  <p:embed/>
                </p:oleObj>
              </mc:Choice>
              <mc:Fallback>
                <p:oleObj name="Visio" r:id="rId3" imgW="8505829" imgH="2209967" progId="Visio.Drawing.15">
                  <p:embed/>
                  <p:pic>
                    <p:nvPicPr>
                      <p:cNvPr id="7" name="对象 6">
                        <a:extLst>
                          <a:ext uri="{FF2B5EF4-FFF2-40B4-BE49-F238E27FC236}">
                            <a16:creationId xmlns:a16="http://schemas.microsoft.com/office/drawing/2014/main" id="{5F003D05-2150-4300-A015-79BF2592BA07}"/>
                          </a:ext>
                        </a:extLst>
                      </p:cNvPr>
                      <p:cNvPicPr>
                        <a:picLocks noChangeAspect="1" noChangeArrowheads="1"/>
                      </p:cNvPicPr>
                      <p:nvPr/>
                    </p:nvPicPr>
                    <p:blipFill>
                      <a:blip r:embed="rId4"/>
                      <a:srcRect/>
                      <a:stretch>
                        <a:fillRect/>
                      </a:stretch>
                    </p:blipFill>
                    <p:spPr bwMode="auto">
                      <a:xfrm>
                        <a:off x="1018605" y="2476501"/>
                        <a:ext cx="7328946" cy="1904997"/>
                      </a:xfrm>
                      <a:prstGeom prst="rect">
                        <a:avLst/>
                      </a:prstGeom>
                      <a:noFill/>
                    </p:spPr>
                  </p:pic>
                </p:oleObj>
              </mc:Fallback>
            </mc:AlternateContent>
          </a:graphicData>
        </a:graphic>
      </p:graphicFrame>
    </p:spTree>
    <p:extLst>
      <p:ext uri="{BB962C8B-B14F-4D97-AF65-F5344CB8AC3E}">
        <p14:creationId xmlns:p14="http://schemas.microsoft.com/office/powerpoint/2010/main" val="1857868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384917"/>
            <a:ext cx="8077200" cy="4711083"/>
          </a:xfrm>
        </p:spPr>
        <p:txBody>
          <a:bodyPr/>
          <a:lstStyle/>
          <a:p>
            <a:r>
              <a:rPr lang="en-US" altLang="zh-CN" sz="1800" dirty="0"/>
              <a:t>With OFDMA, 100 MHz transmission can be easily achieved without introducing new RU or MRU.</a:t>
            </a:r>
          </a:p>
          <a:p>
            <a:endParaRPr lang="en-US" altLang="zh-CN" sz="1800" dirty="0"/>
          </a:p>
          <a:p>
            <a:r>
              <a:rPr lang="en-US" altLang="zh-CN" sz="1800" dirty="0"/>
              <a:t>The existing RU(s) or MRU(s) within an 80 MHz channel can be combined with existing RU(s) or MRU(s) within an 20 MHz channel. Preamble puncturing can be further applied within the 80 MHz channel.</a:t>
            </a:r>
          </a:p>
          <a:p>
            <a:endParaRPr lang="en-US" altLang="zh-CN" sz="1800" dirty="0"/>
          </a:p>
          <a:p>
            <a:endParaRPr lang="en-US" altLang="zh-CN" sz="1800" dirty="0"/>
          </a:p>
          <a:p>
            <a:endParaRPr lang="en-US" altLang="zh-CN" sz="1800" dirty="0"/>
          </a:p>
          <a:p>
            <a:endParaRPr lang="en-US" altLang="zh-CN" sz="1800" dirty="0"/>
          </a:p>
          <a:p>
            <a:endParaRPr lang="en-US" altLang="zh-CN" sz="1800" dirty="0"/>
          </a:p>
          <a:p>
            <a:r>
              <a:rPr lang="en-US" altLang="zh-CN" sz="1800" dirty="0"/>
              <a:t>For PPDU Bandwidth, can reuse 160 MHz or introduce new 100 </a:t>
            </a:r>
            <a:r>
              <a:rPr lang="en-US" altLang="zh-CN" sz="1800" dirty="0" err="1"/>
              <a:t>MHz.</a:t>
            </a:r>
            <a:endParaRPr lang="en-US" altLang="zh-CN" sz="1800" dirty="0"/>
          </a:p>
          <a:p>
            <a:endParaRPr lang="en-US" altLang="zh-CN" sz="1800" dirty="0"/>
          </a:p>
          <a:p>
            <a:r>
              <a:rPr lang="en-US" altLang="zh-CN" sz="1800" dirty="0"/>
              <a:t>DC can be in the center of 80 MHz channel or between the 484-tone RU and 242-tone RU.</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4</a:t>
            </a:fld>
            <a:endParaRPr lang="en-US"/>
          </a:p>
        </p:txBody>
      </p:sp>
      <p:sp>
        <p:nvSpPr>
          <p:cNvPr id="4" name="标题 3"/>
          <p:cNvSpPr>
            <a:spLocks noGrp="1"/>
          </p:cNvSpPr>
          <p:nvPr>
            <p:ph type="title"/>
          </p:nvPr>
        </p:nvSpPr>
        <p:spPr>
          <a:xfrm>
            <a:off x="685800" y="762000"/>
            <a:ext cx="7772400" cy="609600"/>
          </a:xfrm>
        </p:spPr>
        <p:txBody>
          <a:bodyPr/>
          <a:lstStyle/>
          <a:p>
            <a:r>
              <a:rPr lang="en-US" altLang="zh-CN" dirty="0"/>
              <a:t>100 MHz OFDMA transmission</a:t>
            </a:r>
            <a:endParaRPr lang="zh-CN" altLang="en-US" dirty="0"/>
          </a:p>
        </p:txBody>
      </p:sp>
      <p:sp>
        <p:nvSpPr>
          <p:cNvPr id="7" name="Rectangle 10">
            <a:extLst>
              <a:ext uri="{FF2B5EF4-FFF2-40B4-BE49-F238E27FC236}">
                <a16:creationId xmlns:a16="http://schemas.microsoft.com/office/drawing/2014/main" id="{B909ED5D-F4FC-41C6-BB0C-DC9B880C991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 name="对象 7">
            <a:extLst>
              <a:ext uri="{FF2B5EF4-FFF2-40B4-BE49-F238E27FC236}">
                <a16:creationId xmlns:a16="http://schemas.microsoft.com/office/drawing/2014/main" id="{5C1C51B3-B6E7-44AA-86A7-6D88AB997BF4}"/>
              </a:ext>
            </a:extLst>
          </p:cNvPr>
          <p:cNvGraphicFramePr>
            <a:graphicFrameLocks noChangeAspect="1"/>
          </p:cNvGraphicFramePr>
          <p:nvPr>
            <p:extLst>
              <p:ext uri="{D42A27DB-BD31-4B8C-83A1-F6EECF244321}">
                <p14:modId xmlns:p14="http://schemas.microsoft.com/office/powerpoint/2010/main" val="1728807478"/>
              </p:ext>
            </p:extLst>
          </p:nvPr>
        </p:nvGraphicFramePr>
        <p:xfrm>
          <a:off x="2697163" y="3276600"/>
          <a:ext cx="3295650" cy="1533525"/>
        </p:xfrm>
        <a:graphic>
          <a:graphicData uri="http://schemas.openxmlformats.org/presentationml/2006/ole">
            <mc:AlternateContent xmlns:mc="http://schemas.openxmlformats.org/markup-compatibility/2006">
              <mc:Choice xmlns:v="urn:schemas-microsoft-com:vml" Requires="v">
                <p:oleObj spid="_x0000_s5137" name="Visio" r:id="rId3" imgW="3295657" imgH="1533667" progId="Visio.Drawing.15">
                  <p:embed/>
                </p:oleObj>
              </mc:Choice>
              <mc:Fallback>
                <p:oleObj name="Visio" r:id="rId3" imgW="3295657" imgH="1533667" progId="Visio.Drawing.15">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7163" y="3276600"/>
                        <a:ext cx="3295650" cy="1533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696214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384917"/>
            <a:ext cx="8077200" cy="4724401"/>
          </a:xfrm>
        </p:spPr>
        <p:txBody>
          <a:bodyPr/>
          <a:lstStyle/>
          <a:p>
            <a:r>
              <a:rPr lang="en-US" altLang="zh-CN" sz="1800" dirty="0"/>
              <a:t>For non-OFDMA, to support 100 MHz full bandwidth transmission, a new MRU type 996+242-tone MRU is needed.</a:t>
            </a:r>
          </a:p>
          <a:p>
            <a:endParaRPr lang="en-US" altLang="zh-CN" sz="1800" dirty="0"/>
          </a:p>
          <a:p>
            <a:endParaRPr lang="en-US" altLang="zh-CN" sz="1800" dirty="0"/>
          </a:p>
          <a:p>
            <a:endParaRPr lang="en-US" altLang="zh-CN" sz="1800" dirty="0"/>
          </a:p>
          <a:p>
            <a:endParaRPr lang="en-US" altLang="zh-CN" sz="1800" dirty="0"/>
          </a:p>
          <a:p>
            <a:endParaRPr lang="en-US" altLang="zh-CN" sz="1800" dirty="0"/>
          </a:p>
          <a:p>
            <a:r>
              <a:rPr lang="en-US" altLang="zh-CN" sz="1800" dirty="0"/>
              <a:t>Preamble puncturing may be further applied, but need furthers study.</a:t>
            </a:r>
          </a:p>
          <a:p>
            <a:endParaRPr lang="en-US" altLang="zh-CN" sz="1800" dirty="0"/>
          </a:p>
          <a:p>
            <a:r>
              <a:rPr lang="en-US" altLang="zh-CN" sz="1800" dirty="0"/>
              <a:t>PPDU bandwidth and DC positions can follow OFDMA case.</a:t>
            </a:r>
          </a:p>
          <a:p>
            <a:endParaRPr lang="en-US" altLang="zh-CN" sz="1800" dirty="0"/>
          </a:p>
          <a:p>
            <a:endParaRPr lang="en-US" altLang="zh-CN" sz="1800" dirty="0"/>
          </a:p>
          <a:p>
            <a:endParaRPr lang="en-US" altLang="zh-CN" sz="1800" dirty="0"/>
          </a:p>
          <a:p>
            <a:endParaRPr lang="en-US" altLang="zh-CN" sz="18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5</a:t>
            </a:fld>
            <a:endParaRPr lang="en-US"/>
          </a:p>
        </p:txBody>
      </p:sp>
      <p:sp>
        <p:nvSpPr>
          <p:cNvPr id="4" name="标题 3"/>
          <p:cNvSpPr>
            <a:spLocks noGrp="1"/>
          </p:cNvSpPr>
          <p:nvPr>
            <p:ph type="title"/>
          </p:nvPr>
        </p:nvSpPr>
        <p:spPr>
          <a:xfrm>
            <a:off x="685800" y="762000"/>
            <a:ext cx="7772400" cy="609600"/>
          </a:xfrm>
        </p:spPr>
        <p:txBody>
          <a:bodyPr/>
          <a:lstStyle/>
          <a:p>
            <a:r>
              <a:rPr lang="en-US" altLang="zh-CN" dirty="0"/>
              <a:t>100 MHz non-OFDMA transmission</a:t>
            </a:r>
            <a:endParaRPr lang="zh-CN" altLang="en-US" dirty="0"/>
          </a:p>
        </p:txBody>
      </p:sp>
      <p:graphicFrame>
        <p:nvGraphicFramePr>
          <p:cNvPr id="7" name="对象 6">
            <a:extLst>
              <a:ext uri="{FF2B5EF4-FFF2-40B4-BE49-F238E27FC236}">
                <a16:creationId xmlns:a16="http://schemas.microsoft.com/office/drawing/2014/main" id="{F4375B59-984D-41D6-98DA-5F1F16FB0F0A}"/>
              </a:ext>
            </a:extLst>
          </p:cNvPr>
          <p:cNvGraphicFramePr>
            <a:graphicFrameLocks noChangeAspect="1"/>
          </p:cNvGraphicFramePr>
          <p:nvPr>
            <p:extLst>
              <p:ext uri="{D42A27DB-BD31-4B8C-83A1-F6EECF244321}">
                <p14:modId xmlns:p14="http://schemas.microsoft.com/office/powerpoint/2010/main" val="2058836066"/>
              </p:ext>
            </p:extLst>
          </p:nvPr>
        </p:nvGraphicFramePr>
        <p:xfrm>
          <a:off x="2819400" y="2133600"/>
          <a:ext cx="4000500" cy="1152525"/>
        </p:xfrm>
        <a:graphic>
          <a:graphicData uri="http://schemas.openxmlformats.org/presentationml/2006/ole">
            <mc:AlternateContent xmlns:mc="http://schemas.openxmlformats.org/markup-compatibility/2006">
              <mc:Choice xmlns:v="urn:schemas-microsoft-com:vml" Requires="v">
                <p:oleObj spid="_x0000_s6158" name="Visio" r:id="rId3" imgW="4000457" imgH="1152422" progId="Visio.Drawing.15">
                  <p:embed/>
                </p:oleObj>
              </mc:Choice>
              <mc:Fallback>
                <p:oleObj name="Visio" r:id="rId3" imgW="4000457" imgH="1152422" progId="Visio.Drawing.15">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2133600"/>
                        <a:ext cx="4000500" cy="1152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31064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447800"/>
            <a:ext cx="8077200" cy="2514600"/>
          </a:xfrm>
        </p:spPr>
        <p:txBody>
          <a:bodyPr/>
          <a:lstStyle/>
          <a:p>
            <a:r>
              <a:rPr lang="en-US" altLang="zh-CN" sz="1800" dirty="0"/>
              <a:t>In this contribution, 100 MHz transmission is introduced to maximize the data rate of 802.11bn in some region, compared with 802.11ax and 802.11be. </a:t>
            </a:r>
          </a:p>
          <a:p>
            <a:endParaRPr lang="en-US" altLang="zh-CN" sz="1800" dirty="0"/>
          </a:p>
          <a:p>
            <a:endParaRPr lang="en-US" altLang="zh-CN" sz="1800" dirty="0"/>
          </a:p>
          <a:p>
            <a:endParaRPr lang="en-US" altLang="zh-CN" sz="14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6</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Summary</a:t>
            </a:r>
            <a:endParaRPr lang="zh-CN" altLang="en-US" dirty="0"/>
          </a:p>
        </p:txBody>
      </p:sp>
    </p:spTree>
    <p:extLst>
      <p:ext uri="{BB962C8B-B14F-4D97-AF65-F5344CB8AC3E}">
        <p14:creationId xmlns:p14="http://schemas.microsoft.com/office/powerpoint/2010/main" val="1411411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524000"/>
            <a:ext cx="7772400" cy="4572000"/>
          </a:xfrm>
        </p:spPr>
        <p:txBody>
          <a:bodyPr/>
          <a:lstStyle/>
          <a:p>
            <a:r>
              <a:rPr lang="en-US" altLang="zh-CN" sz="2000" dirty="0"/>
              <a:t>Do you agree to include the following into the 11bn SFD?</a:t>
            </a:r>
          </a:p>
          <a:p>
            <a:pPr lvl="1"/>
            <a:r>
              <a:rPr lang="en-US" altLang="zh-CN" sz="1600" dirty="0"/>
              <a:t>11bn supports 100 MHz transmission from 5735 MHz to 5835 </a:t>
            </a:r>
            <a:r>
              <a:rPr lang="en-US" altLang="zh-CN" sz="1600" dirty="0" err="1"/>
              <a:t>MHz</a:t>
            </a:r>
            <a:r>
              <a:rPr lang="en-US" altLang="zh-CN" sz="1400" dirty="0" err="1"/>
              <a:t>.</a:t>
            </a:r>
            <a:endParaRPr lang="en-US" altLang="zh-CN" sz="1400" dirty="0"/>
          </a:p>
          <a:p>
            <a:pPr lvl="2"/>
            <a:r>
              <a:rPr lang="en-US" altLang="zh-CN" sz="1200" dirty="0"/>
              <a:t>100 MHz transmission could be applied to certain TBD operating class</a:t>
            </a:r>
          </a:p>
          <a:p>
            <a:pPr lvl="2"/>
            <a:r>
              <a:rPr lang="en-US" altLang="zh-CN" sz="1400" dirty="0"/>
              <a:t>Y</a:t>
            </a:r>
          </a:p>
          <a:p>
            <a:pPr lvl="2"/>
            <a:r>
              <a:rPr lang="en-US" altLang="zh-CN" sz="1400" dirty="0"/>
              <a:t>N</a:t>
            </a:r>
          </a:p>
          <a:p>
            <a:pPr lvl="2"/>
            <a:r>
              <a:rPr lang="en-US" altLang="zh-CN" sz="1400" dirty="0"/>
              <a:t>A</a:t>
            </a:r>
          </a:p>
          <a:p>
            <a:pPr lvl="1"/>
            <a:endParaRPr lang="en-US" altLang="zh-CN" sz="14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7</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Straw Poll #1</a:t>
            </a:r>
            <a:endParaRPr lang="zh-CN" altLang="en-US" dirty="0"/>
          </a:p>
        </p:txBody>
      </p:sp>
    </p:spTree>
    <p:extLst>
      <p:ext uri="{BB962C8B-B14F-4D97-AF65-F5344CB8AC3E}">
        <p14:creationId xmlns:p14="http://schemas.microsoft.com/office/powerpoint/2010/main" val="3228942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447800"/>
            <a:ext cx="7772400" cy="4114800"/>
          </a:xfrm>
        </p:spPr>
        <p:txBody>
          <a:bodyPr/>
          <a:lstStyle/>
          <a:p>
            <a:pPr marL="533400" indent="-355600" defTabSz="622300">
              <a:spcBef>
                <a:spcPts val="0"/>
              </a:spcBef>
              <a:spcAft>
                <a:spcPts val="0"/>
              </a:spcAft>
              <a:buFont typeface="+mj-lt"/>
              <a:buAutoNum type="arabicPeriod"/>
            </a:pPr>
            <a:r>
              <a:rPr lang="en-US" altLang="zh-CN" sz="1800" b="0" dirty="0"/>
              <a:t>IEEE Std 802.11ax</a:t>
            </a:r>
            <a:r>
              <a:rPr lang="en-US" altLang="zh-CN" sz="1800" b="0" baseline="30000" dirty="0"/>
              <a:t>TM</a:t>
            </a:r>
            <a:r>
              <a:rPr lang="en-US" altLang="zh-CN" sz="1800" b="0" dirty="0"/>
              <a:t>-2021</a:t>
            </a:r>
          </a:p>
          <a:p>
            <a:pPr marL="533400" indent="-355600" defTabSz="622300">
              <a:spcBef>
                <a:spcPts val="0"/>
              </a:spcBef>
              <a:spcAft>
                <a:spcPts val="0"/>
              </a:spcAft>
              <a:buFont typeface="+mj-lt"/>
              <a:buAutoNum type="arabicPeriod"/>
            </a:pPr>
            <a:r>
              <a:rPr lang="en-US" altLang="zh-CN" sz="1800" b="0" dirty="0"/>
              <a:t>Draft P802.11be D6.0</a:t>
            </a:r>
          </a:p>
          <a:p>
            <a:pPr marL="533400" indent="-355600" defTabSz="622300">
              <a:spcBef>
                <a:spcPts val="0"/>
              </a:spcBef>
              <a:spcAft>
                <a:spcPts val="0"/>
              </a:spcAft>
              <a:buFont typeface="+mj-lt"/>
              <a:buAutoNum type="arabicPeriod"/>
            </a:pPr>
            <a:endParaRPr lang="en-US" altLang="zh-CN" sz="1800" b="0" dirty="0"/>
          </a:p>
        </p:txBody>
      </p:sp>
      <p:sp>
        <p:nvSpPr>
          <p:cNvPr id="5" name="Slide Number Placeholder 4"/>
          <p:cNvSpPr>
            <a:spLocks noGrp="1"/>
          </p:cNvSpPr>
          <p:nvPr>
            <p:ph type="sldNum" sz="quarter" idx="12"/>
          </p:nvPr>
        </p:nvSpPr>
        <p:spPr/>
        <p:txBody>
          <a:bodyPr/>
          <a:lstStyle/>
          <a:p>
            <a:r>
              <a:rPr lang="en-US" dirty="0"/>
              <a:t>Slide </a:t>
            </a:r>
            <a:fld id="{A5ED327D-21C3-674C-981C-8A8BC9E6D25C}" type="slidenum">
              <a:rPr lang="en-US" smtClean="0"/>
              <a:pPr/>
              <a:t>8</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111488</TotalTime>
  <Words>404</Words>
  <Application>Microsoft Office PowerPoint</Application>
  <PresentationFormat>全屏显示(4:3)</PresentationFormat>
  <Paragraphs>81</Paragraphs>
  <Slides>8</Slides>
  <Notes>1</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8</vt:i4>
      </vt:variant>
    </vt:vector>
  </HeadingPairs>
  <TitlesOfParts>
    <vt:vector size="13" baseType="lpstr">
      <vt:lpstr>MS PGothic</vt:lpstr>
      <vt:lpstr>宋体</vt:lpstr>
      <vt:lpstr>Times New Roman</vt:lpstr>
      <vt:lpstr>802-11-Submission</vt:lpstr>
      <vt:lpstr>Visio</vt:lpstr>
      <vt:lpstr>100 MHz PPDU</vt:lpstr>
      <vt:lpstr>Motivation for 100 MHz PPDU</vt:lpstr>
      <vt:lpstr>Motivation for 100 MHz PPDU</vt:lpstr>
      <vt:lpstr>100 MHz OFDMA transmission</vt:lpstr>
      <vt:lpstr>100 MHz non-OFDMA transmission</vt:lpstr>
      <vt:lpstr>Summary</vt:lpstr>
      <vt:lpstr>Straw Poll #1</vt:lpstr>
      <vt:lpstr>PowerPoint 演示文稿</vt:lpstr>
    </vt:vector>
  </TitlesOfParts>
  <Company>Huawei Technologies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Ross Jian Yu</dc:creator>
  <cp:lastModifiedBy>Yujian (Ross Yu)</cp:lastModifiedBy>
  <cp:revision>1775</cp:revision>
  <cp:lastPrinted>1998-02-10T13:28:06Z</cp:lastPrinted>
  <dcterms:created xsi:type="dcterms:W3CDTF">2013-11-12T18:41:50Z</dcterms:created>
  <dcterms:modified xsi:type="dcterms:W3CDTF">2024-07-13T01:36:52Z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(3)fObds1DrrnFQz0N25h05Ee3PyD+by8gjhkZvft0BSIB/E82yIJyx6uLvAmof83dArlkY+a9V
gbEQJMxOT/xRcWurqC4JCwCN4KUjrMoDDOjl6JCueK3/ZSRHRVmIaJOvp2XiYTU2DLQrxKT1
/fFBMlS1jIIUmXet9Ge5A1dlR7MjWCSSxYOrHwLEoVKr2RJW1DLCy59oi0GI/kmdM6pxuDi5
m3XYPsbzevlg14cH61</vt:lpwstr>
  </property>
  <property fmtid="{D5CDD505-2E9C-101B-9397-08002B2CF9AE}" pid="4" name="_2015_ms_pID_7253431">
    <vt:lpwstr>5IUvVsGav1NR1r4jmqSAYmijJKldDlQhzffCfYKtG1EpMDdxfID5t4
FotQE3W90ZeKuRzgENE7HJnV4P5nkymg9DAbjal6wxcXg2nH/f2x5j/kr8xXqh7/egDmv7HO
/NhvSF8Coys0UuSeIVOnSKh9F/sGe66LF0yJSs8k8X3ygwMK2IU1Ai22r6GWw7POt6mC80dX
aR6xLJcGj/ReOKyPVghqRcvhZREQodtzOcYJ</vt:lpwstr>
  </property>
  <property fmtid="{D5CDD505-2E9C-101B-9397-08002B2CF9AE}" pid="5" name="_2015_ms_pID_7253432">
    <vt:lpwstr>MTNX/OKDr7Dj8H491BCHs+4=</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1575852556</vt:lpwstr>
  </property>
</Properties>
</file>