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2" r:id="rId3"/>
    <p:sldId id="290" r:id="rId4"/>
    <p:sldId id="329" r:id="rId5"/>
    <p:sldId id="330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1" r:id="rId14"/>
    <p:sldId id="32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332"/>
            <p14:sldId id="290"/>
            <p14:sldId id="329"/>
            <p14:sldId id="330"/>
            <p14:sldId id="333"/>
            <p14:sldId id="334"/>
            <p14:sldId id="335"/>
            <p14:sldId id="336"/>
            <p14:sldId id="337"/>
            <p14:sldId id="338"/>
            <p14:sldId id="339"/>
            <p14:sldId id="341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82" autoAdjust="0"/>
    <p:restoredTop sz="94453" autoAdjust="0"/>
  </p:normalViewPr>
  <p:slideViewPr>
    <p:cSldViewPr>
      <p:cViewPr varScale="1">
        <p:scale>
          <a:sx n="83" d="100"/>
          <a:sy n="83" d="100"/>
        </p:scale>
        <p:origin x="36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5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55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87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45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56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5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45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6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54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3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MS Gothic" charset="-128"/>
                <a:cs typeface="Arial Unicode MS" charset="0"/>
              </a:rPr>
              <a:t>1242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AMP Secure Transaction Methods Using Random MAC Address for Privacy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2024-7-11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53464"/>
              </p:ext>
            </p:extLst>
          </p:nvPr>
        </p:nvGraphicFramePr>
        <p:xfrm>
          <a:off x="927100" y="3395663"/>
          <a:ext cx="995362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109441" progId="Word.Document.8">
                  <p:embed/>
                </p:oleObj>
              </mc:Choice>
              <mc:Fallback>
                <p:oleObj name="Document" r:id="rId3" imgW="8080018" imgH="210944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395663"/>
                        <a:ext cx="9953625" cy="2600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838199"/>
          </a:xfrm>
        </p:spPr>
        <p:txBody>
          <a:bodyPr/>
          <a:lstStyle/>
          <a:p>
            <a:r>
              <a:rPr lang="en-US" dirty="0"/>
              <a:t>A shared secret-based reading device-initiated secure transaction method with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6705599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 reading device R and an AMP device A has a shared secret.</a:t>
            </a:r>
          </a:p>
          <a:p>
            <a:pPr lvl="1"/>
            <a:r>
              <a:rPr lang="en-US" sz="1400" dirty="0"/>
              <a:t>A has a confidential name A_ID. R knows A_ID.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b="1" dirty="0"/>
              <a:t>Solution</a:t>
            </a:r>
            <a:endParaRPr lang="en-US" sz="1000" b="1" dirty="0"/>
          </a:p>
          <a:p>
            <a:pPr lvl="1"/>
            <a:r>
              <a:rPr lang="en-US" sz="1400" dirty="0"/>
              <a:t>R sends the hash value of A_ID in </a:t>
            </a:r>
            <a:r>
              <a:rPr lang="en-US" sz="1400" dirty="0" err="1"/>
              <a:t>ID_Request</a:t>
            </a:r>
            <a:r>
              <a:rPr lang="en-US" sz="1400" dirty="0"/>
              <a:t> using random address R1 as source address and broadcast address as destination address.</a:t>
            </a:r>
          </a:p>
          <a:p>
            <a:pPr lvl="1"/>
            <a:r>
              <a:rPr lang="en-US" sz="1400" dirty="0"/>
              <a:t>Every AMP device near R receives </a:t>
            </a:r>
            <a:r>
              <a:rPr lang="en-US" sz="1400" dirty="0" err="1"/>
              <a:t>ID_Request</a:t>
            </a:r>
            <a:r>
              <a:rPr lang="en-US" sz="1400" dirty="0"/>
              <a:t> and computes the hash value using its own name. Only A finds the computed hash value matches the received hash value. A sends back </a:t>
            </a:r>
            <a:r>
              <a:rPr lang="en-US" sz="1400" dirty="0" err="1"/>
              <a:t>ID_Response</a:t>
            </a:r>
            <a:r>
              <a:rPr lang="en-US" sz="1400" dirty="0"/>
              <a:t> using random address R2 as source address and R1 as destination address.</a:t>
            </a:r>
          </a:p>
          <a:p>
            <a:pPr lvl="1"/>
            <a:r>
              <a:rPr lang="en-US" sz="1400" dirty="0"/>
              <a:t>R and A follow the shared secret-based reading device-initiated secure transaction method to finish the communication, with R1 and R2 as their MAC addresses.</a:t>
            </a:r>
          </a:p>
          <a:p>
            <a:pPr marL="0" indent="0">
              <a:buNone/>
            </a:pPr>
            <a:r>
              <a:rPr lang="en-US" b="1" dirty="0"/>
              <a:t>Highlights</a:t>
            </a:r>
            <a:endParaRPr lang="en-US" sz="1000" b="1" dirty="0"/>
          </a:p>
          <a:p>
            <a:pPr lvl="1"/>
            <a:r>
              <a:rPr lang="en-US" sz="1400" dirty="0"/>
              <a:t>Only 4 message exchanges to finish secure transaction with privacy.</a:t>
            </a:r>
          </a:p>
          <a:p>
            <a:pPr lvl="1"/>
            <a:r>
              <a:rPr lang="en-US" sz="1400" dirty="0"/>
              <a:t>Can co-exist with current Wi-Fi secure link with privacy based on IRM.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5E8B9A-3DD3-9A79-E021-5E0065839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1962554"/>
            <a:ext cx="4511431" cy="41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1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1"/>
            <a:ext cx="10820400" cy="838199"/>
          </a:xfrm>
        </p:spPr>
        <p:txBody>
          <a:bodyPr/>
          <a:lstStyle/>
          <a:p>
            <a:r>
              <a:rPr lang="en-US" dirty="0"/>
              <a:t>A server-managed reading device-initiated secure transaction method with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376" y="1752600"/>
            <a:ext cx="4477024" cy="4724400"/>
          </a:xfrm>
        </p:spPr>
        <p:txBody>
          <a:bodyPr/>
          <a:lstStyle/>
          <a:p>
            <a:r>
              <a:rPr lang="en-US" sz="1400" b="1" dirty="0"/>
              <a:t>Assumptions</a:t>
            </a:r>
          </a:p>
          <a:p>
            <a:pPr lvl="1"/>
            <a:r>
              <a:rPr lang="en-US" sz="1200" dirty="0"/>
              <a:t>A server S owns many deployed AMP devices, including A.</a:t>
            </a:r>
          </a:p>
          <a:p>
            <a:pPr lvl="1"/>
            <a:r>
              <a:rPr lang="en-US" sz="1200" dirty="0"/>
              <a:t>S and A shares a secret. A has a confidential name A_ID.</a:t>
            </a:r>
          </a:p>
          <a:p>
            <a:pPr lvl="1"/>
            <a:r>
              <a:rPr lang="en-US" sz="1200" dirty="0"/>
              <a:t>A reading device R has registered on S with R_ID and </a:t>
            </a:r>
            <a:r>
              <a:rPr lang="en-US" sz="1200" dirty="0" err="1"/>
              <a:t>R_credential</a:t>
            </a:r>
            <a:r>
              <a:rPr lang="en-US" sz="1200" dirty="0"/>
              <a:t>. S manages whether R can access A based on such registered information. R knows A_ID.</a:t>
            </a:r>
            <a:endParaRPr lang="en-US" sz="1400" dirty="0"/>
          </a:p>
          <a:p>
            <a:r>
              <a:rPr lang="en-US" sz="1400" b="1" dirty="0"/>
              <a:t>Solution</a:t>
            </a:r>
          </a:p>
          <a:p>
            <a:pPr lvl="1"/>
            <a:r>
              <a:rPr lang="en-US" sz="1200" dirty="0"/>
              <a:t>R sends the hash value of A_ID in </a:t>
            </a:r>
            <a:r>
              <a:rPr lang="en-US" sz="1200" dirty="0" err="1"/>
              <a:t>ID_Request</a:t>
            </a:r>
            <a:r>
              <a:rPr lang="en-US" sz="1200" dirty="0"/>
              <a:t> using random address R1 as source address and broadcast address as destination address.</a:t>
            </a:r>
          </a:p>
          <a:p>
            <a:pPr lvl="1"/>
            <a:r>
              <a:rPr lang="en-US" sz="1200" dirty="0"/>
              <a:t>Every AMP device near R receives </a:t>
            </a:r>
            <a:r>
              <a:rPr lang="en-US" sz="1200" dirty="0" err="1"/>
              <a:t>ID_Request</a:t>
            </a:r>
            <a:r>
              <a:rPr lang="en-US" sz="1200" dirty="0"/>
              <a:t> and computes the hash value using its own name. Only A finds the computed hash value matches the received hash value. A sends back </a:t>
            </a:r>
            <a:r>
              <a:rPr lang="en-US" sz="1200" dirty="0" err="1"/>
              <a:t>ID_Response</a:t>
            </a:r>
            <a:r>
              <a:rPr lang="en-US" sz="1200" dirty="0"/>
              <a:t> using random address R2 as source address and R1 as destination address.</a:t>
            </a:r>
          </a:p>
          <a:p>
            <a:pPr lvl="1"/>
            <a:r>
              <a:rPr lang="en-US" sz="1200" dirty="0"/>
              <a:t>R and A follow the server-managed reading device-initiated secure transaction method to finish the communication using R1 and R2 as their MAC addresses.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90AFB0-CBAF-D4BC-C5AF-977BD862E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360" y="1813169"/>
            <a:ext cx="7011008" cy="451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1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shared secret-based AMP device-initiated secure transaction method with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03376"/>
            <a:ext cx="6553201" cy="4873624"/>
          </a:xfrm>
        </p:spPr>
        <p:txBody>
          <a:bodyPr/>
          <a:lstStyle/>
          <a:p>
            <a:r>
              <a:rPr lang="en-US" sz="1400" b="1" dirty="0"/>
              <a:t>Assumptions</a:t>
            </a:r>
          </a:p>
          <a:p>
            <a:pPr lvl="1"/>
            <a:r>
              <a:rPr lang="en-US" sz="1400" dirty="0"/>
              <a:t>A reading device R and an AMP device A has a shared secret.</a:t>
            </a:r>
          </a:p>
          <a:p>
            <a:pPr lvl="1"/>
            <a:r>
              <a:rPr lang="en-US" sz="1400" dirty="0"/>
              <a:t>A has a confidential name A_ID. R knows A_ID. A may has R’s public key if R has share secrets with a lot of AMP devices (otherwise it is not needed).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4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 sends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Init_Request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with A_ID encrypted using R’s public key or hashed, using a random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addres</a:t>
            </a:r>
            <a:r>
              <a:rPr lang="en-US" sz="1400" dirty="0">
                <a:ea typeface="MS Gothic"/>
              </a:rPr>
              <a:t>s R1 as source address and a broadcast address as destination address.</a:t>
            </a:r>
          </a:p>
          <a:p>
            <a:pPr lvl="1"/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Every reading device near </a:t>
            </a:r>
            <a:r>
              <a:rPr lang="en-US" sz="1400" dirty="0">
                <a:ea typeface="MS Gothic"/>
              </a:rPr>
              <a:t>A tries to decrypt A_ID or matches the hashed value using AMP device names stored in memory. Only R can decrypt A_ID or find the match. R then sends</a:t>
            </a:r>
            <a:r>
              <a:rPr lang="en-US" sz="1400" dirty="0"/>
              <a:t> </a:t>
            </a:r>
            <a:r>
              <a:rPr lang="en-US" sz="1400" dirty="0" err="1"/>
              <a:t>Data_Request</a:t>
            </a:r>
            <a:r>
              <a:rPr lang="en-US" sz="1400" dirty="0"/>
              <a:t> using a random address R2 as source address and R1 as destination address.</a:t>
            </a:r>
          </a:p>
          <a:p>
            <a:pPr lvl="1"/>
            <a:r>
              <a:rPr lang="en-US" sz="1400" dirty="0"/>
              <a:t>R and A follow the shared secret-based AMP device-initiated secure transaction method to finish the communication, with R2 and R1 as their MAC </a:t>
            </a:r>
            <a:r>
              <a:rPr lang="en-US" sz="1400" dirty="0" err="1"/>
              <a:t>addres</a:t>
            </a:r>
            <a:endParaRPr lang="en-US" sz="1400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400" b="1" dirty="0">
                <a:ea typeface="MS Gothic"/>
              </a:rPr>
              <a:t>Two scenarios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There could be two scenarios: (1) A can afford to sends a </a:t>
            </a:r>
            <a:r>
              <a:rPr lang="en-US" sz="1400" dirty="0">
                <a:ea typeface="MS Gothic"/>
              </a:rPr>
              <a:t>“complicated” </a:t>
            </a:r>
            <a:r>
              <a:rPr lang="en-US" sz="1400" dirty="0" err="1">
                <a:ea typeface="MS Gothic"/>
              </a:rPr>
              <a:t>Init_Request</a:t>
            </a:r>
            <a:r>
              <a:rPr lang="en-US" sz="1400" dirty="0">
                <a:ea typeface="MS Gothic"/>
              </a:rPr>
              <a:t>; and (2) A can only send a “simple” </a:t>
            </a:r>
            <a:r>
              <a:rPr lang="en-US" sz="1400" dirty="0" err="1">
                <a:ea typeface="MS Gothic"/>
              </a:rPr>
              <a:t>Init_Request</a:t>
            </a:r>
            <a:r>
              <a:rPr lang="en-US" sz="1400" dirty="0">
                <a:ea typeface="MS Gothic"/>
              </a:rPr>
              <a:t>. Encrypted or hashed A_ID is included in </a:t>
            </a:r>
            <a:r>
              <a:rPr lang="en-US" sz="1400" dirty="0" err="1">
                <a:ea typeface="MS Gothic"/>
              </a:rPr>
              <a:t>Init_Request</a:t>
            </a:r>
            <a:r>
              <a:rPr lang="en-US" sz="1400" dirty="0">
                <a:ea typeface="MS Gothic"/>
              </a:rPr>
              <a:t> for both scenarios.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934B78-A5AC-E1B9-A40C-3E32251D6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699528"/>
            <a:ext cx="4892418" cy="468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10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server-managed AMP device-initiated secure transaction method with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6019799" cy="4951414"/>
          </a:xfrm>
        </p:spPr>
        <p:txBody>
          <a:bodyPr/>
          <a:lstStyle/>
          <a:p>
            <a:r>
              <a:rPr lang="en-US" sz="1100" b="1" dirty="0"/>
              <a:t>Assumptions</a:t>
            </a:r>
          </a:p>
          <a:p>
            <a:pPr lvl="1"/>
            <a:r>
              <a:rPr lang="en-US" sz="1100" dirty="0"/>
              <a:t>A server S identified as S_URL owns many deployed AMP devices, including A. A stores S_URL and S’s public key in its non-volatile memory.</a:t>
            </a:r>
          </a:p>
          <a:p>
            <a:pPr lvl="1"/>
            <a:r>
              <a:rPr lang="en-US" sz="1100" dirty="0"/>
              <a:t>S and A shares a secret. A has a confidential name A_ID.</a:t>
            </a:r>
          </a:p>
          <a:p>
            <a:pPr lvl="1"/>
            <a:r>
              <a:rPr lang="en-US" sz="1100" dirty="0"/>
              <a:t>A reading device R has registered on S with R_ID and </a:t>
            </a:r>
            <a:r>
              <a:rPr lang="en-US" sz="1100" dirty="0" err="1"/>
              <a:t>R_credential</a:t>
            </a:r>
            <a:r>
              <a:rPr lang="en-US" sz="1100" dirty="0"/>
              <a:t>. S manages whether R can access A based on such information. R does not know A_ID.</a:t>
            </a:r>
            <a:endParaRPr lang="en-US" sz="1200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1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A sends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 dirty="0">
                <a:ea typeface="MS Gothic"/>
              </a:rPr>
              <a:t> with a </a:t>
            </a:r>
            <a:r>
              <a:rPr lang="en-US" sz="1100" dirty="0" err="1">
                <a:ea typeface="MS Gothic"/>
              </a:rPr>
              <a:t>session_id</a:t>
            </a:r>
            <a:r>
              <a:rPr lang="en-US" sz="1100" dirty="0">
                <a:ea typeface="MS Gothic"/>
              </a:rPr>
              <a:t>, S_URL, and A_ID encrypted using S’s public key, using a random address R1 as source address and a broadcast address as destination address.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Every reading device near A and registering on S forwards the content of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 dirty="0">
                <a:ea typeface="MS Gothic"/>
              </a:rPr>
              <a:t> to 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S only responds to the first reading device based on </a:t>
            </a:r>
            <a:r>
              <a:rPr lang="en-US" sz="1100" dirty="0" err="1">
                <a:ea typeface="MS Gothic"/>
              </a:rPr>
              <a:t>session_id</a:t>
            </a:r>
            <a:r>
              <a:rPr lang="en-US" sz="1100" dirty="0">
                <a:ea typeface="MS Gothic"/>
              </a:rPr>
              <a:t>, assuming it is R without loss of generality. S decrypts A_ID, generates security parameters needed by </a:t>
            </a:r>
            <a:r>
              <a:rPr lang="en-US" sz="1100" dirty="0" err="1">
                <a:ea typeface="MS Gothic"/>
              </a:rPr>
              <a:t>Data_Request</a:t>
            </a:r>
            <a:r>
              <a:rPr lang="en-US" sz="1100" dirty="0">
                <a:ea typeface="MS Gothic"/>
              </a:rPr>
              <a:t> based on the secret shared with A, and sends the parameters to R.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R then sends </a:t>
            </a:r>
            <a:r>
              <a:rPr lang="en-US" sz="1100" dirty="0" err="1">
                <a:ea typeface="MS Gothic"/>
              </a:rPr>
              <a:t>Data_Request</a:t>
            </a:r>
            <a:r>
              <a:rPr lang="en-US" sz="1100" dirty="0">
                <a:ea typeface="MS Gothic"/>
              </a:rPr>
              <a:t> using a random address R2 as source address and R1 as destination address.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R and A follow the server-managed AMP device-initiated secure transaction method to finish the communication, with R2 and R1 as their MAC address.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100" b="1" dirty="0">
                <a:ea typeface="MS Gothic"/>
              </a:rPr>
              <a:t>Two scenarios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There could be two scenarios: (1) A can afford to sends a “complicated”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 dirty="0">
                <a:ea typeface="MS Gothic"/>
              </a:rPr>
              <a:t>; and (2) A can only send a “simple”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 dirty="0">
                <a:ea typeface="MS Gothic"/>
              </a:rPr>
              <a:t>. Encrypted A_ID and S_URL are included in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 dirty="0">
                <a:ea typeface="MS Gothic"/>
              </a:rPr>
              <a:t> for both scenarios.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878EF6-B6A1-EB05-EE0F-671ADAACE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188165"/>
            <a:ext cx="5943599" cy="361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379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10460567" cy="4267200"/>
          </a:xfrm>
        </p:spPr>
        <p:txBody>
          <a:bodyPr/>
          <a:lstStyle/>
          <a:p>
            <a:r>
              <a:rPr lang="en-US" dirty="0"/>
              <a:t>Privacy protection is added to all scenarios of secure transactions for AMP devices, including:</a:t>
            </a:r>
          </a:p>
          <a:p>
            <a:pPr lvl="1"/>
            <a:r>
              <a:rPr lang="en-US" dirty="0"/>
              <a:t>Shared secret-based reading device-initiated secure transaction;</a:t>
            </a:r>
          </a:p>
          <a:p>
            <a:pPr lvl="1"/>
            <a:r>
              <a:rPr lang="en-US" dirty="0"/>
              <a:t>Server-managed reading device-initiated secure transaction;</a:t>
            </a:r>
          </a:p>
          <a:p>
            <a:pPr lvl="1"/>
            <a:r>
              <a:rPr lang="en-US" dirty="0"/>
              <a:t>Shared secret-based AMP device-initiated secure transaction with a “simple” initiation message and with a “complicated” initiation message, depending on AMP device’s power constraint.</a:t>
            </a:r>
          </a:p>
          <a:p>
            <a:pPr lvl="1"/>
            <a:r>
              <a:rPr lang="en-US" dirty="0"/>
              <a:t>Server-managed AMP device-initiated secure transaction with a “simple” initiation message and with a “complicated” initiation message, depending on AMP device’s power constraint.</a:t>
            </a:r>
          </a:p>
          <a:p>
            <a:endParaRPr lang="en-US" dirty="0"/>
          </a:p>
          <a:p>
            <a:r>
              <a:rPr lang="en-US" dirty="0"/>
              <a:t>No extra frame is needed for privacy protection. All secure transactions with privacy protection can finish using 3 to 5 frames exchanged with an AMP device.</a:t>
            </a:r>
          </a:p>
          <a:p>
            <a:endParaRPr lang="en-US" dirty="0"/>
          </a:p>
          <a:p>
            <a:r>
              <a:rPr lang="en-US" dirty="0"/>
              <a:t>All these compact transaction-based secure AMP device communications methods with privacy protection can co-exist with current Wi-Fi MAC security solution using IRM for privacy.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85801"/>
            <a:ext cx="10627784" cy="838199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133600"/>
            <a:ext cx="10515599" cy="4267200"/>
          </a:xfrm>
        </p:spPr>
        <p:txBody>
          <a:bodyPr/>
          <a:lstStyle/>
          <a:p>
            <a:r>
              <a:rPr lang="en-US" dirty="0"/>
              <a:t>A shared secret-based secure transaction method for AMP devices (11-24/0178), a server-managed secure transaction method for AMP devices (11-24/0526), and AMP device-initiated secure transaction methods (11-24/0871) are briefly reviewed.</a:t>
            </a:r>
          </a:p>
          <a:p>
            <a:endParaRPr lang="en-US" sz="800" dirty="0"/>
          </a:p>
          <a:p>
            <a:pPr marL="288000"/>
            <a:r>
              <a:rPr lang="en-US" dirty="0"/>
              <a:t>This presentation describes how to add privacy protection in above methods for AMP devices and the normally powered Wi-Fi devices communicating with them, by using random MAC addresses on both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73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85801"/>
            <a:ext cx="10627784" cy="838199"/>
          </a:xfrm>
        </p:spPr>
        <p:txBody>
          <a:bodyPr/>
          <a:lstStyle/>
          <a:p>
            <a:r>
              <a:rPr lang="en-US" dirty="0"/>
              <a:t>What is a suitable communication model for AMP devices?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17" y="1600200"/>
            <a:ext cx="7274984" cy="4800600"/>
          </a:xfrm>
        </p:spPr>
        <p:txBody>
          <a:bodyPr/>
          <a:lstStyle/>
          <a:p>
            <a:r>
              <a:rPr lang="en-US" b="1" dirty="0"/>
              <a:t>If an AMP device follows current Wi-Fi MAC (maintaining a secure link for layered networking model)</a:t>
            </a:r>
          </a:p>
          <a:p>
            <a:pPr lvl="1"/>
            <a:r>
              <a:rPr lang="en-US" sz="1600" dirty="0"/>
              <a:t>It will take 10+ frames to establish a secure association.</a:t>
            </a:r>
          </a:p>
          <a:p>
            <a:pPr lvl="1"/>
            <a:r>
              <a:rPr lang="en-US" sz="1600" dirty="0"/>
              <a:t>The AMP device needs to have sufficient power to maintain the secure association and low power operating mode (e.g., TSF timer).</a:t>
            </a:r>
          </a:p>
          <a:p>
            <a:endParaRPr lang="en-US" sz="800" dirty="0"/>
          </a:p>
          <a:p>
            <a:pPr marL="288000"/>
            <a:r>
              <a:rPr lang="en-US" b="1" dirty="0"/>
              <a:t>Questions</a:t>
            </a:r>
            <a:endParaRPr lang="en-US" sz="1000" b="1" dirty="0"/>
          </a:p>
          <a:p>
            <a:pPr lvl="1"/>
            <a:r>
              <a:rPr lang="en-US" sz="1600" dirty="0"/>
              <a:t>Do AMP devices have sufficient power for such overhead?</a:t>
            </a:r>
          </a:p>
          <a:p>
            <a:pPr lvl="1"/>
            <a:r>
              <a:rPr lang="en-US" sz="1600" dirty="0"/>
              <a:t>The layered networking model was designed to support many applications, possibly with large-volume data exchanges over long time. Do AMP devices need these?</a:t>
            </a:r>
          </a:p>
          <a:p>
            <a:pPr marL="0" indent="0">
              <a:buNone/>
            </a:pPr>
            <a:endParaRPr lang="en-US" sz="900" dirty="0"/>
          </a:p>
          <a:p>
            <a:pPr marL="288000"/>
            <a:r>
              <a:rPr lang="en-US" b="1" dirty="0"/>
              <a:t>Arguments</a:t>
            </a:r>
            <a:endParaRPr lang="en-US" sz="1000" b="1" dirty="0"/>
          </a:p>
          <a:p>
            <a:pPr lvl="1"/>
            <a:r>
              <a:rPr lang="en-US" sz="1600" dirty="0"/>
              <a:t>Layered networking model over conventional Wi-Fi MAC may not be the best fit for AMP devices that are often designed for a single application.</a:t>
            </a:r>
          </a:p>
          <a:p>
            <a:pPr lvl="1"/>
            <a:r>
              <a:rPr lang="en-US" sz="1600" dirty="0"/>
              <a:t>Compact transaction-based communication model may be better.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9D92ED-5A60-4C59-7EB9-85C35E28F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288" y="1603376"/>
            <a:ext cx="3159496" cy="472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8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shared secret-based secure transaction method for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6705599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AMP devices typically support one application (function).</a:t>
            </a:r>
          </a:p>
          <a:p>
            <a:pPr lvl="1"/>
            <a:r>
              <a:rPr lang="en-US" sz="1400" dirty="0"/>
              <a:t>AMP devices do not have large data volume to exchange at each transaction.</a:t>
            </a:r>
          </a:p>
          <a:p>
            <a:pPr lvl="1"/>
            <a:r>
              <a:rPr lang="en-US" sz="1400" dirty="0"/>
              <a:t>AMP devices do not need to maintain association and/or low power mode (they can simply power off or lose the power after communication).</a:t>
            </a:r>
          </a:p>
          <a:p>
            <a:endParaRPr lang="en-US" sz="800" dirty="0"/>
          </a:p>
          <a:p>
            <a:pPr marL="0" indent="0">
              <a:buNone/>
            </a:pPr>
            <a:r>
              <a:rPr lang="en-US" b="1" dirty="0"/>
              <a:t>Initial ideas</a:t>
            </a:r>
            <a:endParaRPr lang="en-US" sz="1000" b="1" dirty="0"/>
          </a:p>
          <a:p>
            <a:pPr lvl="1"/>
            <a:r>
              <a:rPr lang="en-US" sz="1400" dirty="0"/>
              <a:t>A simple Request (by regular STA) + Response (by AMP device) transaction model.</a:t>
            </a:r>
          </a:p>
          <a:p>
            <a:pPr lvl="1"/>
            <a:r>
              <a:rPr lang="en-US" sz="1400" dirty="0"/>
              <a:t>Integrated security based on a shared secret between the requester (regular STA) and the respondent (AMP device).</a:t>
            </a:r>
          </a:p>
          <a:p>
            <a:pPr lvl="1"/>
            <a:r>
              <a:rPr lang="en-US" sz="1400" dirty="0"/>
              <a:t>Absolutely minimize exchanged messages during the aforementioned secure data transaction.</a:t>
            </a:r>
            <a:endParaRPr lang="en-US" dirty="0"/>
          </a:p>
          <a:p>
            <a:endParaRPr lang="en-US" sz="800" dirty="0"/>
          </a:p>
          <a:p>
            <a:pPr marL="0" indent="0">
              <a:buNone/>
            </a:pPr>
            <a:r>
              <a:rPr lang="en-US" b="1" dirty="0"/>
              <a:t>Solution</a:t>
            </a:r>
            <a:endParaRPr lang="en-US" sz="1000" b="1" dirty="0"/>
          </a:p>
          <a:p>
            <a:pPr lvl="1"/>
            <a:r>
              <a:rPr lang="en-US" sz="1400" dirty="0"/>
              <a:t>Only 4 message exchanges are needed to finish secure transaction.</a:t>
            </a:r>
          </a:p>
          <a:p>
            <a:pPr lvl="1"/>
            <a:r>
              <a:rPr lang="en-US" sz="1400" dirty="0"/>
              <a:t>Can co-exist with layered networking model over conventional MAC.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52D6EA-CC3A-8AB6-C19D-5567B07FB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989826"/>
            <a:ext cx="4731170" cy="433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1"/>
            <a:ext cx="10820400" cy="838199"/>
          </a:xfrm>
        </p:spPr>
        <p:txBody>
          <a:bodyPr/>
          <a:lstStyle/>
          <a:p>
            <a:r>
              <a:rPr lang="en-US" dirty="0"/>
              <a:t>A server-managed secure transaction method for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376" y="1524000"/>
            <a:ext cx="4477024" cy="4724400"/>
          </a:xfrm>
        </p:spPr>
        <p:txBody>
          <a:bodyPr/>
          <a:lstStyle/>
          <a:p>
            <a:r>
              <a:rPr lang="en-US" sz="1600" b="1" dirty="0"/>
              <a:t>Use case</a:t>
            </a:r>
          </a:p>
          <a:p>
            <a:pPr lvl="1"/>
            <a:r>
              <a:rPr lang="en-US" sz="1400" dirty="0"/>
              <a:t>An entity owning many deployed AMP devices may want to dynamically allow/disallow reading devices to access deployed AMP devices.</a:t>
            </a:r>
          </a:p>
          <a:p>
            <a:pPr lvl="1"/>
            <a:r>
              <a:rPr lang="en-US" sz="1400" dirty="0"/>
              <a:t>Example: a contractor’s reading device may need the access, and the access right should be removed after finishing the contract.</a:t>
            </a:r>
          </a:p>
          <a:p>
            <a:endParaRPr lang="en-US" sz="1600" dirty="0"/>
          </a:p>
          <a:p>
            <a:r>
              <a:rPr lang="en-US" sz="1600" b="1" dirty="0"/>
              <a:t>Shared secret between a reading device and an AMP device is no longer suitable.</a:t>
            </a:r>
          </a:p>
          <a:p>
            <a:pPr lvl="1"/>
            <a:r>
              <a:rPr lang="en-US" sz="1400" dirty="0"/>
              <a:t>It is impractical to maintain and update identifiers and shared secrets for different reading devices on every AMP device, especially deployed AMP devices.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6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400" dirty="0">
                <a:ea typeface="MS Gothic"/>
              </a:rPr>
              <a:t>L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et a server manage access rights dynamically without touching deployed AMP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5A7EFB-FFB3-A5B9-2FAE-DA237918E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26" y="1603376"/>
            <a:ext cx="7100198" cy="456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0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shared secret-based AMP device-initiated secure transaction method with “complicated” initiation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76400"/>
            <a:ext cx="6553201" cy="4724400"/>
          </a:xfrm>
        </p:spPr>
        <p:txBody>
          <a:bodyPr/>
          <a:lstStyle/>
          <a:p>
            <a:r>
              <a:rPr lang="en-US" b="1" dirty="0"/>
              <a:t>Use case</a:t>
            </a:r>
          </a:p>
          <a:p>
            <a:pPr lvl="1"/>
            <a:r>
              <a:rPr lang="en-US" dirty="0"/>
              <a:t>The AMP device could be a glass breaking sensor, must initiate the communication to report an alarm.</a:t>
            </a:r>
          </a:p>
          <a:p>
            <a:endParaRPr lang="en-US" dirty="0"/>
          </a:p>
          <a:p>
            <a:r>
              <a:rPr lang="en-US" b="1" dirty="0"/>
              <a:t>Assumptions</a:t>
            </a:r>
          </a:p>
          <a:p>
            <a:pPr lvl="1"/>
            <a:r>
              <a:rPr lang="en-US" dirty="0"/>
              <a:t>The Wi-Fi reading device and the AMP device share a secret code, which is the foundation of the secure transaction.</a:t>
            </a:r>
          </a:p>
          <a:p>
            <a:pPr lvl="1"/>
            <a:r>
              <a:rPr lang="en-US" dirty="0"/>
              <a:t>The AMP device can afford the energy of repeatedly sending a “complicated” </a:t>
            </a:r>
            <a:r>
              <a:rPr lang="en-US" dirty="0" err="1"/>
              <a:t>Init_Request</a:t>
            </a:r>
            <a:r>
              <a:rPr lang="en-US" dirty="0"/>
              <a:t> message until the message is detected by the reading device.</a:t>
            </a:r>
          </a:p>
          <a:p>
            <a:endParaRPr lang="en-US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Only 3 message </a:t>
            </a:r>
            <a:r>
              <a:rPr lang="en-US" dirty="0">
                <a:ea typeface="MS Gothic"/>
              </a:rPr>
              <a:t>exchanges are needed to finish mutual authentication and encrypted data exchange.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E46563-556D-F6C5-79CC-0AE68D83F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1794009"/>
            <a:ext cx="4822314" cy="460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0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shared secret-based AMP device-initiated secure transaction method with “simple” initiation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6248400" cy="4724400"/>
          </a:xfrm>
        </p:spPr>
        <p:txBody>
          <a:bodyPr/>
          <a:lstStyle/>
          <a:p>
            <a:r>
              <a:rPr lang="en-US" b="1" dirty="0"/>
              <a:t>Assumptions</a:t>
            </a:r>
          </a:p>
          <a:p>
            <a:pPr lvl="1"/>
            <a:r>
              <a:rPr lang="en-US" dirty="0"/>
              <a:t>The Wi-Fi reading device and the AMP device share a secret code, which is the foundation of the secure transaction.</a:t>
            </a:r>
          </a:p>
          <a:p>
            <a:pPr lvl="1"/>
            <a:r>
              <a:rPr lang="en-US" dirty="0"/>
              <a:t>The AMP device has very limited power, needing to preserve energy as long as possible while sending the </a:t>
            </a:r>
            <a:r>
              <a:rPr lang="en-US" dirty="0" err="1"/>
              <a:t>Init_Request</a:t>
            </a:r>
            <a:r>
              <a:rPr lang="en-US" dirty="0"/>
              <a:t> message.</a:t>
            </a:r>
          </a:p>
          <a:p>
            <a:endParaRPr lang="en-US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MS Gothic"/>
              </a:rPr>
              <a:t>5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message </a:t>
            </a:r>
            <a:r>
              <a:rPr lang="en-US" dirty="0">
                <a:ea typeface="MS Gothic"/>
              </a:rPr>
              <a:t>exchanges are needed to finish mutual authentication and encrypted data exchange, with the first </a:t>
            </a:r>
            <a:r>
              <a:rPr lang="en-US" dirty="0" err="1">
                <a:ea typeface="MS Gothic"/>
              </a:rPr>
              <a:t>Init_Request</a:t>
            </a:r>
            <a:r>
              <a:rPr lang="en-US" dirty="0">
                <a:ea typeface="MS Gothic"/>
              </a:rPr>
              <a:t> message being very simple using a special PHY/MAC method to preserve energy.</a:t>
            </a:r>
            <a:endParaRPr lang="en-US" sz="1600" dirty="0">
              <a:ea typeface="MS Gothic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18AB8F-D839-4E2E-60A6-DEB6E3F1A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6051" y="1752600"/>
            <a:ext cx="465447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82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server-managed AMP device-initiated secure transaction method with “complicated” initiation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4572001" cy="4724400"/>
          </a:xfrm>
        </p:spPr>
        <p:txBody>
          <a:bodyPr/>
          <a:lstStyle/>
          <a:p>
            <a:r>
              <a:rPr lang="en-US" sz="1200" b="1" dirty="0"/>
              <a:t>Use case</a:t>
            </a:r>
          </a:p>
          <a:p>
            <a:pPr lvl="1"/>
            <a:r>
              <a:rPr lang="en-US" sz="1200" dirty="0"/>
              <a:t>An entity (e.g., a mall) owning many deployed AMP sensors may want to dynamically allow/disallow reading devices (e.g., stores’ reading devices) to access those AMP devices based on contract terms, without changing anything in the deployed AMP devices.</a:t>
            </a:r>
          </a:p>
          <a:p>
            <a:r>
              <a:rPr lang="en-US" sz="1200" b="1" dirty="0"/>
              <a:t>Assumptions</a:t>
            </a:r>
          </a:p>
          <a:p>
            <a:pPr lvl="1"/>
            <a:r>
              <a:rPr lang="en-US" sz="1200" dirty="0"/>
              <a:t>The owner’s server and every AMP device share a secret code, which is the foundation of the secure transaction. The reading device cannot know the secret code.</a:t>
            </a:r>
          </a:p>
          <a:p>
            <a:pPr lvl="1"/>
            <a:r>
              <a:rPr lang="en-US" sz="1200" dirty="0"/>
              <a:t>Every reading device has a user id and a credential managed by the server. The server determines if a reading device can access any AMP device based on such information.</a:t>
            </a:r>
          </a:p>
          <a:p>
            <a:pPr lvl="1"/>
            <a:r>
              <a:rPr lang="en-US" sz="1200" dirty="0"/>
              <a:t>An AMP device can afford the energy of repeatedly sending a “complicated” </a:t>
            </a:r>
            <a:r>
              <a:rPr lang="en-US" sz="1200" dirty="0" err="1"/>
              <a:t>Init_Request</a:t>
            </a:r>
            <a:r>
              <a:rPr lang="en-US" sz="1200" dirty="0"/>
              <a:t> message until the message is detected by the reading device.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2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200" dirty="0">
                <a:ea typeface="MS Gothic"/>
              </a:rPr>
              <a:t>O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nly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3 message </a:t>
            </a:r>
            <a:r>
              <a:rPr lang="en-US" sz="1200" dirty="0">
                <a:ea typeface="MS Gothic"/>
              </a:rPr>
              <a:t>exchanges are needed to finish mutual authentication and encrypted data exchange between an authorized reading device and an AMP device.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335055-9524-6D4F-7A2A-CA400969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373" y="1905000"/>
            <a:ext cx="714375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server-managed AMP device-initiated secure transaction method with “simple” initiation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52600"/>
            <a:ext cx="4343401" cy="4724400"/>
          </a:xfrm>
        </p:spPr>
        <p:txBody>
          <a:bodyPr/>
          <a:lstStyle/>
          <a:p>
            <a:r>
              <a:rPr lang="en-US" sz="1400" b="1" dirty="0"/>
              <a:t>Assumptions</a:t>
            </a:r>
          </a:p>
          <a:p>
            <a:pPr lvl="1"/>
            <a:r>
              <a:rPr lang="en-US" sz="1400" dirty="0"/>
              <a:t>The owner’s server and every AMP device share a secret code, which is the foundation of the secure transaction. The reading device cannot know the secret code.</a:t>
            </a:r>
          </a:p>
          <a:p>
            <a:pPr lvl="1"/>
            <a:r>
              <a:rPr lang="en-US" sz="1400" dirty="0"/>
              <a:t>Every reading device has a user id and a credential managed by the server. The server determines if a reading device can access any AMP device based on such information.</a:t>
            </a:r>
          </a:p>
          <a:p>
            <a:pPr lvl="1"/>
            <a:r>
              <a:rPr lang="en-US" sz="1400" dirty="0"/>
              <a:t>An AMP device has very limited power, needing to preserve energy as long as possible while sending the </a:t>
            </a:r>
            <a:r>
              <a:rPr lang="en-US" sz="1400" dirty="0" err="1"/>
              <a:t>Init_Request</a:t>
            </a:r>
            <a:r>
              <a:rPr lang="en-US" sz="1400" dirty="0"/>
              <a:t> message.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4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400" dirty="0">
                <a:ea typeface="MS Gothic"/>
              </a:rPr>
              <a:t>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message </a:t>
            </a:r>
            <a:r>
              <a:rPr lang="en-US" sz="1400" dirty="0">
                <a:ea typeface="MS Gothic"/>
              </a:rPr>
              <a:t>exchanges are needed to finish mutual authentication and encrypted data exchange, with the first </a:t>
            </a:r>
            <a:r>
              <a:rPr lang="en-US" sz="1400" dirty="0" err="1">
                <a:ea typeface="MS Gothic"/>
              </a:rPr>
              <a:t>Init_Request</a:t>
            </a:r>
            <a:r>
              <a:rPr lang="en-US" sz="1400" dirty="0">
                <a:ea typeface="MS Gothic"/>
              </a:rPr>
              <a:t> message being very simple using a special PHY/MAC method to preserve energy.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5A1EE-6AC2-6D08-D108-E465454F8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712" y="1905000"/>
            <a:ext cx="7109124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34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45586</TotalTime>
  <Words>2482</Words>
  <Application>Microsoft Office PowerPoint</Application>
  <PresentationFormat>Widescreen</PresentationFormat>
  <Paragraphs>241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Gothic</vt:lpstr>
      <vt:lpstr>Arial</vt:lpstr>
      <vt:lpstr>Arial Unicode MS</vt:lpstr>
      <vt:lpstr>Times New Roman</vt:lpstr>
      <vt:lpstr>Verdana</vt:lpstr>
      <vt:lpstr>Wingdings</vt:lpstr>
      <vt:lpstr>Office Theme</vt:lpstr>
      <vt:lpstr>Document</vt:lpstr>
      <vt:lpstr>AMP Secure Transaction Methods Using Random MAC Address for Privacy</vt:lpstr>
      <vt:lpstr>Summary</vt:lpstr>
      <vt:lpstr>What is a suitable communication model for AMP devices?</vt:lpstr>
      <vt:lpstr>A shared secret-based secure transaction method for AMP devices</vt:lpstr>
      <vt:lpstr>A server-managed secure transaction method for AMP devices</vt:lpstr>
      <vt:lpstr>A shared secret-based AMP device-initiated secure transaction method with “complicated” initiation message</vt:lpstr>
      <vt:lpstr>A shared secret-based AMP device-initiated secure transaction method with “simple” initiation message</vt:lpstr>
      <vt:lpstr>A server-managed AMP device-initiated secure transaction method with “complicated” initiation message</vt:lpstr>
      <vt:lpstr>A server-managed AMP device-initiated secure transaction method with “simple” initiation message</vt:lpstr>
      <vt:lpstr>A shared secret-based reading device-initiated secure transaction method with privacy</vt:lpstr>
      <vt:lpstr>A server-managed reading device-initiated secure transaction method with privacy</vt:lpstr>
      <vt:lpstr>A shared secret-based AMP device-initiated secure transaction method with privacy</vt:lpstr>
      <vt:lpstr>A server-managed AMP device-initiated secure transaction method with privacy</vt:lpstr>
      <vt:lpstr>Conclusions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1858</cp:revision>
  <cp:lastPrinted>1601-01-01T00:00:00Z</cp:lastPrinted>
  <dcterms:created xsi:type="dcterms:W3CDTF">2018-05-10T16:45:22Z</dcterms:created>
  <dcterms:modified xsi:type="dcterms:W3CDTF">2024-07-13T01:01:29Z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true</vt:lpwstr>
  </property>
  <property fmtid="{D5CDD505-2E9C-101B-9397-08002B2CF9AE}" pid="13" name="MSIP_Label_a15a25aa-e944-415d-b7a7-40f6b9180b6b_SetDate">
    <vt:lpwstr>2023-11-10T16:16:14Z</vt:lpwstr>
  </property>
  <property fmtid="{D5CDD505-2E9C-101B-9397-08002B2CF9AE}" pid="14" name="MSIP_Label_a15a25aa-e944-415d-b7a7-40f6b9180b6b_Method">
    <vt:lpwstr>Standard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bbcf7fd4-b9cf-4de5-a228-f6afc2b37aac</vt:lpwstr>
  </property>
  <property fmtid="{D5CDD505-2E9C-101B-9397-08002B2CF9AE}" pid="18" name="MSIP_Label_a15a25aa-e944-415d-b7a7-40f6b9180b6b_ContentBits">
    <vt:lpwstr>0</vt:lpwstr>
  </property>
</Properties>
</file>