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1" r:id="rId3"/>
    <p:sldId id="282" r:id="rId4"/>
    <p:sldId id="1117" r:id="rId5"/>
    <p:sldId id="1118" r:id="rId6"/>
    <p:sldId id="283" r:id="rId7"/>
    <p:sldId id="1112" r:id="rId8"/>
    <p:sldId id="1114" r:id="rId9"/>
    <p:sldId id="1108" r:id="rId10"/>
    <p:sldId id="1109" r:id="rId11"/>
    <p:sldId id="1115" r:id="rId12"/>
    <p:sldId id="1106" r:id="rId13"/>
    <p:sldId id="1113" r:id="rId14"/>
    <p:sldId id="284" r:id="rId15"/>
    <p:sldId id="1098" r:id="rId16"/>
    <p:sldId id="1099" r:id="rId17"/>
    <p:sldId id="1100" r:id="rId18"/>
    <p:sldId id="1101" r:id="rId19"/>
    <p:sldId id="1107" r:id="rId20"/>
    <p:sldId id="1116" r:id="rId21"/>
    <p:sldId id="1105" r:id="rId22"/>
    <p:sldId id="1111" r:id="rId23"/>
    <p:sldId id="1119" r:id="rId24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24" autoAdjust="0"/>
    <p:restoredTop sz="89660"/>
  </p:normalViewPr>
  <p:slideViewPr>
    <p:cSldViewPr>
      <p:cViewPr varScale="1">
        <p:scale>
          <a:sx n="110" d="100"/>
          <a:sy n="110" d="100"/>
        </p:scale>
        <p:origin x="1368" y="16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5662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802.11-24/1103r0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July 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Dan Harkins, HPE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802.11-24/1103r0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July 2024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Dan Harkins, HPE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802.11-24/1103r0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July 2024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Dan Harkins, HPE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802.11-24/1103r0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July 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Dan Harkins, HPE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26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802.11-24/1103r0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July 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Dan Harkins, HPE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59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802.11-24/1103r0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July 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Dan Harkins, HPE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82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802.11-24/1103r0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July 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Dan Harkins, HPE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93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802.11-24/1103r0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July 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Dan Harkins, HPE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51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2024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596C3B-E7F9-086A-3F4A-C899FD76079C}"/>
              </a:ext>
            </a:extLst>
          </p:cNvPr>
          <p:cNvSpPr/>
          <p:nvPr userDrawn="1"/>
        </p:nvSpPr>
        <p:spPr bwMode="auto">
          <a:xfrm>
            <a:off x="5638800" y="333375"/>
            <a:ext cx="2903538" cy="2730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CE104A9-9C11-1041-C79A-08091D756981}"/>
              </a:ext>
            </a:extLst>
          </p:cNvPr>
          <p:cNvSpPr>
            <a:spLocks noGrp="1" noChangeArrowheads="1"/>
          </p:cNvSpPr>
          <p:nvPr>
            <p:ph type="ftr" idx="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err="1"/>
              <a:t>Garroppo</a:t>
            </a:r>
            <a:r>
              <a:rPr lang="en-GB" dirty="0"/>
              <a:t> et al, Univ. of Pisa, Italy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18172E2-7DE7-1741-3CBF-CD88D1C28B2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802.11-24/1234r0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July 2024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CDCD40-328F-140A-ADAA-1A88CFDDAB84}"/>
              </a:ext>
            </a:extLst>
          </p:cNvPr>
          <p:cNvSpPr/>
          <p:nvPr userDrawn="1"/>
        </p:nvSpPr>
        <p:spPr bwMode="auto">
          <a:xfrm>
            <a:off x="5638800" y="333375"/>
            <a:ext cx="2903538" cy="2730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8FC280-CD53-FC94-268B-0B01EA1760FA}"/>
              </a:ext>
            </a:extLst>
          </p:cNvPr>
          <p:cNvSpPr>
            <a:spLocks noGrp="1" noChangeArrowheads="1"/>
          </p:cNvSpPr>
          <p:nvPr>
            <p:ph type="ftr" idx="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err="1"/>
              <a:t>Garroppo</a:t>
            </a:r>
            <a:r>
              <a:rPr lang="en-GB" dirty="0"/>
              <a:t> et al, Univ. of Pisa, Italy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2993792-3480-DCE2-7DE3-CEFA180E1B0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802.11-24/1234r0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2024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8B5D7A6-8E94-E117-D1E6-0EC80F9A2863}"/>
              </a:ext>
            </a:extLst>
          </p:cNvPr>
          <p:cNvSpPr>
            <a:spLocks noGrp="1" noChangeArrowheads="1"/>
          </p:cNvSpPr>
          <p:nvPr>
            <p:ph type="ftr" idx="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err="1"/>
              <a:t>Garroppo</a:t>
            </a:r>
            <a:r>
              <a:rPr lang="en-GB" dirty="0"/>
              <a:t> et al, Univ. of Pisa, Italy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2024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317A111-1921-F031-8021-3F8F0F8FB9E1}"/>
              </a:ext>
            </a:extLst>
          </p:cNvPr>
          <p:cNvSpPr>
            <a:spLocks noGrp="1" noChangeArrowheads="1"/>
          </p:cNvSpPr>
          <p:nvPr>
            <p:ph type="ftr" idx="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err="1"/>
              <a:t>Garroppo</a:t>
            </a:r>
            <a:r>
              <a:rPr lang="en-GB" dirty="0"/>
              <a:t> et al, Univ. of Pisa, Italy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2024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9FF89E56-5D70-CEED-4800-D0A82F1DA2C8}"/>
              </a:ext>
            </a:extLst>
          </p:cNvPr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err="1"/>
              <a:t>Garroppo</a:t>
            </a:r>
            <a:r>
              <a:rPr lang="en-GB" dirty="0"/>
              <a:t> et al, Univ. of Pisa, Italy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2024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BCDF38-BC65-4089-A6FE-FBF684D4B43C}"/>
              </a:ext>
            </a:extLst>
          </p:cNvPr>
          <p:cNvSpPr/>
          <p:nvPr userDrawn="1"/>
        </p:nvSpPr>
        <p:spPr bwMode="auto">
          <a:xfrm>
            <a:off x="5638800" y="333375"/>
            <a:ext cx="2903538" cy="2730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EA3361A-0429-393E-953A-B956B9D66856}"/>
              </a:ext>
            </a:extLst>
          </p:cNvPr>
          <p:cNvSpPr>
            <a:spLocks noGrp="1" noChangeArrowheads="1"/>
          </p:cNvSpPr>
          <p:nvPr>
            <p:ph type="ftr" idx="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err="1"/>
              <a:t>Garroppo</a:t>
            </a:r>
            <a:r>
              <a:rPr lang="en-GB" dirty="0"/>
              <a:t> et al, Univ. of Pisa, Italy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A7707DF-2D43-8B1D-137A-EA001536885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802.11-24/1234r0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2024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08576-F5ED-C394-53EE-EC84E0A59F82}"/>
              </a:ext>
            </a:extLst>
          </p:cNvPr>
          <p:cNvSpPr>
            <a:spLocks noGrp="1" noChangeArrowheads="1"/>
          </p:cNvSpPr>
          <p:nvPr>
            <p:ph type="ftr" idx="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err="1"/>
              <a:t>Garroppo</a:t>
            </a:r>
            <a:r>
              <a:rPr lang="en-GB" dirty="0"/>
              <a:t> et al, Univ. of Pisa, Italy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2024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0AFD7C1-254E-B83F-962B-5A8A8EFDC0CC}"/>
              </a:ext>
            </a:extLst>
          </p:cNvPr>
          <p:cNvSpPr>
            <a:spLocks noGrp="1" noChangeArrowheads="1"/>
          </p:cNvSpPr>
          <p:nvPr>
            <p:ph type="ftr" idx="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err="1"/>
              <a:t>Garroppo</a:t>
            </a:r>
            <a:r>
              <a:rPr lang="en-GB" dirty="0"/>
              <a:t> et al, Univ. of Pisa, Italy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2024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B6C09E7-E3AD-DF5F-29C4-0C4F57967479}"/>
              </a:ext>
            </a:extLst>
          </p:cNvPr>
          <p:cNvSpPr>
            <a:spLocks noGrp="1" noChangeArrowheads="1"/>
          </p:cNvSpPr>
          <p:nvPr>
            <p:ph type="ftr" idx="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err="1"/>
              <a:t>Garroppo</a:t>
            </a:r>
            <a:r>
              <a:rPr lang="en-GB" dirty="0"/>
              <a:t> et al, Univ. of Pisa, Italy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July 2024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802.11-24/1234r0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8FFC3894-CB66-CFBA-DF04-91A24444F770}"/>
              </a:ext>
            </a:extLst>
          </p:cNvPr>
          <p:cNvSpPr>
            <a:spLocks noGrp="1" noChangeArrowheads="1"/>
          </p:cNvSpPr>
          <p:nvPr>
            <p:ph type="ftr" idx="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err="1"/>
              <a:t>Garroppo</a:t>
            </a:r>
            <a:r>
              <a:rPr lang="en-GB" dirty="0"/>
              <a:t> et al, Univ. of Pisa, Italy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05087A-B1ED-8B38-B084-E51509A58479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779260"/>
            <a:ext cx="6350" cy="152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/>
              <a:t>Rosario G. </a:t>
            </a:r>
            <a:r>
              <a:rPr lang="en-GB" dirty="0" err="1"/>
              <a:t>Garroppo</a:t>
            </a:r>
            <a:r>
              <a:rPr lang="en-GB" dirty="0"/>
              <a:t>, Un. of Pisa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Analysis of Frame Anonymization Techniques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11324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2024-07-16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341285"/>
              </p:ext>
            </p:extLst>
          </p:nvPr>
        </p:nvGraphicFramePr>
        <p:xfrm>
          <a:off x="508000" y="2176463"/>
          <a:ext cx="8156575" cy="270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255000" imgH="2743200" progId="Word.Document.8">
                  <p:embed/>
                </p:oleObj>
              </mc:Choice>
              <mc:Fallback>
                <p:oleObj name="Document" r:id="rId3" imgW="8255000" imgH="27432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2176463"/>
                        <a:ext cx="8156575" cy="2703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4">
            <a:extLst>
              <a:ext uri="{FF2B5EF4-FFF2-40B4-BE49-F238E27FC236}">
                <a16:creationId xmlns:a16="http://schemas.microsoft.com/office/drawing/2014/main" id="{28241BAA-714C-F88B-2F57-9CF9F5CC1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689" y="1820864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B99A7-6375-4C0C-2A7C-7AA76F2E6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L1+L2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19778-B27B-8A3B-3934-C05CF3DB4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37" y="1520755"/>
            <a:ext cx="7856538" cy="4113213"/>
          </a:xfrm>
        </p:spPr>
        <p:txBody>
          <a:bodyPr/>
          <a:lstStyle/>
          <a:p>
            <a:pPr algn="ctr" rtl="0"/>
            <a:r>
              <a:rPr lang="en-GB" dirty="0">
                <a:effectLst/>
              </a:rPr>
              <a:t>MAC features</a:t>
            </a:r>
          </a:p>
          <a:p>
            <a:pPr rtl="0"/>
            <a:r>
              <a:rPr lang="en-GB" dirty="0">
                <a:effectLst/>
              </a:rPr>
              <a:t>PWR MGT</a:t>
            </a:r>
          </a:p>
          <a:p>
            <a:pPr rtl="0"/>
            <a:r>
              <a:rPr lang="en-GB" dirty="0">
                <a:solidFill>
                  <a:srgbClr val="FF0000"/>
                </a:solidFill>
                <a:effectLst/>
              </a:rPr>
              <a:t>Protected flag ## NO in simulated dataset</a:t>
            </a:r>
          </a:p>
          <a:p>
            <a:pPr rtl="0"/>
            <a:r>
              <a:rPr lang="en-GB" dirty="0"/>
              <a:t>TID</a:t>
            </a:r>
            <a:endParaRPr lang="en-GB" dirty="0">
              <a:effectLst/>
            </a:endParaRPr>
          </a:p>
          <a:p>
            <a:pPr algn="ctr" rtl="0"/>
            <a:r>
              <a:rPr lang="en-GB" dirty="0">
                <a:solidFill>
                  <a:schemeClr val="tx1"/>
                </a:solidFill>
              </a:rPr>
              <a:t>PHY features</a:t>
            </a:r>
          </a:p>
          <a:p>
            <a:pPr algn="ctr" rtl="0"/>
            <a:endParaRPr lang="en-GB" sz="1000" dirty="0">
              <a:solidFill>
                <a:schemeClr val="tx1"/>
              </a:solidFill>
            </a:endParaRPr>
          </a:p>
          <a:p>
            <a:pPr rtl="0"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SNR, 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MCS index, 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Short GI, 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Greenfield,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n-GB" dirty="0"/>
              <a:t>FEC,</a:t>
            </a:r>
            <a:r>
              <a:rPr lang="en-GB" dirty="0">
                <a:effectLst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3D2F84-6EEE-28A6-B680-33CD12D79B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2D65A2-59F4-36A5-C53A-E5CB62AB5B6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8BD58F-DF94-205F-5E0A-37261750FACF}"/>
              </a:ext>
            </a:extLst>
          </p:cNvPr>
          <p:cNvSpPr txBox="1"/>
          <p:nvPr/>
        </p:nvSpPr>
        <p:spPr>
          <a:xfrm>
            <a:off x="4038600" y="3962400"/>
            <a:ext cx="45720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0000"/>
                </a:solidFill>
                <a:latin typeface="+mn-lt"/>
                <a:ea typeface="+mn-ea"/>
              </a:rPr>
              <a:t>PHY type, 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0000"/>
                </a:solidFill>
                <a:latin typeface="+mn-lt"/>
                <a:ea typeface="+mn-ea"/>
              </a:rPr>
              <a:t>Beamformed, 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0000"/>
                </a:solidFill>
                <a:latin typeface="+mn-lt"/>
                <a:ea typeface="+mn-ea"/>
              </a:rPr>
              <a:t>LDPC extra OFDM symbol,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0000"/>
                </a:solidFill>
                <a:latin typeface="+mn-lt"/>
                <a:ea typeface="+mn-ea"/>
              </a:rPr>
              <a:t>TXOP_PS_NOT_ALLOWED</a:t>
            </a:r>
          </a:p>
          <a:p>
            <a:endParaRPr lang="en-US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CA3A66D4-5D18-1B5B-61AC-F3C9DB04A4BA}"/>
              </a:ext>
            </a:extLst>
          </p:cNvPr>
          <p:cNvSpPr>
            <a:spLocks noGrp="1" noChangeArrowheads="1"/>
          </p:cNvSpPr>
          <p:nvPr>
            <p:ph type="ftr" idx="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err="1"/>
              <a:t>Garroppo</a:t>
            </a:r>
            <a:r>
              <a:rPr lang="en-GB" dirty="0"/>
              <a:t> et al, Univ. of Pisa, Italy</a:t>
            </a:r>
          </a:p>
        </p:txBody>
      </p:sp>
    </p:spTree>
    <p:extLst>
      <p:ext uri="{BB962C8B-B14F-4D97-AF65-F5344CB8AC3E}">
        <p14:creationId xmlns:p14="http://schemas.microsoft.com/office/powerpoint/2010/main" val="3882561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8B929-B2DC-5B93-13D4-17F200D0F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Parameters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E8F7B7-0696-F4A4-D999-726D3DB7ECC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2024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7472E0-B9F3-B881-8F2E-4D4D6D1919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1F83C0C-FEE7-A07B-C69B-08E46434B953}"/>
              </a:ext>
            </a:extLst>
          </p:cNvPr>
          <p:cNvSpPr txBox="1">
            <a:spLocks/>
          </p:cNvSpPr>
          <p:nvPr/>
        </p:nvSpPr>
        <p:spPr>
          <a:xfrm>
            <a:off x="710767" y="1524000"/>
            <a:ext cx="8077201" cy="4500338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GB" b="0" kern="0" dirty="0"/>
              <a:t>Decision Tree Classifier, 25 runs for each scenario</a:t>
            </a:r>
          </a:p>
          <a:p>
            <a:r>
              <a:rPr lang="en-GB" b="0" kern="0" dirty="0">
                <a:solidFill>
                  <a:srgbClr val="FF0000"/>
                </a:solidFill>
              </a:rPr>
              <a:t>Single Run performance evaluation</a:t>
            </a:r>
          </a:p>
          <a:p>
            <a:endParaRPr lang="en-GB" sz="1600" b="0" kern="0" dirty="0"/>
          </a:p>
          <a:p>
            <a:endParaRPr lang="en-GB" b="0" kern="0" dirty="0"/>
          </a:p>
          <a:p>
            <a:endParaRPr lang="en-GB" b="0" kern="0" dirty="0"/>
          </a:p>
          <a:p>
            <a:endParaRPr lang="en-GB" b="0" kern="0" dirty="0"/>
          </a:p>
          <a:p>
            <a:endParaRPr lang="en-GB" sz="1600" b="0" kern="0" dirty="0"/>
          </a:p>
          <a:p>
            <a:endParaRPr lang="en-GB" sz="800" b="0" kern="0" dirty="0"/>
          </a:p>
          <a:p>
            <a:r>
              <a:rPr lang="en-GB" b="0" kern="0" dirty="0"/>
              <a:t>Precision = TP/(TP + FP), </a:t>
            </a:r>
          </a:p>
          <a:p>
            <a:r>
              <a:rPr lang="en-GB" b="0" kern="0" dirty="0"/>
              <a:t>Recall (or Sensitivity) = TP/ (TP + FN).</a:t>
            </a:r>
          </a:p>
          <a:p>
            <a:endParaRPr lang="en-GB" sz="1000" b="0" kern="0" dirty="0"/>
          </a:p>
          <a:p>
            <a:r>
              <a:rPr lang="en-GB" b="0" dirty="0">
                <a:effectLst/>
              </a:rPr>
              <a:t>Overall F1: weighted average of F1 calculated for each class. </a:t>
            </a:r>
            <a:endParaRPr lang="en-GB" b="0" dirty="0"/>
          </a:p>
        </p:txBody>
      </p:sp>
      <p:pic>
        <p:nvPicPr>
          <p:cNvPr id="11" name="Picture 10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B35BA78D-F119-742F-3DC1-7FEABA903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35" y="2971800"/>
            <a:ext cx="4566433" cy="1225550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76C840C0-B911-0046-FC7C-16DEB9AB4503}"/>
              </a:ext>
            </a:extLst>
          </p:cNvPr>
          <p:cNvSpPr>
            <a:spLocks noGrp="1" noChangeArrowheads="1"/>
          </p:cNvSpPr>
          <p:nvPr>
            <p:ph type="ftr" idx="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err="1"/>
              <a:t>Garroppo</a:t>
            </a:r>
            <a:r>
              <a:rPr lang="en-GB" dirty="0"/>
              <a:t> et al, Univ. of Pisa, Italy</a:t>
            </a:r>
          </a:p>
        </p:txBody>
      </p:sp>
    </p:spTree>
    <p:extLst>
      <p:ext uri="{BB962C8B-B14F-4D97-AF65-F5344CB8AC3E}">
        <p14:creationId xmlns:p14="http://schemas.microsoft.com/office/powerpoint/2010/main" val="1316370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C30F3D1A-DB3B-8109-992A-32FD01E67B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974" y="1315511"/>
            <a:ext cx="6340464" cy="422697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5661EB-BBB0-51D0-0C9E-2E11B0F66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- 1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CB991-99FD-9555-8070-08DDFBE262F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F896C84-187F-70E3-4980-71F5C3C7830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1393BFF-BD65-D911-B4B9-43332414B32B}"/>
              </a:ext>
            </a:extLst>
          </p:cNvPr>
          <p:cNvSpPr>
            <a:spLocks noGrp="1" noChangeArrowheads="1"/>
          </p:cNvSpPr>
          <p:nvPr>
            <p:ph type="ftr" idx="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err="1"/>
              <a:t>Garroppo</a:t>
            </a:r>
            <a:r>
              <a:rPr lang="en-GB" dirty="0"/>
              <a:t> et al, Univ. of Pisa, Italy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7803EA-8946-ADE5-AF1F-D40E63538C65}"/>
              </a:ext>
            </a:extLst>
          </p:cNvPr>
          <p:cNvSpPr txBox="1"/>
          <p:nvPr/>
        </p:nvSpPr>
        <p:spPr>
          <a:xfrm>
            <a:off x="2100150" y="5540342"/>
            <a:ext cx="56412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F1 scores in different environments</a:t>
            </a:r>
          </a:p>
          <a:p>
            <a:r>
              <a:rPr lang="en-US" sz="1800" dirty="0">
                <a:solidFill>
                  <a:schemeClr val="tx1"/>
                </a:solidFill>
              </a:rPr>
              <a:t>Stripped bar: only L2 values are processed by the classifier</a:t>
            </a:r>
          </a:p>
          <a:p>
            <a:r>
              <a:rPr lang="en-US" sz="1800" dirty="0">
                <a:solidFill>
                  <a:schemeClr val="tx1"/>
                </a:solidFill>
              </a:rPr>
              <a:t>Plain colors: both L1 and L2 are considered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A76828-43C7-D5BC-F67B-55EA7DF9ABAF}"/>
              </a:ext>
            </a:extLst>
          </p:cNvPr>
          <p:cNvSpPr txBox="1"/>
          <p:nvPr/>
        </p:nvSpPr>
        <p:spPr>
          <a:xfrm rot="16200000">
            <a:off x="1506141" y="2734391"/>
            <a:ext cx="586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(%)</a:t>
            </a:r>
          </a:p>
        </p:txBody>
      </p:sp>
    </p:spTree>
    <p:extLst>
      <p:ext uri="{BB962C8B-B14F-4D97-AF65-F5344CB8AC3E}">
        <p14:creationId xmlns:p14="http://schemas.microsoft.com/office/powerpoint/2010/main" val="244470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D10EB7F7-9E30-4045-88BC-3ECB41B28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2753"/>
            <a:ext cx="5919318" cy="39462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56D689-72D5-5FE8-AA7A-A370E56BD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34" y="422232"/>
            <a:ext cx="7770813" cy="1065213"/>
          </a:xfrm>
        </p:spPr>
        <p:txBody>
          <a:bodyPr/>
          <a:lstStyle/>
          <a:p>
            <a:r>
              <a:rPr lang="en-US" dirty="0"/>
              <a:t>Results - </a:t>
            </a:r>
            <a:r>
              <a:rPr lang="en-US" sz="3200" dirty="0">
                <a:solidFill>
                  <a:schemeClr val="tx1"/>
                </a:solidFill>
              </a:rPr>
              <a:t>Understanding the differences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88BC99-088E-3FD1-FCD2-5CCDC20F68F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2024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246FD-AE60-0487-C0F5-524E505CDC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9" name="Picture 8" descr="A table with numbers and text&#10;&#10;Description automatically generated">
            <a:extLst>
              <a:ext uri="{FF2B5EF4-FFF2-40B4-BE49-F238E27FC236}">
                <a16:creationId xmlns:a16="http://schemas.microsoft.com/office/drawing/2014/main" id="{EA11CDB8-F776-FAD9-F99A-262355B67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76" y="5088554"/>
            <a:ext cx="7772400" cy="1386859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1B3EFCFB-712D-1C74-F127-FE1C101DA337}"/>
              </a:ext>
            </a:extLst>
          </p:cNvPr>
          <p:cNvSpPr>
            <a:spLocks noGrp="1" noChangeArrowheads="1"/>
          </p:cNvSpPr>
          <p:nvPr>
            <p:ph type="ftr" idx="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err="1"/>
              <a:t>Garroppo</a:t>
            </a:r>
            <a:r>
              <a:rPr lang="en-GB" dirty="0"/>
              <a:t> et al, Univ. of Pisa, Italy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B61D9D-ADFF-E3BE-43F2-9B919B028194}"/>
              </a:ext>
            </a:extLst>
          </p:cNvPr>
          <p:cNvSpPr txBox="1"/>
          <p:nvPr/>
        </p:nvSpPr>
        <p:spPr>
          <a:xfrm>
            <a:off x="5423381" y="1222846"/>
            <a:ext cx="36000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For each scenario, and for the STAs ranked first and second in the traffic observed in the test set, the bar shows the percentage of their frames with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Power Mngt True,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TID set to 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VHT/HT PHY 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In each scenario, the two STAs generate about 90% of the Test Set traffic</a:t>
            </a:r>
          </a:p>
        </p:txBody>
      </p:sp>
    </p:spTree>
    <p:extLst>
      <p:ext uri="{BB962C8B-B14F-4D97-AF65-F5344CB8AC3E}">
        <p14:creationId xmlns:p14="http://schemas.microsoft.com/office/powerpoint/2010/main" val="1813009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7EEAA-F21D-65F1-1C3B-77AE7CDF3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away of dataset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913ED-0ACE-4949-E710-69EE23E2C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496" y="1751013"/>
            <a:ext cx="8379619" cy="411321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GB" b="0" dirty="0">
                <a:effectLst/>
              </a:rPr>
              <a:t>IR and MR strategies have the same performance</a:t>
            </a:r>
            <a:endParaRPr lang="en-GB" b="0" dirty="0"/>
          </a:p>
          <a:p>
            <a:pPr>
              <a:buFont typeface="Wingdings" pitchFamily="2" charset="2"/>
              <a:buChar char="ü"/>
            </a:pPr>
            <a:endParaRPr lang="en-GB" b="0" dirty="0">
              <a:effectLst/>
            </a:endParaRPr>
          </a:p>
          <a:p>
            <a:pPr>
              <a:buFont typeface="Wingdings" pitchFamily="2" charset="2"/>
              <a:buChar char="ü"/>
            </a:pPr>
            <a:r>
              <a:rPr lang="en-GB" b="0" dirty="0">
                <a:effectLst/>
              </a:rPr>
              <a:t>L1-generated information, such as SINR and MCS, </a:t>
            </a:r>
            <a:r>
              <a:rPr lang="en-GB" b="0" dirty="0"/>
              <a:t>represents an important fingerprint in some scenarios.</a:t>
            </a:r>
            <a:endParaRPr lang="en-GB" b="0" dirty="0">
              <a:effectLst/>
            </a:endParaRPr>
          </a:p>
          <a:p>
            <a:pPr>
              <a:buFont typeface="Wingdings" pitchFamily="2" charset="2"/>
              <a:buChar char="ü"/>
            </a:pPr>
            <a:endParaRPr lang="en-GB" b="0" dirty="0">
              <a:effectLst/>
            </a:endParaRPr>
          </a:p>
          <a:p>
            <a:pPr>
              <a:buFont typeface="Wingdings" pitchFamily="2" charset="2"/>
              <a:buChar char="ü"/>
            </a:pPr>
            <a:r>
              <a:rPr lang="en-GB" b="0" dirty="0">
                <a:effectLst/>
              </a:rPr>
              <a:t>The performance of the anonymization mechanism depends on the network scenario. </a:t>
            </a:r>
            <a:endParaRPr lang="en-GB" b="0" dirty="0"/>
          </a:p>
          <a:p>
            <a:pPr lvl="1">
              <a:buFont typeface="Wingdings" pitchFamily="2" charset="2"/>
              <a:buChar char="ü"/>
            </a:pPr>
            <a:r>
              <a:rPr lang="en-GB" b="0" dirty="0">
                <a:effectLst/>
              </a:rPr>
              <a:t>Scenarios with devices having different configurations of L2 and L1 optional functions reduce the effectiveness of anonymization techniques</a:t>
            </a:r>
            <a:endParaRPr lang="en-GB" b="0" dirty="0"/>
          </a:p>
          <a:p>
            <a:pPr>
              <a:buFont typeface="Wingdings" pitchFamily="2" charset="2"/>
              <a:buChar char="ü"/>
            </a:pP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84138D-B78A-D4DB-EE3E-D3FB26A032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86618AC-F7D2-CB60-965A-F703CAE7719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2DCDECE-3C71-1AAC-D92D-E24835A1EE4A}"/>
              </a:ext>
            </a:extLst>
          </p:cNvPr>
          <p:cNvSpPr>
            <a:spLocks noGrp="1" noChangeArrowheads="1"/>
          </p:cNvSpPr>
          <p:nvPr>
            <p:ph type="ftr" idx="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err="1"/>
              <a:t>Garroppo</a:t>
            </a:r>
            <a:r>
              <a:rPr lang="en-GB" dirty="0"/>
              <a:t> et al, Univ. of Pisa, Italy</a:t>
            </a:r>
          </a:p>
        </p:txBody>
      </p:sp>
    </p:spTree>
    <p:extLst>
      <p:ext uri="{BB962C8B-B14F-4D97-AF65-F5344CB8AC3E}">
        <p14:creationId xmlns:p14="http://schemas.microsoft.com/office/powerpoint/2010/main" val="1227989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CB76F-0DB4-538B-32F8-8C966CF84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593" y="606425"/>
            <a:ext cx="7770813" cy="1065213"/>
          </a:xfrm>
        </p:spPr>
        <p:txBody>
          <a:bodyPr/>
          <a:lstStyle/>
          <a:p>
            <a:r>
              <a:rPr lang="en-US" dirty="0"/>
              <a:t>Simulator – Main features - 1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641965-2C94-6D42-11AE-16D0C45C22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46C4529-4899-9A3B-1BFF-D4B5E218513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7949FE3-0DD0-4AA0-01AB-44AA96047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18894"/>
            <a:ext cx="8458201" cy="4632681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>
                <a:solidFill>
                  <a:srgbClr val="FF0000"/>
                </a:solidFill>
              </a:rPr>
              <a:t>Configuration of users</a:t>
            </a:r>
          </a:p>
          <a:p>
            <a:r>
              <a:rPr lang="en-GB" dirty="0">
                <a:solidFill>
                  <a:srgbClr val="FF0000"/>
                </a:solidFill>
                <a:effectLst/>
              </a:rPr>
              <a:t>Standard</a:t>
            </a:r>
            <a:r>
              <a:rPr lang="en-GB" dirty="0">
                <a:effectLst/>
              </a:rPr>
              <a:t>: 802.11, 802.11n, and 802.11ac. </a:t>
            </a:r>
            <a:endParaRPr lang="en-GB" dirty="0"/>
          </a:p>
          <a:p>
            <a:pPr lvl="1"/>
            <a:r>
              <a:rPr lang="en-GB" sz="1800" dirty="0">
                <a:effectLst/>
              </a:rPr>
              <a:t>802.11n devices: – Guard Interval (Long or Short) – FEC Type – HT format – MCS Index </a:t>
            </a:r>
          </a:p>
          <a:p>
            <a:pPr lvl="1"/>
            <a:r>
              <a:rPr lang="en-GB" sz="1800" dirty="0">
                <a:effectLst/>
              </a:rPr>
              <a:t>802.11ac devices</a:t>
            </a:r>
            <a:r>
              <a:rPr lang="en-GB" sz="1800" dirty="0"/>
              <a:t>: </a:t>
            </a:r>
            <a:r>
              <a:rPr lang="en-GB" sz="1800" dirty="0">
                <a:effectLst/>
              </a:rPr>
              <a:t>Very High Throughput (VHT) fields: – Beamformed</a:t>
            </a:r>
            <a:br>
              <a:rPr lang="en-GB" sz="1800" dirty="0">
                <a:effectLst/>
              </a:rPr>
            </a:br>
            <a:r>
              <a:rPr lang="en-GB" sz="1800" dirty="0">
                <a:effectLst/>
              </a:rPr>
              <a:t>– LDPC Extra OFDM Symbol – Transmission Opportunity Power Saving Not Allowed – Space Time Block Coding (STBC)</a:t>
            </a:r>
            <a:endParaRPr lang="en-GB" sz="2400" dirty="0"/>
          </a:p>
          <a:p>
            <a:r>
              <a:rPr lang="en-GB" dirty="0">
                <a:solidFill>
                  <a:srgbClr val="FF0000"/>
                </a:solidFill>
              </a:rPr>
              <a:t>Device Type</a:t>
            </a:r>
            <a:r>
              <a:rPr lang="en-GB" dirty="0"/>
              <a:t>: – Basic Device – Advanced Device – Mobile Device – IoT Device – Gaming Device – Home Device </a:t>
            </a:r>
          </a:p>
          <a:p>
            <a:pPr lvl="1"/>
            <a:r>
              <a:rPr lang="en-GB" sz="1800" dirty="0"/>
              <a:t>QoS fields generated by the device: </a:t>
            </a:r>
            <a:r>
              <a:rPr lang="en-GB" sz="1800" dirty="0">
                <a:solidFill>
                  <a:srgbClr val="FF0000"/>
                </a:solidFill>
                <a:highlight>
                  <a:srgbClr val="FFFF00"/>
                </a:highlight>
              </a:rPr>
              <a:t>Traffic </a:t>
            </a:r>
            <a:r>
              <a:rPr lang="en-GB" sz="1800" dirty="0" err="1">
                <a:solidFill>
                  <a:srgbClr val="FF0000"/>
                </a:solidFill>
                <a:highlight>
                  <a:srgbClr val="FFFF00"/>
                </a:highlight>
              </a:rPr>
              <a:t>IDentifier</a:t>
            </a:r>
            <a:r>
              <a:rPr lang="en-GB" sz="1800" dirty="0">
                <a:solidFill>
                  <a:srgbClr val="FF0000"/>
                </a:solidFill>
                <a:highlight>
                  <a:srgbClr val="FFFF00"/>
                </a:highlight>
              </a:rPr>
              <a:t> (TID)</a:t>
            </a:r>
            <a:r>
              <a:rPr lang="en-GB" sz="1800" dirty="0">
                <a:solidFill>
                  <a:srgbClr val="FF0000"/>
                </a:solidFill>
              </a:rPr>
              <a:t>,</a:t>
            </a:r>
            <a:r>
              <a:rPr lang="en-GB" sz="1800" dirty="0"/>
              <a:t> end of service period (EOSP), transmission opportunity limit (TXOP Limit), ack policy and the presence of A-MSDU.</a:t>
            </a:r>
            <a:endParaRPr lang="en-GB" sz="2400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Identity</a:t>
            </a:r>
            <a:r>
              <a:rPr lang="en-GB" dirty="0">
                <a:effectLst/>
                <a:latin typeface="SFRM1200"/>
              </a:rPr>
              <a:t>:.</a:t>
            </a:r>
            <a:r>
              <a:rPr lang="en-GB" dirty="0"/>
              <a:t> each user has a unique identifier</a:t>
            </a:r>
            <a:r>
              <a:rPr lang="en-GB" dirty="0">
                <a:effectLst/>
                <a:latin typeface="SFRM1200"/>
              </a:rPr>
              <a:t> </a:t>
            </a:r>
            <a:endParaRPr lang="en-GB" dirty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9393817-D07B-E28A-7D53-EBA84B57CEF7}"/>
              </a:ext>
            </a:extLst>
          </p:cNvPr>
          <p:cNvSpPr>
            <a:spLocks noGrp="1" noChangeArrowheads="1"/>
          </p:cNvSpPr>
          <p:nvPr>
            <p:ph type="ftr" idx="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err="1"/>
              <a:t>Garroppo</a:t>
            </a:r>
            <a:r>
              <a:rPr lang="en-GB" dirty="0"/>
              <a:t> et al, Univ. of Pisa, Italy</a:t>
            </a:r>
          </a:p>
        </p:txBody>
      </p:sp>
    </p:spTree>
    <p:extLst>
      <p:ext uri="{BB962C8B-B14F-4D97-AF65-F5344CB8AC3E}">
        <p14:creationId xmlns:p14="http://schemas.microsoft.com/office/powerpoint/2010/main" val="2293133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8CDEB-4916-19A0-2D3D-87AD55484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Simulator – Main features - 2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9496317-69D0-6C20-DDE8-77B041A3DFF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24BE5-A25D-2BB4-2180-CA695959B1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A921DA-2DEA-80ED-C256-43966C50D62C}"/>
              </a:ext>
            </a:extLst>
          </p:cNvPr>
          <p:cNvSpPr txBox="1">
            <a:spLocks/>
          </p:cNvSpPr>
          <p:nvPr/>
        </p:nvSpPr>
        <p:spPr bwMode="auto">
          <a:xfrm>
            <a:off x="190500" y="1889543"/>
            <a:ext cx="8763000" cy="39603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GB" sz="2000" kern="0" dirty="0">
                <a:solidFill>
                  <a:srgbClr val="FF0000"/>
                </a:solidFill>
              </a:rPr>
              <a:t>AP-Device Distance</a:t>
            </a:r>
          </a:p>
          <a:p>
            <a:pPr lvl="1"/>
            <a:r>
              <a:rPr lang="en-GB" sz="1800" kern="0" dirty="0"/>
              <a:t>1: very close to AP. Range [1, 5] meters.</a:t>
            </a:r>
          </a:p>
          <a:p>
            <a:pPr lvl="1"/>
            <a:r>
              <a:rPr lang="en-GB" sz="1800" kern="0" dirty="0"/>
              <a:t>2: close to AP. Range [5, 15] meters.</a:t>
            </a:r>
          </a:p>
          <a:p>
            <a:pPr lvl="1"/>
            <a:r>
              <a:rPr lang="en-GB" sz="1800" kern="0" dirty="0"/>
              <a:t>3: moderate far from AP. Range [15, 25] meters</a:t>
            </a:r>
          </a:p>
          <a:p>
            <a:pPr lvl="1"/>
            <a:r>
              <a:rPr lang="en-GB" sz="1800" kern="0" dirty="0"/>
              <a:t>4: far from AP. Range [25, 40] meters. </a:t>
            </a:r>
          </a:p>
          <a:p>
            <a:pPr lvl="1"/>
            <a:r>
              <a:rPr lang="en-GB" sz="1800" kern="0" dirty="0"/>
              <a:t>5: very far from AP. Range [40, 60] meters.</a:t>
            </a:r>
            <a:endParaRPr lang="en-GB" kern="0" dirty="0"/>
          </a:p>
          <a:p>
            <a:endParaRPr lang="en-GB" sz="1800" kern="0" dirty="0">
              <a:latin typeface="SFBX1200"/>
            </a:endParaRPr>
          </a:p>
          <a:p>
            <a:r>
              <a:rPr lang="en-GB" sz="2000" kern="0" dirty="0">
                <a:solidFill>
                  <a:srgbClr val="FF0000"/>
                </a:solidFill>
              </a:rPr>
              <a:t>Randomization Technique:</a:t>
            </a:r>
          </a:p>
          <a:p>
            <a:pPr lvl="1"/>
            <a:r>
              <a:rPr lang="en-GB" sz="1800" u="sng" kern="0" dirty="0">
                <a:solidFill>
                  <a:schemeClr val="accent2"/>
                </a:solidFill>
              </a:rPr>
              <a:t>Mass Rotation – Individual Rotation </a:t>
            </a:r>
            <a:r>
              <a:rPr lang="en-GB" sz="1800" kern="0" dirty="0"/>
              <a:t>– Wagon Rotation – Multiple MAC Address per Traffic </a:t>
            </a:r>
          </a:p>
          <a:p>
            <a:endParaRPr lang="en-GB" sz="2200" kern="0" dirty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F5DF339-7EFD-A07B-A03C-4F9CAD141C5C}"/>
              </a:ext>
            </a:extLst>
          </p:cNvPr>
          <p:cNvSpPr>
            <a:spLocks noGrp="1" noChangeArrowheads="1"/>
          </p:cNvSpPr>
          <p:nvPr>
            <p:ph type="ftr" idx="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err="1"/>
              <a:t>Garroppo</a:t>
            </a:r>
            <a:r>
              <a:rPr lang="en-GB" dirty="0"/>
              <a:t> et al, Univ. of Pisa, Italy</a:t>
            </a:r>
          </a:p>
        </p:txBody>
      </p:sp>
    </p:spTree>
    <p:extLst>
      <p:ext uri="{BB962C8B-B14F-4D97-AF65-F5344CB8AC3E}">
        <p14:creationId xmlns:p14="http://schemas.microsoft.com/office/powerpoint/2010/main" val="2152503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D7628-1861-CFA0-1F3B-6C6BE96C9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Simulator – Main features - 3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DDAE5A-22BB-652F-A3B6-2E9465CC3F8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2024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F2D96-2F48-6E4D-872D-3A8A2336C4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9B618A5-1FCD-03D7-6481-330897AAB3D7}"/>
              </a:ext>
            </a:extLst>
          </p:cNvPr>
          <p:cNvSpPr txBox="1">
            <a:spLocks/>
          </p:cNvSpPr>
          <p:nvPr/>
        </p:nvSpPr>
        <p:spPr>
          <a:xfrm>
            <a:off x="77480" y="1570149"/>
            <a:ext cx="8623306" cy="4572000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endParaRPr lang="en-GB" sz="1800" kern="0" dirty="0">
              <a:latin typeface="SFBX1200"/>
            </a:endParaRPr>
          </a:p>
          <a:p>
            <a:r>
              <a:rPr lang="en-GB" sz="2000" kern="0" dirty="0">
                <a:solidFill>
                  <a:srgbClr val="FF0000"/>
                </a:solidFill>
              </a:rPr>
              <a:t>Actions</a:t>
            </a:r>
          </a:p>
          <a:p>
            <a:pPr lvl="1"/>
            <a:r>
              <a:rPr lang="en-GB" sz="1800" kern="0" dirty="0"/>
              <a:t>Random Traffic – Web Traffic – Streaming Traffic – File Transfer Traffic – Gaming Traffic – VoIP Traffic – Mixed Traffic (that could contain all the before listed types)</a:t>
            </a:r>
          </a:p>
          <a:p>
            <a:pPr lvl="1"/>
            <a:endParaRPr lang="en-GB" sz="1800" kern="0" dirty="0"/>
          </a:p>
        </p:txBody>
      </p:sp>
      <p:pic>
        <p:nvPicPr>
          <p:cNvPr id="7" name="Picture 6" descr="A table with numbers and symbols&#10;&#10;Description automatically generated">
            <a:extLst>
              <a:ext uri="{FF2B5EF4-FFF2-40B4-BE49-F238E27FC236}">
                <a16:creationId xmlns:a16="http://schemas.microsoft.com/office/drawing/2014/main" id="{B7683F0F-F039-6065-8E1B-3B22ACA10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80" y="3657600"/>
            <a:ext cx="8928106" cy="2190893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4FB9DCA9-1DDF-78EE-9127-BB8B3257E18E}"/>
              </a:ext>
            </a:extLst>
          </p:cNvPr>
          <p:cNvSpPr>
            <a:spLocks noGrp="1" noChangeArrowheads="1"/>
          </p:cNvSpPr>
          <p:nvPr>
            <p:ph type="ftr" idx="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err="1"/>
              <a:t>Garroppo</a:t>
            </a:r>
            <a:r>
              <a:rPr lang="en-GB" dirty="0"/>
              <a:t> et al, Univ. of Pisa, Italy</a:t>
            </a:r>
          </a:p>
        </p:txBody>
      </p:sp>
    </p:spTree>
    <p:extLst>
      <p:ext uri="{BB962C8B-B14F-4D97-AF65-F5344CB8AC3E}">
        <p14:creationId xmlns:p14="http://schemas.microsoft.com/office/powerpoint/2010/main" val="897373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25741-4E97-D909-2BA3-5A61F8934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University dataset – Example 20 STAs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E585AF-80D3-8AFA-B482-140E78FEBA8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2024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0C6C0-5172-0FC5-9C32-00101EE1B9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6" name="Content Placeholder 4" descr="A table of information&#10;&#10;Description automatically generated">
            <a:extLst>
              <a:ext uri="{FF2B5EF4-FFF2-40B4-BE49-F238E27FC236}">
                <a16:creationId xmlns:a16="http://schemas.microsoft.com/office/drawing/2014/main" id="{EAB90BC5-A150-C739-D73C-AC28E2BC7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47800"/>
            <a:ext cx="7770812" cy="4845490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B40D0056-EDEE-C65F-7F73-57102F72A5D1}"/>
              </a:ext>
            </a:extLst>
          </p:cNvPr>
          <p:cNvSpPr>
            <a:spLocks noGrp="1" noChangeArrowheads="1"/>
          </p:cNvSpPr>
          <p:nvPr>
            <p:ph type="ftr" idx="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err="1"/>
              <a:t>Garroppo</a:t>
            </a:r>
            <a:r>
              <a:rPr lang="en-GB" dirty="0"/>
              <a:t> et al, Univ. of Pisa, Italy</a:t>
            </a:r>
          </a:p>
        </p:txBody>
      </p:sp>
    </p:spTree>
    <p:extLst>
      <p:ext uri="{BB962C8B-B14F-4D97-AF65-F5344CB8AC3E}">
        <p14:creationId xmlns:p14="http://schemas.microsoft.com/office/powerpoint/2010/main" val="3305245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68B4C56-BC80-DA41-45C4-51A974470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0" y="3556000"/>
            <a:ext cx="6388100" cy="1016000"/>
          </a:xfrm>
          <a:prstGeom prst="rect">
            <a:avLst/>
          </a:prstGeom>
        </p:spPr>
      </p:pic>
      <p:pic>
        <p:nvPicPr>
          <p:cNvPr id="10" name="Picture 9" descr="A diagram of a building&#10;&#10;Description automatically generated">
            <a:extLst>
              <a:ext uri="{FF2B5EF4-FFF2-40B4-BE49-F238E27FC236}">
                <a16:creationId xmlns:a16="http://schemas.microsoft.com/office/drawing/2014/main" id="{2F151C2B-7787-FE86-D90F-38245FB0F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847" y="4216109"/>
            <a:ext cx="4882282" cy="18860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6B1672-821D-F216-6E2D-BE683B258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9" y="469900"/>
            <a:ext cx="7770813" cy="1065213"/>
          </a:xfrm>
        </p:spPr>
        <p:txBody>
          <a:bodyPr/>
          <a:lstStyle/>
          <a:p>
            <a:r>
              <a:rPr lang="en-US" dirty="0"/>
              <a:t>Details of the PHY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5A6242-E22F-BF74-5826-D515CAA8D53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2024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ABC333-A8E4-EE15-655B-FFD59D87D3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30D4F5-8CCD-E46F-9467-877FA57FA1DA}"/>
              </a:ext>
            </a:extLst>
          </p:cNvPr>
          <p:cNvSpPr txBox="1"/>
          <p:nvPr/>
        </p:nvSpPr>
        <p:spPr>
          <a:xfrm>
            <a:off x="109823" y="1239625"/>
            <a:ext cx="70755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IT" sz="2400" b="0" i="0" u="none" strike="noStrike" kern="120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+mn-lt"/>
              </a:rPr>
              <a:t>Model Parameters</a:t>
            </a:r>
            <a:endParaRPr lang="en-IT" sz="2400" b="0" i="0" u="none" strike="noStrike" dirty="0">
              <a:solidFill>
                <a:srgbClr val="FF0000"/>
              </a:solidFill>
              <a:effectLst/>
              <a:latin typeface="+mn-lt"/>
            </a:endParaRPr>
          </a:p>
          <a:p>
            <a:pPr eaLnBrk="1" fontAlgn="ctr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L</a:t>
            </a:r>
            <a:r>
              <a:rPr lang="en-GB" sz="1800" baseline="-250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0</a:t>
            </a:r>
            <a:r>
              <a:rPr lang="en-GB" sz="18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 </a:t>
            </a:r>
            <a:r>
              <a:rPr lang="en-GB" sz="1800" dirty="0">
                <a:solidFill>
                  <a:srgbClr val="009900"/>
                </a:solidFill>
                <a:highlight>
                  <a:srgbClr val="FFFFFF"/>
                </a:highlight>
                <a:latin typeface="+mn-lt"/>
              </a:rPr>
              <a:t># power loss at 1 meter in dB (40.2) 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kern="1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n = 2 </a:t>
            </a:r>
            <a:r>
              <a:rPr lang="en-GB" sz="1800" b="0" i="0" u="none" strike="noStrike" kern="1200" dirty="0">
                <a:solidFill>
                  <a:srgbClr val="009900"/>
                </a:solidFill>
                <a:effectLst/>
                <a:highlight>
                  <a:srgbClr val="FFFFFF"/>
                </a:highlight>
                <a:latin typeface="+mn-lt"/>
              </a:rPr>
              <a:t># Attenuation variation index </a:t>
            </a:r>
            <a:endParaRPr lang="en-IT" sz="1800" b="0" i="0" u="none" strike="noStrike" dirty="0">
              <a:effectLst/>
              <a:latin typeface="+mn-lt"/>
            </a:endParaRPr>
          </a:p>
          <a:p>
            <a:pPr eaLnBrk="1" fontAlgn="ctr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d </a:t>
            </a:r>
            <a:r>
              <a:rPr lang="en-GB" sz="1800" dirty="0">
                <a:solidFill>
                  <a:srgbClr val="009900"/>
                </a:solidFill>
                <a:highlight>
                  <a:srgbClr val="FFFFFF"/>
                </a:highlight>
                <a:latin typeface="+mn-lt"/>
              </a:rPr>
              <a:t># distance Tx-Rx</a:t>
            </a:r>
          </a:p>
          <a:p>
            <a:pPr eaLnBrk="1" fontAlgn="ctr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err="1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Ij</a:t>
            </a:r>
            <a:r>
              <a:rPr lang="en-GB" sz="18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 </a:t>
            </a:r>
            <a:r>
              <a:rPr lang="en-GB" sz="1800" dirty="0">
                <a:solidFill>
                  <a:srgbClr val="009900"/>
                </a:solidFill>
                <a:highlight>
                  <a:srgbClr val="FFFFFF"/>
                </a:highlight>
                <a:latin typeface="+mn-lt"/>
              </a:rPr>
              <a:t># number of walls of type j in the environment</a:t>
            </a:r>
          </a:p>
          <a:p>
            <a:pPr eaLnBrk="1" fontAlgn="ctr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err="1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Wj</a:t>
            </a:r>
            <a:r>
              <a:rPr lang="en-GB" sz="18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 </a:t>
            </a:r>
            <a:r>
              <a:rPr lang="en-GB" sz="1800" dirty="0">
                <a:solidFill>
                  <a:srgbClr val="009900"/>
                </a:solidFill>
                <a:highlight>
                  <a:srgbClr val="FFFFFF"/>
                </a:highlight>
                <a:latin typeface="+mn-lt"/>
              </a:rPr>
              <a:t># </a:t>
            </a:r>
            <a:r>
              <a:rPr lang="en-GB" sz="1800" dirty="0" err="1">
                <a:solidFill>
                  <a:srgbClr val="009900"/>
                </a:solidFill>
                <a:highlight>
                  <a:srgbClr val="FFFFFF"/>
                </a:highlight>
                <a:latin typeface="+mn-lt"/>
              </a:rPr>
              <a:t>wall_attenuation_dB</a:t>
            </a:r>
            <a:r>
              <a:rPr lang="en-GB" sz="1800" dirty="0">
                <a:solidFill>
                  <a:srgbClr val="009900"/>
                </a:solidFill>
                <a:highlight>
                  <a:srgbClr val="FFFFFF"/>
                </a:highlight>
                <a:latin typeface="+mn-lt"/>
              </a:rPr>
              <a:t> = 6 # Office wall attenuation in dB </a:t>
            </a:r>
          </a:p>
          <a:p>
            <a:pPr eaLnBrk="1" fontAlgn="ctr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err="1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Lms</a:t>
            </a:r>
            <a:r>
              <a:rPr lang="en-GB" sz="18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: </a:t>
            </a:r>
            <a:r>
              <a:rPr lang="en-GB" sz="1800" dirty="0">
                <a:solidFill>
                  <a:srgbClr val="009900"/>
                </a:solidFill>
                <a:highlight>
                  <a:srgbClr val="FFFFFF"/>
                </a:highlight>
                <a:latin typeface="+mn-lt"/>
              </a:rPr>
              <a:t># multipath propagation, modelled as Gaussian (0,8), (urban areas) </a:t>
            </a:r>
            <a:endParaRPr lang="en-IT" sz="1800" dirty="0">
              <a:solidFill>
                <a:srgbClr val="009900"/>
              </a:solidFill>
              <a:highlight>
                <a:srgbClr val="FFFFFF"/>
              </a:highlight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674805-1253-B80F-8F1F-79D911623517}"/>
              </a:ext>
            </a:extLst>
          </p:cNvPr>
          <p:cNvSpPr txBox="1"/>
          <p:nvPr/>
        </p:nvSpPr>
        <p:spPr>
          <a:xfrm>
            <a:off x="5541" y="5946556"/>
            <a:ext cx="8722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+mn-lt"/>
              </a:rPr>
              <a:t>J. </a:t>
            </a:r>
            <a:r>
              <a:rPr lang="en-GB" sz="1200" b="0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+mn-lt"/>
              </a:rPr>
              <a:t>Lloret</a:t>
            </a:r>
            <a:r>
              <a:rPr lang="en-GB" sz="12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+mn-lt"/>
              </a:rPr>
              <a:t>, J. J. Lopez, C. Turro and S. Flores, "A fast design model for indoor radio coverage in the 2.4 GHz wireless LAN," </a:t>
            </a:r>
            <a:r>
              <a:rPr lang="en-GB" sz="1200" b="0" i="1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+mn-lt"/>
              </a:rPr>
              <a:t>1st International Symposium </a:t>
            </a:r>
            <a:r>
              <a:rPr lang="en-GB" sz="1200" b="0" i="1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+mn-lt"/>
              </a:rPr>
              <a:t>onWireless</a:t>
            </a:r>
            <a:r>
              <a:rPr lang="en-GB" sz="1200" b="0" i="1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+mn-lt"/>
              </a:rPr>
              <a:t> Communication Systems, 2004, </a:t>
            </a:r>
            <a:r>
              <a:rPr lang="en-GB" sz="12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+mn-lt"/>
              </a:rPr>
              <a:t>pp. 408-412, </a:t>
            </a:r>
            <a:r>
              <a:rPr lang="en-GB" sz="1200" b="0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+mn-lt"/>
              </a:rPr>
              <a:t>doi</a:t>
            </a:r>
            <a:r>
              <a:rPr lang="en-GB" sz="12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+mn-lt"/>
              </a:rPr>
              <a:t>: 10.1109/ISWCS.2004.1407279.</a:t>
            </a:r>
            <a:endParaRPr lang="en-GB" sz="1200" dirty="0">
              <a:latin typeface="+mn-lt"/>
            </a:endParaRPr>
          </a:p>
        </p:txBody>
      </p:sp>
      <p:pic>
        <p:nvPicPr>
          <p:cNvPr id="14" name="Picture 13" descr="A math equations with numbers&#10;&#10;Description automatically generated with medium confidence">
            <a:extLst>
              <a:ext uri="{FF2B5EF4-FFF2-40B4-BE49-F238E27FC236}">
                <a16:creationId xmlns:a16="http://schemas.microsoft.com/office/drawing/2014/main" id="{10BCF34D-923D-D052-CA64-985E0B5E2F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865" y="1239625"/>
            <a:ext cx="1945312" cy="2413000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FDDF9FF1-8216-9A9D-3E20-22E38110CCBC}"/>
              </a:ext>
            </a:extLst>
          </p:cNvPr>
          <p:cNvSpPr>
            <a:spLocks noGrp="1" noChangeArrowheads="1"/>
          </p:cNvSpPr>
          <p:nvPr>
            <p:ph type="ftr" idx="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err="1"/>
              <a:t>Garroppo</a:t>
            </a:r>
            <a:r>
              <a:rPr lang="en-GB" dirty="0"/>
              <a:t> et al, Univ. of Pisa, Italy</a:t>
            </a:r>
          </a:p>
        </p:txBody>
      </p:sp>
    </p:spTree>
    <p:extLst>
      <p:ext uri="{BB962C8B-B14F-4D97-AF65-F5344CB8AC3E}">
        <p14:creationId xmlns:p14="http://schemas.microsoft.com/office/powerpoint/2010/main" val="3750254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DC57C-1A1A-71DE-D6AD-93AD1A756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1F85D-09F5-3882-0761-01CAACA8C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submission presents the simulation analysis of Frame Anonymization Techniques</a:t>
            </a:r>
          </a:p>
          <a:p>
            <a:endParaRPr lang="en-US" dirty="0"/>
          </a:p>
          <a:p>
            <a:r>
              <a:rPr lang="en-US" dirty="0"/>
              <a:t>Goal: Evaluation of the RCM rotation mechanism and study the impact of different frame features that can help to de-anonymize the frame</a:t>
            </a:r>
          </a:p>
          <a:p>
            <a:endParaRPr lang="en-US" dirty="0"/>
          </a:p>
          <a:p>
            <a:r>
              <a:rPr lang="en-US" dirty="0"/>
              <a:t>Tools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Datasets acquired in different scenarios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simulation model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07C37-BC2A-A3A4-2E65-7B798F93A0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11A6989-3DF0-3FC2-6EB3-EF3384F2821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F1C5EED-B44E-E79C-D12D-AC85F58037CD}"/>
              </a:ext>
            </a:extLst>
          </p:cNvPr>
          <p:cNvSpPr>
            <a:spLocks noGrp="1" noChangeArrowheads="1"/>
          </p:cNvSpPr>
          <p:nvPr>
            <p:ph type="ftr" idx="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err="1"/>
              <a:t>Garroppo</a:t>
            </a:r>
            <a:r>
              <a:rPr lang="en-GB" dirty="0"/>
              <a:t> et al, Univ. of Pisa, Italy</a:t>
            </a:r>
          </a:p>
        </p:txBody>
      </p:sp>
    </p:spTree>
    <p:extLst>
      <p:ext uri="{BB962C8B-B14F-4D97-AF65-F5344CB8AC3E}">
        <p14:creationId xmlns:p14="http://schemas.microsoft.com/office/powerpoint/2010/main" val="2087585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C1DC4-D063-B4F3-8DC1-0682AB5C8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Results</a:t>
            </a:r>
            <a:br>
              <a:rPr lang="en-US" dirty="0"/>
            </a:br>
            <a:r>
              <a:rPr lang="en-US" dirty="0"/>
              <a:t>Individual vs Mass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3D3B23-DC8B-3705-1D87-8E1870E5E61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2024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2BD882-4C34-8838-85C4-B3D43BBA6A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64F276-F966-047B-8445-AB355EB30A75}"/>
              </a:ext>
            </a:extLst>
          </p:cNvPr>
          <p:cNvSpPr txBox="1"/>
          <p:nvPr/>
        </p:nvSpPr>
        <p:spPr>
          <a:xfrm>
            <a:off x="1123935" y="5329534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Individual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1D69F9-10F0-45B1-EBBF-4423D8639133}"/>
              </a:ext>
            </a:extLst>
          </p:cNvPr>
          <p:cNvSpPr txBox="1"/>
          <p:nvPr/>
        </p:nvSpPr>
        <p:spPr>
          <a:xfrm>
            <a:off x="5294610" y="5329535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Mass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DEA948F-0457-DA1D-C644-B949E5B99949}"/>
              </a:ext>
            </a:extLst>
          </p:cNvPr>
          <p:cNvSpPr>
            <a:spLocks noGrp="1" noChangeArrowheads="1"/>
          </p:cNvSpPr>
          <p:nvPr>
            <p:ph type="ftr" idx="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err="1"/>
              <a:t>Garroppo</a:t>
            </a:r>
            <a:r>
              <a:rPr lang="en-GB" dirty="0"/>
              <a:t> et al, Univ. of Pisa, Italy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6DAF57E-11A5-D6AA-FE28-274929FDE321}"/>
              </a:ext>
            </a:extLst>
          </p:cNvPr>
          <p:cNvGrpSpPr/>
          <p:nvPr/>
        </p:nvGrpSpPr>
        <p:grpSpPr>
          <a:xfrm>
            <a:off x="30957" y="1976438"/>
            <a:ext cx="4693443" cy="3128962"/>
            <a:chOff x="30957" y="1976438"/>
            <a:chExt cx="4693443" cy="3128962"/>
          </a:xfrm>
        </p:grpSpPr>
        <p:pic>
          <p:nvPicPr>
            <p:cNvPr id="11" name="Picture 10" descr="A graph with a red line and blue line&#10;&#10;Description automatically generated">
              <a:extLst>
                <a:ext uri="{FF2B5EF4-FFF2-40B4-BE49-F238E27FC236}">
                  <a16:creationId xmlns:a16="http://schemas.microsoft.com/office/drawing/2014/main" id="{5FBB718B-2113-86B3-D78A-70EB34A6DB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57" y="1976438"/>
              <a:ext cx="4693443" cy="312896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8B43936-4039-2DA5-77F4-3FA522D844DB}"/>
                </a:ext>
              </a:extLst>
            </p:cNvPr>
            <p:cNvSpPr txBox="1"/>
            <p:nvPr/>
          </p:nvSpPr>
          <p:spPr>
            <a:xfrm rot="16200000">
              <a:off x="147532" y="3181066"/>
              <a:ext cx="397381" cy="221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tx1"/>
                  </a:solidFill>
                </a:rPr>
                <a:t>(%)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2B36947-4D8E-5A9F-1730-77452BC14485}"/>
              </a:ext>
            </a:extLst>
          </p:cNvPr>
          <p:cNvGrpSpPr/>
          <p:nvPr/>
        </p:nvGrpSpPr>
        <p:grpSpPr>
          <a:xfrm>
            <a:off x="4473402" y="1991668"/>
            <a:ext cx="4670598" cy="3113732"/>
            <a:chOff x="4473402" y="1991668"/>
            <a:chExt cx="4670598" cy="3113732"/>
          </a:xfrm>
        </p:grpSpPr>
        <p:pic>
          <p:nvPicPr>
            <p:cNvPr id="9" name="Picture 8" descr="A graph with a line and a number of stas&#10;&#10;Description automatically generated">
              <a:extLst>
                <a:ext uri="{FF2B5EF4-FFF2-40B4-BE49-F238E27FC236}">
                  <a16:creationId xmlns:a16="http://schemas.microsoft.com/office/drawing/2014/main" id="{699C85C6-BE47-BB07-5781-FCC9A163F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3402" y="1991668"/>
              <a:ext cx="4670598" cy="311373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C5D320A-1261-351D-DC68-FC7F44C421BE}"/>
                </a:ext>
              </a:extLst>
            </p:cNvPr>
            <p:cNvSpPr txBox="1"/>
            <p:nvPr/>
          </p:nvSpPr>
          <p:spPr>
            <a:xfrm rot="16200000">
              <a:off x="4582202" y="3218629"/>
              <a:ext cx="397381" cy="221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tx1"/>
                  </a:solidFill>
                </a:rPr>
                <a:t>(%)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2935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B5B70-94A3-5447-B5D8-7F890FF53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results </a:t>
            </a:r>
            <a:br>
              <a:rPr lang="en-US" dirty="0"/>
            </a:br>
            <a:r>
              <a:rPr lang="en-US" dirty="0"/>
              <a:t>Two More Tests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02B8DE-15F7-4C7B-7051-AD315244358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2024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E252E-1C98-1C11-7FA7-970AA31955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F9C596-9866-7720-1A31-5EB5629733CC}"/>
              </a:ext>
            </a:extLst>
          </p:cNvPr>
          <p:cNvSpPr txBox="1"/>
          <p:nvPr/>
        </p:nvSpPr>
        <p:spPr>
          <a:xfrm>
            <a:off x="3581400" y="5423062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Mass rotation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0B51A2-E507-CAC2-0498-0A6F86B72FA0}"/>
              </a:ext>
            </a:extLst>
          </p:cNvPr>
          <p:cNvSpPr txBox="1"/>
          <p:nvPr/>
        </p:nvSpPr>
        <p:spPr>
          <a:xfrm>
            <a:off x="1129784" y="1752255"/>
            <a:ext cx="2907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SNR and TID impact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AE568E-3E91-E0F0-E1F7-8F29D172ED6D}"/>
              </a:ext>
            </a:extLst>
          </p:cNvPr>
          <p:cNvSpPr txBox="1"/>
          <p:nvPr/>
        </p:nvSpPr>
        <p:spPr>
          <a:xfrm>
            <a:off x="5102108" y="1742728"/>
            <a:ext cx="3417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Epoch Duration Impact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FCD1973-B908-9CB9-05C8-0DF03F8156A2}"/>
              </a:ext>
            </a:extLst>
          </p:cNvPr>
          <p:cNvSpPr>
            <a:spLocks noGrp="1" noChangeArrowheads="1"/>
          </p:cNvSpPr>
          <p:nvPr>
            <p:ph type="ftr" idx="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err="1"/>
              <a:t>Garroppo</a:t>
            </a:r>
            <a:r>
              <a:rPr lang="en-GB" dirty="0"/>
              <a:t> et al, Univ. of Pisa, Italy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7825AA-62FD-A6F1-AF49-4B81F45E09B6}"/>
              </a:ext>
            </a:extLst>
          </p:cNvPr>
          <p:cNvGrpSpPr/>
          <p:nvPr/>
        </p:nvGrpSpPr>
        <p:grpSpPr>
          <a:xfrm>
            <a:off x="152400" y="2133600"/>
            <a:ext cx="4659899" cy="3106599"/>
            <a:chOff x="152400" y="1981200"/>
            <a:chExt cx="4659899" cy="3106599"/>
          </a:xfrm>
        </p:grpSpPr>
        <p:pic>
          <p:nvPicPr>
            <p:cNvPr id="9" name="Picture 8" descr="A graph with different colored lines&#10;&#10;Description automatically generated">
              <a:extLst>
                <a:ext uri="{FF2B5EF4-FFF2-40B4-BE49-F238E27FC236}">
                  <a16:creationId xmlns:a16="http://schemas.microsoft.com/office/drawing/2014/main" id="{D59C6BF1-2610-6E59-85E7-2D579E966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981200"/>
              <a:ext cx="4659899" cy="310659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8E4A885-5E17-D37B-8269-A3FDBE3675FC}"/>
                </a:ext>
              </a:extLst>
            </p:cNvPr>
            <p:cNvSpPr txBox="1"/>
            <p:nvPr/>
          </p:nvSpPr>
          <p:spPr>
            <a:xfrm rot="16200000">
              <a:off x="299932" y="3195532"/>
              <a:ext cx="397381" cy="221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tx1"/>
                  </a:solidFill>
                </a:rPr>
                <a:t>(%)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4DF072C-5B0C-B07A-84A8-2EF3807A04C8}"/>
              </a:ext>
            </a:extLst>
          </p:cNvPr>
          <p:cNvGrpSpPr/>
          <p:nvPr/>
        </p:nvGrpSpPr>
        <p:grpSpPr>
          <a:xfrm>
            <a:off x="4481067" y="2151200"/>
            <a:ext cx="4659900" cy="3106600"/>
            <a:chOff x="4481067" y="2151200"/>
            <a:chExt cx="4659900" cy="3106600"/>
          </a:xfrm>
        </p:grpSpPr>
        <p:pic>
          <p:nvPicPr>
            <p:cNvPr id="12" name="Picture 11" descr="A graph with different colored lines&#10;&#10;Description automatically generated">
              <a:extLst>
                <a:ext uri="{FF2B5EF4-FFF2-40B4-BE49-F238E27FC236}">
                  <a16:creationId xmlns:a16="http://schemas.microsoft.com/office/drawing/2014/main" id="{C17A0AA1-0919-9823-D025-FCB4D862A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1067" y="2151200"/>
              <a:ext cx="4659900" cy="31066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71C9BB5-7F2E-E4C7-7ABA-FDD37D8F9046}"/>
                </a:ext>
              </a:extLst>
            </p:cNvPr>
            <p:cNvSpPr txBox="1"/>
            <p:nvPr/>
          </p:nvSpPr>
          <p:spPr>
            <a:xfrm rot="16200000">
              <a:off x="4583674" y="3364313"/>
              <a:ext cx="397381" cy="221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tx1"/>
                  </a:solidFill>
                </a:rPr>
                <a:t>(%)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1007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C39A8-DBDF-3636-DF00-C041FD9C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405" y="584402"/>
            <a:ext cx="7770813" cy="1065213"/>
          </a:xfrm>
        </p:spPr>
        <p:txBody>
          <a:bodyPr/>
          <a:lstStyle/>
          <a:p>
            <a:r>
              <a:rPr lang="en-US" dirty="0"/>
              <a:t>Another test</a:t>
            </a:r>
            <a:br>
              <a:rPr lang="en-US" dirty="0"/>
            </a:br>
            <a:r>
              <a:rPr lang="en-US" dirty="0"/>
              <a:t>Performance vs STA Mix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5EC44-A0D6-5E4F-5C88-56FE3D930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005" y="1615448"/>
            <a:ext cx="8075612" cy="1813411"/>
          </a:xfrm>
        </p:spPr>
        <p:txBody>
          <a:bodyPr/>
          <a:lstStyle/>
          <a:p>
            <a:r>
              <a:rPr lang="en-US" dirty="0"/>
              <a:t>Mixed Devices – Distribution for each Scenario </a:t>
            </a:r>
          </a:p>
          <a:p>
            <a:r>
              <a:rPr lang="en-GB" sz="1800" dirty="0">
                <a:effectLst/>
                <a:latin typeface="SFRM1200"/>
              </a:rPr>
              <a:t>802.11: </a:t>
            </a:r>
            <a:r>
              <a:rPr lang="en-GB" dirty="0"/>
              <a:t> 		</a:t>
            </a:r>
            <a:r>
              <a:rPr lang="en-GB" sz="1800" dirty="0">
                <a:effectLst/>
                <a:latin typeface="SFRM1200"/>
              </a:rPr>
              <a:t>10-classes: 2</a:t>
            </a:r>
            <a:r>
              <a:rPr lang="en-GB" sz="1800" dirty="0">
                <a:effectLst/>
                <a:latin typeface="SFBX1200"/>
              </a:rPr>
              <a:t>	</a:t>
            </a:r>
            <a:r>
              <a:rPr lang="en-GB" sz="1800" dirty="0">
                <a:effectLst/>
                <a:latin typeface="SFRM1200"/>
              </a:rPr>
              <a:t>20-classes: 4 	30-classes: 6 </a:t>
            </a:r>
            <a:endParaRPr lang="en-GB" dirty="0"/>
          </a:p>
          <a:p>
            <a:r>
              <a:rPr lang="en-GB" sz="1800" dirty="0">
                <a:effectLst/>
                <a:latin typeface="SFRM1200"/>
              </a:rPr>
              <a:t>802.11n:</a:t>
            </a:r>
            <a:r>
              <a:rPr lang="en-GB" sz="1800" dirty="0">
                <a:latin typeface="SFRM1200"/>
              </a:rPr>
              <a:t>		</a:t>
            </a:r>
            <a:r>
              <a:rPr lang="en-GB" sz="1800" dirty="0">
                <a:effectLst/>
                <a:latin typeface="SFRM1200"/>
              </a:rPr>
              <a:t>10-classes: 4 </a:t>
            </a:r>
            <a:r>
              <a:rPr lang="en-GB" dirty="0"/>
              <a:t>	</a:t>
            </a:r>
            <a:r>
              <a:rPr lang="en-GB" sz="1800" dirty="0">
                <a:effectLst/>
                <a:latin typeface="SFRM1200"/>
              </a:rPr>
              <a:t>20-classes: 8	30-classes: 12 </a:t>
            </a:r>
            <a:endParaRPr lang="en-GB" dirty="0"/>
          </a:p>
          <a:p>
            <a:r>
              <a:rPr lang="en-GB" sz="1800" dirty="0">
                <a:effectLst/>
                <a:latin typeface="SFRM1200"/>
              </a:rPr>
              <a:t>802.11ac:</a:t>
            </a:r>
            <a:r>
              <a:rPr lang="en-GB" sz="1800" dirty="0">
                <a:latin typeface="SFRM1200"/>
              </a:rPr>
              <a:t>	</a:t>
            </a:r>
            <a:r>
              <a:rPr lang="en-GB" sz="1800" dirty="0">
                <a:effectLst/>
                <a:latin typeface="SFRM1200"/>
              </a:rPr>
              <a:t>10-classes: 4 </a:t>
            </a:r>
            <a:r>
              <a:rPr lang="en-GB" dirty="0"/>
              <a:t>	</a:t>
            </a:r>
            <a:r>
              <a:rPr lang="en-GB" sz="1800" dirty="0">
                <a:effectLst/>
                <a:latin typeface="SFRM1200"/>
              </a:rPr>
              <a:t>20-classes: 8	30-classes: 12 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5A111-2AF5-8A6D-879F-4CC0871B1D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CACEBF6-0E23-B76F-9524-C4571B5D369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258AE7-F22E-7EE7-4561-77A7DCF3418B}"/>
              </a:ext>
            </a:extLst>
          </p:cNvPr>
          <p:cNvSpPr txBox="1"/>
          <p:nvPr/>
        </p:nvSpPr>
        <p:spPr>
          <a:xfrm>
            <a:off x="6094413" y="4401544"/>
            <a:ext cx="3049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  <a:effectLst/>
                <a:latin typeface="SFRM1200"/>
              </a:rPr>
              <a:t>Mass Rotation</a:t>
            </a:r>
          </a:p>
          <a:p>
            <a:r>
              <a:rPr lang="en-GB" dirty="0">
                <a:solidFill>
                  <a:schemeClr val="tx1"/>
                </a:solidFill>
                <a:effectLst/>
                <a:latin typeface="SFRM1200"/>
              </a:rPr>
              <a:t>Epoch Range (20,600)s</a:t>
            </a:r>
          </a:p>
          <a:p>
            <a:r>
              <a:rPr lang="en-GB" dirty="0">
                <a:solidFill>
                  <a:schemeClr val="tx1"/>
                </a:solidFill>
                <a:effectLst/>
                <a:latin typeface="SFRM1200"/>
              </a:rPr>
              <a:t>L1+L2</a:t>
            </a:r>
            <a:endParaRPr lang="en-US" sz="3200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6104072-C8B8-1B77-43F3-249981AA1DBE}"/>
              </a:ext>
            </a:extLst>
          </p:cNvPr>
          <p:cNvSpPr>
            <a:spLocks noGrp="1" noChangeArrowheads="1"/>
          </p:cNvSpPr>
          <p:nvPr>
            <p:ph type="ftr" idx="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err="1"/>
              <a:t>Garroppo</a:t>
            </a:r>
            <a:r>
              <a:rPr lang="en-GB" dirty="0"/>
              <a:t> et al, Univ. of Pisa, Italy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88F97BE-A456-A7AA-5D99-FA621367F062}"/>
              </a:ext>
            </a:extLst>
          </p:cNvPr>
          <p:cNvGrpSpPr/>
          <p:nvPr/>
        </p:nvGrpSpPr>
        <p:grpSpPr>
          <a:xfrm>
            <a:off x="1667536" y="3386082"/>
            <a:ext cx="4426877" cy="3227529"/>
            <a:chOff x="1667536" y="3386082"/>
            <a:chExt cx="4426877" cy="3227529"/>
          </a:xfrm>
        </p:grpSpPr>
        <p:pic>
          <p:nvPicPr>
            <p:cNvPr id="8" name="Picture 7" descr="A graph with numbers and lines&#10;&#10;Description automatically generated">
              <a:extLst>
                <a:ext uri="{FF2B5EF4-FFF2-40B4-BE49-F238E27FC236}">
                  <a16:creationId xmlns:a16="http://schemas.microsoft.com/office/drawing/2014/main" id="{8836F093-8375-BBCE-45AF-7B4E505AC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3211" y="3386082"/>
              <a:ext cx="4421202" cy="322752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D49BA2F-8BB1-DA5E-9747-78D51A63C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7536" y="4421635"/>
              <a:ext cx="241300" cy="406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4916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7EEAA-F21D-65F1-1C3B-77AE7CDF3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396" y="606425"/>
            <a:ext cx="8075217" cy="1065213"/>
          </a:xfrm>
        </p:spPr>
        <p:txBody>
          <a:bodyPr/>
          <a:lstStyle/>
          <a:p>
            <a:r>
              <a:rPr lang="en-US" dirty="0"/>
              <a:t>Summary of Analysis with Simulated Traffic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913ED-0ACE-4949-E710-69EE23E2C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644" y="1523999"/>
            <a:ext cx="8379619" cy="4727575"/>
          </a:xfrm>
        </p:spPr>
        <p:txBody>
          <a:bodyPr/>
          <a:lstStyle/>
          <a:p>
            <a:pPr marL="0" indent="0"/>
            <a:r>
              <a:rPr lang="en-GB" b="0" dirty="0">
                <a:solidFill>
                  <a:srgbClr val="FF0000"/>
                </a:solidFill>
              </a:rPr>
              <a:t>With SN anonymization and epoch-based RCM</a:t>
            </a:r>
          </a:p>
          <a:p>
            <a:pPr marL="342900" lvl="1" indent="-342900">
              <a:spcBef>
                <a:spcPts val="600"/>
              </a:spcBef>
              <a:buFont typeface="Wingdings" pitchFamily="2" charset="2"/>
              <a:buChar char="ü"/>
            </a:pPr>
            <a:r>
              <a:rPr lang="en-GB" sz="2400" dirty="0">
                <a:cs typeface="+mn-cs"/>
              </a:rPr>
              <a:t>Identification is challenging (F1&lt; 0.30) in scenarios with more than 30 STAs (also with L1+L2 features)</a:t>
            </a:r>
          </a:p>
          <a:p>
            <a:pPr lvl="1">
              <a:buFont typeface="Wingdings" pitchFamily="2" charset="2"/>
              <a:buChar char="ü"/>
            </a:pPr>
            <a:r>
              <a:rPr lang="en-GB" b="0" dirty="0"/>
              <a:t>With 10 or fewer STAs, F1&gt;0.70</a:t>
            </a:r>
            <a:endParaRPr lang="en-GB" b="0" dirty="0">
              <a:effectLst/>
            </a:endParaRPr>
          </a:p>
          <a:p>
            <a:pPr marL="0" indent="0"/>
            <a:r>
              <a:rPr lang="en-GB" b="0" dirty="0">
                <a:solidFill>
                  <a:srgbClr val="FF0000"/>
                </a:solidFill>
              </a:rPr>
              <a:t>Some Insights ...</a:t>
            </a:r>
            <a:endParaRPr lang="en-GB" b="0" dirty="0">
              <a:solidFill>
                <a:srgbClr val="FF0000"/>
              </a:solidFill>
              <a:effectLst/>
            </a:endParaRPr>
          </a:p>
          <a:p>
            <a:pPr>
              <a:buFont typeface="Wingdings" pitchFamily="2" charset="2"/>
              <a:buChar char="ü"/>
            </a:pPr>
            <a:r>
              <a:rPr lang="en-GB" b="0" dirty="0">
                <a:effectLst/>
              </a:rPr>
              <a:t>Among L2 features, great impact of TID</a:t>
            </a:r>
          </a:p>
          <a:p>
            <a:pPr lvl="1">
              <a:buFont typeface="Wingdings" pitchFamily="2" charset="2"/>
              <a:buChar char="ü"/>
            </a:pPr>
            <a:r>
              <a:rPr lang="en-GB" dirty="0"/>
              <a:t>TID is </a:t>
            </a:r>
            <a:r>
              <a:rPr lang="en-GB" b="0" dirty="0"/>
              <a:t>fixed for a STA (in the dataset, for some STAs we observed a mix of TID) </a:t>
            </a:r>
          </a:p>
          <a:p>
            <a:pPr>
              <a:buFont typeface="Wingdings" pitchFamily="2" charset="2"/>
              <a:buChar char="ü"/>
            </a:pPr>
            <a:r>
              <a:rPr lang="en-GB" b="0" dirty="0"/>
              <a:t>Minor Impact of SNR</a:t>
            </a:r>
          </a:p>
          <a:p>
            <a:pPr lvl="1">
              <a:buFont typeface="Wingdings" pitchFamily="2" charset="2"/>
              <a:buChar char="ü"/>
            </a:pPr>
            <a:r>
              <a:rPr lang="en-GB" b="0" dirty="0"/>
              <a:t>is it a simulation model problem? SNR is fixed depending on the STA location</a:t>
            </a:r>
            <a:endParaRPr lang="en-GB" b="0" dirty="0">
              <a:effectLst/>
            </a:endParaRPr>
          </a:p>
          <a:p>
            <a:pPr>
              <a:buFont typeface="Wingdings" pitchFamily="2" charset="2"/>
              <a:buChar char="ü"/>
            </a:pPr>
            <a:r>
              <a:rPr lang="en-GB" b="0" dirty="0">
                <a:effectLst/>
              </a:rPr>
              <a:t>No impact of Epoch Duration settings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84138D-B78A-D4DB-EE3E-D3FB26A032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86618AC-F7D2-CB60-965A-F703CAE7719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1ED754C-9503-0ED5-4265-21C8D7F57EBE}"/>
              </a:ext>
            </a:extLst>
          </p:cNvPr>
          <p:cNvSpPr>
            <a:spLocks noGrp="1" noChangeArrowheads="1"/>
          </p:cNvSpPr>
          <p:nvPr>
            <p:ph type="ftr" idx="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err="1"/>
              <a:t>Garroppo</a:t>
            </a:r>
            <a:r>
              <a:rPr lang="en-GB" dirty="0"/>
              <a:t> et al, Univ. of Pisa, Italy</a:t>
            </a:r>
          </a:p>
        </p:txBody>
      </p:sp>
    </p:spTree>
    <p:extLst>
      <p:ext uri="{BB962C8B-B14F-4D97-AF65-F5344CB8AC3E}">
        <p14:creationId xmlns:p14="http://schemas.microsoft.com/office/powerpoint/2010/main" val="3154588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6A8CE-2C1C-8DD9-BBCA-C08A62330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of Frame Anonymization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43449-616C-3BB6-CCAD-081CC10C8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4170"/>
            <a:ext cx="7932738" cy="4113213"/>
          </a:xfrm>
        </p:spPr>
        <p:txBody>
          <a:bodyPr/>
          <a:lstStyle/>
          <a:p>
            <a:r>
              <a:rPr lang="en-US" dirty="0"/>
              <a:t>Why frame anonymization?</a:t>
            </a:r>
          </a:p>
          <a:p>
            <a:r>
              <a:rPr lang="en-GB" b="1" dirty="0">
                <a:solidFill>
                  <a:srgbClr val="FF0000"/>
                </a:solidFill>
                <a:effectLst/>
                <a:ea typeface="SimSun" panose="02010600030101010101" pitchFamily="2" charset="-122"/>
              </a:rPr>
              <a:t>Presence monitoring</a:t>
            </a:r>
          </a:p>
          <a:p>
            <a:endParaRPr lang="en-GB" dirty="0">
              <a:ea typeface="SimSun" panose="02010600030101010101" pitchFamily="2" charset="-122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effectLst/>
                <a:ea typeface="Batang" panose="02030600000101010101" pitchFamily="18" charset="-127"/>
              </a:rPr>
              <a:t>Unencrypted fields that facilitate presence monitoring </a:t>
            </a:r>
          </a:p>
          <a:p>
            <a:pPr marL="342900" lvl="0" indent="-342900" algn="l" eaLnBrk="0" hangingPunct="0">
              <a:spcBef>
                <a:spcPts val="35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—"/>
              <a:tabLst>
                <a:tab pos="457200" algn="l"/>
              </a:tabLst>
            </a:pPr>
            <a:r>
              <a:rPr lang="en-GB" b="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AID of associated STA</a:t>
            </a:r>
            <a:endParaRPr lang="en-IT" b="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l" eaLnBrk="0" hangingPunct="0">
              <a:spcBef>
                <a:spcPts val="35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—"/>
              <a:tabLst>
                <a:tab pos="457200" algn="l"/>
              </a:tabLst>
            </a:pPr>
            <a:r>
              <a:rPr lang="en-GB" b="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Address 1 (on the downlink) and Address 2 (on the uplink) that contains the MAC address of the associated STA</a:t>
            </a:r>
            <a:endParaRPr lang="en-IT" b="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l" eaLnBrk="0" hangingPunct="0">
              <a:spcBef>
                <a:spcPts val="35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—"/>
              <a:tabLst>
                <a:tab pos="457200" algn="l"/>
              </a:tabLst>
            </a:pPr>
            <a:r>
              <a:rPr lang="en-GB" b="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Sequence Number (SN)</a:t>
            </a:r>
            <a:endParaRPr lang="en-IT" b="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l" eaLnBrk="0" hangingPunct="0">
              <a:spcBef>
                <a:spcPts val="35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—"/>
              <a:tabLst>
                <a:tab pos="457200" algn="l"/>
              </a:tabLst>
            </a:pPr>
            <a:r>
              <a:rPr lang="en-GB" b="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Packet Number (PN)</a:t>
            </a:r>
            <a:endParaRPr lang="en-IT" b="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24E03-EB14-8874-0DF7-B4269B7631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CC299EA-4589-3456-7859-E84015723C2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E063D6-E061-0691-9AA2-E314D2D460CE}"/>
              </a:ext>
            </a:extLst>
          </p:cNvPr>
          <p:cNvSpPr txBox="1"/>
          <p:nvPr/>
        </p:nvSpPr>
        <p:spPr>
          <a:xfrm>
            <a:off x="685800" y="6022976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See doc.: IEEE 802.11-24/0222r2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7880CDB-24A7-5C1B-DECA-D294F7257CB5}"/>
              </a:ext>
            </a:extLst>
          </p:cNvPr>
          <p:cNvSpPr>
            <a:spLocks noGrp="1" noChangeArrowheads="1"/>
          </p:cNvSpPr>
          <p:nvPr>
            <p:ph type="ftr" idx="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err="1"/>
              <a:t>Garroppo</a:t>
            </a:r>
            <a:r>
              <a:rPr lang="en-GB" dirty="0"/>
              <a:t> et al, Univ. of Pisa, Italy</a:t>
            </a:r>
          </a:p>
        </p:txBody>
      </p:sp>
    </p:spTree>
    <p:extLst>
      <p:ext uri="{BB962C8B-B14F-4D97-AF65-F5344CB8AC3E}">
        <p14:creationId xmlns:p14="http://schemas.microsoft.com/office/powerpoint/2010/main" val="2265492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6A8CE-2C1C-8DD9-BBCA-C08A62330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of Frame Anonymization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43449-616C-3BB6-CCAD-081CC10C8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912" y="1553115"/>
            <a:ext cx="7770813" cy="4113213"/>
          </a:xfrm>
        </p:spPr>
        <p:txBody>
          <a:bodyPr/>
          <a:lstStyle/>
          <a:p>
            <a:r>
              <a:rPr lang="en-GB" dirty="0">
                <a:effectLst/>
                <a:ea typeface="SimSun" panose="02010600030101010101" pitchFamily="2" charset="-122"/>
              </a:rPr>
              <a:t>Approach in 802.11bi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>
                <a:effectLst/>
                <a:ea typeface="SimSun" panose="02010600030101010101" pitchFamily="2" charset="-122"/>
              </a:rPr>
              <a:t>enhanced data privacy (EDP) </a:t>
            </a:r>
            <a:r>
              <a:rPr lang="en-GB" b="0" dirty="0">
                <a:solidFill>
                  <a:srgbClr val="FF0000"/>
                </a:solidFill>
                <a:effectLst/>
                <a:ea typeface="SimSun" panose="02010600030101010101" pitchFamily="2" charset="-122"/>
              </a:rPr>
              <a:t>epoch</a:t>
            </a:r>
            <a:r>
              <a:rPr lang="en-GB" b="0" dirty="0">
                <a:effectLst/>
                <a:ea typeface="SimSun" panose="02010600030101010101" pitchFamily="2" charset="-122"/>
              </a:rPr>
              <a:t>: time window in which a set of EDP parameters remain constant</a:t>
            </a:r>
          </a:p>
          <a:p>
            <a:endParaRPr lang="en-GB" b="0" dirty="0">
              <a:ea typeface="SimSun" panose="02010600030101010101" pitchFamily="2" charset="-122"/>
            </a:endParaRPr>
          </a:p>
          <a:p>
            <a:r>
              <a:rPr lang="en-GB" b="0" dirty="0">
                <a:effectLst/>
                <a:ea typeface="SimSun" panose="02010600030101010101" pitchFamily="2" charset="-122"/>
              </a:rPr>
              <a:t>Individual EDP Epoch or a Group EDP Epoch</a:t>
            </a:r>
            <a:r>
              <a:rPr lang="en-IT" b="0" dirty="0">
                <a:effectLst/>
              </a:rPr>
              <a:t> </a:t>
            </a:r>
            <a:endParaRPr lang="en-GB" b="0" dirty="0">
              <a:effectLst/>
              <a:ea typeface="SimSun" panose="02010600030101010101" pitchFamily="2" charset="-122"/>
            </a:endParaRPr>
          </a:p>
          <a:p>
            <a:endParaRPr lang="en-GB" sz="18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IT" dirty="0">
                <a:effectLst/>
              </a:rPr>
              <a:t>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24E03-EB14-8874-0DF7-B4269B7631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CC299EA-4589-3456-7859-E84015723C2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  <p:pic>
        <p:nvPicPr>
          <p:cNvPr id="7" name="Picture 6" descr="A diagram of a system&#10;&#10;Description automatically generated with medium confidence">
            <a:extLst>
              <a:ext uri="{FF2B5EF4-FFF2-40B4-BE49-F238E27FC236}">
                <a16:creationId xmlns:a16="http://schemas.microsoft.com/office/drawing/2014/main" id="{81C51F5C-52D2-3660-00F1-DD46451B5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588" y="4026885"/>
            <a:ext cx="6400800" cy="2031365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FD8513DF-FD25-6088-3D31-0F0070D9E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561" y="6097894"/>
            <a:ext cx="298389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IT" sz="16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Source: IEEE 802.11-24/0604r10</a:t>
            </a:r>
            <a:r>
              <a:rPr kumimoji="0" lang="en-US" altLang="en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AD48860-55C3-CE13-3444-22DDE67EA551}"/>
              </a:ext>
            </a:extLst>
          </p:cNvPr>
          <p:cNvSpPr>
            <a:spLocks noGrp="1" noChangeArrowheads="1"/>
          </p:cNvSpPr>
          <p:nvPr>
            <p:ph type="ftr" idx="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err="1"/>
              <a:t>Garroppo</a:t>
            </a:r>
            <a:r>
              <a:rPr lang="en-GB" dirty="0"/>
              <a:t> et al, Univ. of Pisa, Italy</a:t>
            </a:r>
          </a:p>
        </p:txBody>
      </p:sp>
    </p:spTree>
    <p:extLst>
      <p:ext uri="{BB962C8B-B14F-4D97-AF65-F5344CB8AC3E}">
        <p14:creationId xmlns:p14="http://schemas.microsoft.com/office/powerpoint/2010/main" val="159969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6EB89-FAB2-0F28-8C3F-7120E1C8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of the study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C86E0B-7D05-F802-5A77-D4D09DA827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C1B5C7A-48D1-87C4-796F-22FAD4E0B12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7D0694-8791-0552-E82C-FDB6B84B1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5" y="1570038"/>
            <a:ext cx="7770813" cy="4905375"/>
          </a:xfrm>
        </p:spPr>
        <p:txBody>
          <a:bodyPr/>
          <a:lstStyle/>
          <a:p>
            <a:r>
              <a:rPr lang="en-GB" dirty="0">
                <a:ea typeface="SimSun" panose="02010600030101010101" pitchFamily="2" charset="-122"/>
              </a:rPr>
              <a:t>Evaluation of the anonymization strategies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ea typeface="SimSun" panose="02010600030101010101" pitchFamily="2" charset="-122"/>
              </a:rPr>
              <a:t>Individual vs Group EDP (Mass: A single Group)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effectLst/>
                <a:ea typeface="Batang" panose="02030600000101010101" pitchFamily="18" charset="-127"/>
              </a:rPr>
              <a:t>Unencrypted fields that facilitate presence monitoring </a:t>
            </a:r>
          </a:p>
          <a:p>
            <a:pPr marL="342900" lvl="0" indent="-342900" algn="l" eaLnBrk="0" hangingPunct="0">
              <a:spcBef>
                <a:spcPts val="35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—"/>
              <a:tabLst>
                <a:tab pos="457200" algn="l"/>
              </a:tabLst>
            </a:pPr>
            <a:r>
              <a:rPr lang="en-GB" sz="2000" b="0" strike="sngStrike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AID of associated STA</a:t>
            </a:r>
            <a:endParaRPr lang="en-IT" sz="2000" b="0" strike="sngStrike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l" eaLnBrk="0" hangingPunct="0">
              <a:spcBef>
                <a:spcPts val="35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—"/>
              <a:tabLst>
                <a:tab pos="457200" algn="l"/>
              </a:tabLst>
            </a:pPr>
            <a:r>
              <a:rPr lang="en-GB" sz="2000" b="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Address 1 (on the downlink) and Address 2 (on the uplink) that contains the MAC address of the associated STA</a:t>
            </a:r>
            <a:endParaRPr lang="en-IT" sz="2000" b="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l" eaLnBrk="0" hangingPunct="0">
              <a:spcBef>
                <a:spcPts val="35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—"/>
              <a:tabLst>
                <a:tab pos="457200" algn="l"/>
              </a:tabLst>
            </a:pPr>
            <a:r>
              <a:rPr lang="en-GB" sz="2000" b="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Sequence Number (SN)</a:t>
            </a:r>
            <a:endParaRPr lang="en-IT" sz="2000" b="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l" eaLnBrk="0" hangingPunct="0">
              <a:spcBef>
                <a:spcPts val="35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—"/>
              <a:tabLst>
                <a:tab pos="457200" algn="l"/>
              </a:tabLst>
            </a:pPr>
            <a:r>
              <a:rPr lang="en-GB" sz="2000" b="0" strike="sngStrike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Packet Number (PN)</a:t>
            </a:r>
          </a:p>
          <a:p>
            <a:pPr marL="457200" lvl="0" indent="-457200">
              <a:buFont typeface="+mj-lt"/>
              <a:buAutoNum type="arabicPeriod" startAt="3"/>
              <a:tabLst>
                <a:tab pos="457200" algn="l"/>
              </a:tabLst>
            </a:pPr>
            <a:r>
              <a:rPr lang="en-GB" dirty="0">
                <a:ea typeface="SimSun" panose="02010600030101010101" pitchFamily="2" charset="-122"/>
              </a:rPr>
              <a:t>Study of other fields (L1 and L2)</a:t>
            </a:r>
          </a:p>
          <a:p>
            <a:pPr marL="857250" lvl="1" indent="-4572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dirty="0">
                <a:ea typeface="SimSun" panose="02010600030101010101" pitchFamily="2" charset="-122"/>
              </a:rPr>
              <a:t>11-24/550 proposed also changing PHY parameters, with the intuition that PHY parameters might allow STA tracking</a:t>
            </a:r>
            <a:endParaRPr lang="en-IT" dirty="0">
              <a:ea typeface="SimSun" panose="02010600030101010101" pitchFamily="2" charset="-122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1753FE3-2F23-2B27-1B2E-9A8C7322CD89}"/>
              </a:ext>
            </a:extLst>
          </p:cNvPr>
          <p:cNvSpPr>
            <a:spLocks noGrp="1" noChangeArrowheads="1"/>
          </p:cNvSpPr>
          <p:nvPr>
            <p:ph type="ftr" idx="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err="1"/>
              <a:t>Garroppo</a:t>
            </a:r>
            <a:r>
              <a:rPr lang="en-GB" dirty="0"/>
              <a:t> et al, Univ. of Pisa, Italy</a:t>
            </a:r>
          </a:p>
        </p:txBody>
      </p:sp>
    </p:spTree>
    <p:extLst>
      <p:ext uri="{BB962C8B-B14F-4D97-AF65-F5344CB8AC3E}">
        <p14:creationId xmlns:p14="http://schemas.microsoft.com/office/powerpoint/2010/main" val="1432269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DD7E2-A78E-ECB4-B209-061D0E473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Datasets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34808D2-18CA-9C71-87F4-3D845E4195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5916758"/>
              </p:ext>
            </p:extLst>
          </p:nvPr>
        </p:nvGraphicFramePr>
        <p:xfrm>
          <a:off x="152400" y="1585328"/>
          <a:ext cx="8839200" cy="4053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9508">
                  <a:extLst>
                    <a:ext uri="{9D8B030D-6E8A-4147-A177-3AD203B41FA5}">
                      <a16:colId xmlns:a16="http://schemas.microsoft.com/office/drawing/2014/main" val="441086819"/>
                    </a:ext>
                  </a:extLst>
                </a:gridCol>
                <a:gridCol w="789214">
                  <a:extLst>
                    <a:ext uri="{9D8B030D-6E8A-4147-A177-3AD203B41FA5}">
                      <a16:colId xmlns:a16="http://schemas.microsoft.com/office/drawing/2014/main" val="605590549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3760939277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149087827"/>
                    </a:ext>
                  </a:extLst>
                </a:gridCol>
                <a:gridCol w="4340678">
                  <a:extLst>
                    <a:ext uri="{9D8B030D-6E8A-4147-A177-3AD203B41FA5}">
                      <a16:colId xmlns:a16="http://schemas.microsoft.com/office/drawing/2014/main" val="3250063140"/>
                    </a:ext>
                  </a:extLst>
                </a:gridCol>
              </a:tblGrid>
              <a:tr h="482713">
                <a:tc>
                  <a:txBody>
                    <a:bodyPr/>
                    <a:lstStyle/>
                    <a:p>
                      <a:r>
                        <a:rPr lang="en-US" dirty="0"/>
                        <a:t>SCENARIO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STAs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829382"/>
                  </a:ext>
                </a:extLst>
              </a:tr>
              <a:tr h="1190253">
                <a:tc>
                  <a:txBody>
                    <a:bodyPr/>
                    <a:lstStyle/>
                    <a:p>
                      <a:r>
                        <a:rPr lang="en-US" dirty="0"/>
                        <a:t>AIRPORT</a:t>
                      </a:r>
                    </a:p>
                    <a:p>
                      <a:r>
                        <a:rPr lang="en-US" dirty="0"/>
                        <a:t>(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303.57 FPS)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A, VHT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All STAs have similar statistics at L2, e.g., same User Priority, no Protected frames.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930598"/>
                  </a:ext>
                </a:extLst>
              </a:tr>
              <a:tr h="1190253">
                <a:tc>
                  <a:txBody>
                    <a:bodyPr/>
                    <a:lstStyle/>
                    <a:p>
                      <a:r>
                        <a:rPr lang="en-US" dirty="0"/>
                        <a:t>CAFETERIA</a:t>
                      </a:r>
                    </a:p>
                    <a:p>
                      <a:r>
                        <a:rPr lang="en-US" dirty="0"/>
                        <a:t>(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62.03 FPS)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B, G, 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 STA has 30% of retransmissions and uses only b and g.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 STA has 28% of Protected frames.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564802"/>
                  </a:ext>
                </a:extLst>
              </a:tr>
              <a:tr h="1190253">
                <a:tc>
                  <a:txBody>
                    <a:bodyPr/>
                    <a:lstStyle/>
                    <a:p>
                      <a:r>
                        <a:rPr lang="en-US" dirty="0"/>
                        <a:t>LIBRARY</a:t>
                      </a:r>
                    </a:p>
                    <a:p>
                      <a:r>
                        <a:rPr lang="en-US" dirty="0"/>
                        <a:t>(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32.47 FPS)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A, VHT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 STA uses a high percentage of a.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 STAs send frames with User Priority set to Voice.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36959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B9015-16FF-47F3-45FC-CA6E8C4F19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7969C0-EE5D-5C1F-0317-BD4FB267446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2024</a:t>
            </a:r>
            <a:endParaRPr lang="en-GB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3DFB96C-6A7F-5D72-4CD2-56D3D3112087}"/>
              </a:ext>
            </a:extLst>
          </p:cNvPr>
          <p:cNvSpPr>
            <a:spLocks noGrp="1" noChangeArrowheads="1"/>
          </p:cNvSpPr>
          <p:nvPr>
            <p:ph type="ftr" idx="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err="1"/>
              <a:t>Garroppo</a:t>
            </a:r>
            <a:r>
              <a:rPr lang="en-GB" dirty="0"/>
              <a:t> et al, Univ. of Pisa, Italy</a:t>
            </a:r>
          </a:p>
        </p:txBody>
      </p:sp>
    </p:spTree>
    <p:extLst>
      <p:ext uri="{BB962C8B-B14F-4D97-AF65-F5344CB8AC3E}">
        <p14:creationId xmlns:p14="http://schemas.microsoft.com/office/powerpoint/2010/main" val="516736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6A56C-DA13-81FE-5B63-9393D6844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 Simulation Methodology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75EF6E-7FE9-7615-9C69-028FDF5D03E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53C257-BAA6-6A33-A57D-AD7029E426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10" name="Picture 9" descr="A screenshot of a phone&#10;&#10;Description automatically generated">
            <a:extLst>
              <a:ext uri="{FF2B5EF4-FFF2-40B4-BE49-F238E27FC236}">
                <a16:creationId xmlns:a16="http://schemas.microsoft.com/office/drawing/2014/main" id="{89838FD5-6C92-E2F4-42C3-72965BAF1E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6" y="1903413"/>
            <a:ext cx="8934228" cy="1298300"/>
          </a:xfrm>
          <a:prstGeom prst="rect">
            <a:avLst/>
          </a:prstGeom>
        </p:spPr>
      </p:pic>
      <p:pic>
        <p:nvPicPr>
          <p:cNvPr id="8" name="Picture 7" descr="A diagram of a diagram&#10;&#10;Description automatically generated">
            <a:extLst>
              <a:ext uri="{FF2B5EF4-FFF2-40B4-BE49-F238E27FC236}">
                <a16:creationId xmlns:a16="http://schemas.microsoft.com/office/drawing/2014/main" id="{6F200199-083D-A479-1E68-2F896CE8DA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0085"/>
            <a:ext cx="4744901" cy="2669007"/>
          </a:xfrm>
          <a:prstGeom prst="rect">
            <a:avLst/>
          </a:prstGeom>
        </p:spPr>
      </p:pic>
      <p:pic>
        <p:nvPicPr>
          <p:cNvPr id="11" name="Picture 10" descr="A diagram of a data framework&#10;&#10;Description automatically generated">
            <a:extLst>
              <a:ext uri="{FF2B5EF4-FFF2-40B4-BE49-F238E27FC236}">
                <a16:creationId xmlns:a16="http://schemas.microsoft.com/office/drawing/2014/main" id="{7C403DC6-F124-983A-F965-26BFB898A6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4" y="3360084"/>
            <a:ext cx="4873626" cy="27414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114E5DB-9DE0-FA7D-5CF9-571889874EF9}"/>
              </a:ext>
            </a:extLst>
          </p:cNvPr>
          <p:cNvSpPr txBox="1"/>
          <p:nvPr/>
        </p:nvSpPr>
        <p:spPr>
          <a:xfrm>
            <a:off x="141112" y="5537537"/>
            <a:ext cx="4302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Generation of Identities vector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Ground Truth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Attacker Identities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C0531A-92B7-F96F-B834-5CD80DE6ACF9}"/>
              </a:ext>
            </a:extLst>
          </p:cNvPr>
          <p:cNvSpPr txBox="1"/>
          <p:nvPr/>
        </p:nvSpPr>
        <p:spPr>
          <a:xfrm>
            <a:off x="4693926" y="5804268"/>
            <a:ext cx="4302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Evaluation of Prediction Performance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5F53389-5CAA-0DA7-E853-5542590921D3}"/>
              </a:ext>
            </a:extLst>
          </p:cNvPr>
          <p:cNvSpPr/>
          <p:nvPr/>
        </p:nvSpPr>
        <p:spPr bwMode="auto">
          <a:xfrm>
            <a:off x="990600" y="4730373"/>
            <a:ext cx="1143000" cy="80716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68C85EC-86B3-FA92-8C69-C2AA246B3DED}"/>
              </a:ext>
            </a:extLst>
          </p:cNvPr>
          <p:cNvSpPr/>
          <p:nvPr/>
        </p:nvSpPr>
        <p:spPr bwMode="auto">
          <a:xfrm>
            <a:off x="6707187" y="4706200"/>
            <a:ext cx="1143000" cy="80716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A94CB3-6964-197B-7B4C-5792FA564A69}"/>
              </a:ext>
            </a:extLst>
          </p:cNvPr>
          <p:cNvSpPr txBox="1"/>
          <p:nvPr/>
        </p:nvSpPr>
        <p:spPr>
          <a:xfrm>
            <a:off x="5769052" y="2524909"/>
            <a:ext cx="3298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Training is done after the rotation simulation !!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E2B618-86B6-0F46-DDB5-94DD11C5219A}"/>
              </a:ext>
            </a:extLst>
          </p:cNvPr>
          <p:cNvSpPr txBox="1"/>
          <p:nvPr/>
        </p:nvSpPr>
        <p:spPr>
          <a:xfrm>
            <a:off x="4076876" y="3078755"/>
            <a:ext cx="1703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29000 Frames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F2EB63-0E0A-BBF7-9D0A-2E65CDC855CF}"/>
              </a:ext>
            </a:extLst>
          </p:cNvPr>
          <p:cNvSpPr txBox="1"/>
          <p:nvPr/>
        </p:nvSpPr>
        <p:spPr>
          <a:xfrm>
            <a:off x="2571735" y="3093654"/>
            <a:ext cx="1275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First 300 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9F65CF-5C2E-6CF7-0C99-F55D35F0E3FB}"/>
              </a:ext>
            </a:extLst>
          </p:cNvPr>
          <p:cNvSpPr txBox="1"/>
          <p:nvPr/>
        </p:nvSpPr>
        <p:spPr>
          <a:xfrm>
            <a:off x="1660556" y="1519136"/>
            <a:ext cx="2757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EPOCHS R.V. U(20, 600) 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BFC7F6-81FF-8107-72B4-C6D7EF0B29EC}"/>
              </a:ext>
            </a:extLst>
          </p:cNvPr>
          <p:cNvSpPr txBox="1"/>
          <p:nvPr/>
        </p:nvSpPr>
        <p:spPr>
          <a:xfrm>
            <a:off x="106149" y="2738618"/>
            <a:ext cx="2027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Random SN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E0312D9-6836-BE64-D254-7359DCE0981E}"/>
              </a:ext>
            </a:extLst>
          </p:cNvPr>
          <p:cNvSpPr>
            <a:spLocks noGrp="1" noChangeArrowheads="1"/>
          </p:cNvSpPr>
          <p:nvPr>
            <p:ph type="ftr" idx="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err="1"/>
              <a:t>Garroppo</a:t>
            </a:r>
            <a:r>
              <a:rPr lang="en-GB" dirty="0"/>
              <a:t> et al, Univ. of Pisa, Italy</a:t>
            </a:r>
          </a:p>
        </p:txBody>
      </p:sp>
    </p:spTree>
    <p:extLst>
      <p:ext uri="{BB962C8B-B14F-4D97-AF65-F5344CB8AC3E}">
        <p14:creationId xmlns:p14="http://schemas.microsoft.com/office/powerpoint/2010/main" val="131894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BC4F4-6BC1-447B-E28C-9B9AAB4E3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593" y="552450"/>
            <a:ext cx="7770813" cy="1065213"/>
          </a:xfrm>
        </p:spPr>
        <p:txBody>
          <a:bodyPr/>
          <a:lstStyle/>
          <a:p>
            <a:r>
              <a:rPr lang="en-US" dirty="0"/>
              <a:t>Study on the features selection</a:t>
            </a:r>
          </a:p>
        </p:txBody>
      </p:sp>
      <p:pic>
        <p:nvPicPr>
          <p:cNvPr id="8" name="Content Placeholder 7" descr="A chart of different colors&#10;&#10;Description automatically generated with medium confidence">
            <a:extLst>
              <a:ext uri="{FF2B5EF4-FFF2-40B4-BE49-F238E27FC236}">
                <a16:creationId xmlns:a16="http://schemas.microsoft.com/office/drawing/2014/main" id="{C24BA9DA-7131-33E1-3541-62846F7D1F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601" y="1409521"/>
            <a:ext cx="5290774" cy="542942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353592-69C2-E5F5-D012-F777DE2618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9AF46-0BF4-9883-67A3-9B4B33270D6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F11A31-334B-156C-9097-B93FB40DE150}"/>
              </a:ext>
            </a:extLst>
          </p:cNvPr>
          <p:cNvSpPr txBox="1"/>
          <p:nvPr/>
        </p:nvSpPr>
        <p:spPr>
          <a:xfrm>
            <a:off x="2057400" y="5244470"/>
            <a:ext cx="1391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VHT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00E4FA-D9CB-F1EB-7C7D-53A5184F41A3}"/>
              </a:ext>
            </a:extLst>
          </p:cNvPr>
          <p:cNvSpPr txBox="1"/>
          <p:nvPr/>
        </p:nvSpPr>
        <p:spPr>
          <a:xfrm>
            <a:off x="2286000" y="4967471"/>
            <a:ext cx="7191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B0160A-CD54-64E7-FA10-628C25A1693C}"/>
              </a:ext>
            </a:extLst>
          </p:cNvPr>
          <p:cNvSpPr txBox="1"/>
          <p:nvPr/>
        </p:nvSpPr>
        <p:spPr>
          <a:xfrm>
            <a:off x="2286000" y="4717158"/>
            <a:ext cx="7191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79BD22-CFCF-9DF8-E873-E50B55A60050}"/>
              </a:ext>
            </a:extLst>
          </p:cNvPr>
          <p:cNvSpPr txBox="1"/>
          <p:nvPr/>
        </p:nvSpPr>
        <p:spPr>
          <a:xfrm>
            <a:off x="1710185" y="4180881"/>
            <a:ext cx="155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HR/DSSS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D5BE1E9-7FCB-4FC3-B082-721CD6D60403}"/>
              </a:ext>
            </a:extLst>
          </p:cNvPr>
          <p:cNvSpPr>
            <a:spLocks noGrp="1" noChangeArrowheads="1"/>
          </p:cNvSpPr>
          <p:nvPr>
            <p:ph type="ftr" idx="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err="1"/>
              <a:t>Garroppo</a:t>
            </a:r>
            <a:r>
              <a:rPr lang="en-GB" dirty="0"/>
              <a:t> et al, Univ. of Pisa, Italy</a:t>
            </a:r>
          </a:p>
        </p:txBody>
      </p:sp>
    </p:spTree>
    <p:extLst>
      <p:ext uri="{BB962C8B-B14F-4D97-AF65-F5344CB8AC3E}">
        <p14:creationId xmlns:p14="http://schemas.microsoft.com/office/powerpoint/2010/main" val="1469576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B99A7-6375-4C0C-2A7C-7AA76F2E6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581" y="582867"/>
            <a:ext cx="7770813" cy="1065213"/>
          </a:xfrm>
        </p:spPr>
        <p:txBody>
          <a:bodyPr/>
          <a:lstStyle/>
          <a:p>
            <a:r>
              <a:rPr lang="en-US" dirty="0"/>
              <a:t>L2 Features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3D2F84-6EEE-28A6-B680-33CD12D79B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2D65A2-59F4-36A5-C53A-E5CB62AB5B65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445304" y="275430"/>
            <a:ext cx="1874823" cy="273050"/>
          </a:xfrm>
        </p:spPr>
        <p:txBody>
          <a:bodyPr/>
          <a:lstStyle/>
          <a:p>
            <a:r>
              <a:rPr lang="en-US" dirty="0"/>
              <a:t>July 2024</a:t>
            </a:r>
            <a:endParaRPr lang="en-GB" dirty="0"/>
          </a:p>
        </p:txBody>
      </p:sp>
      <p:sp>
        <p:nvSpPr>
          <p:cNvPr id="8" name="Rectangle 28">
            <a:extLst>
              <a:ext uri="{FF2B5EF4-FFF2-40B4-BE49-F238E27FC236}">
                <a16:creationId xmlns:a16="http://schemas.microsoft.com/office/drawing/2014/main" id="{25BD13A6-9ED6-8CF1-9752-48BFAE6AE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41" y="3978975"/>
            <a:ext cx="879475" cy="47942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F8F8F8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tIns="10800" rIns="18000" bIns="1080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IT" sz="1400"/>
              <a:t>Protocol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IT" sz="1400"/>
              <a:t>Version</a:t>
            </a:r>
          </a:p>
        </p:txBody>
      </p:sp>
      <p:sp>
        <p:nvSpPr>
          <p:cNvPr id="9" name="Rectangle 29">
            <a:extLst>
              <a:ext uri="{FF2B5EF4-FFF2-40B4-BE49-F238E27FC236}">
                <a16:creationId xmlns:a16="http://schemas.microsoft.com/office/drawing/2014/main" id="{43765423-5ED5-3FFB-3FB1-36D677506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2691" y="3978975"/>
            <a:ext cx="879475" cy="4794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tIns="10800" rIns="18000" bIns="1080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IT" sz="1600" dirty="0" err="1"/>
              <a:t>Type</a:t>
            </a:r>
            <a:endParaRPr lang="it-IT" altLang="en-IT" sz="1600" dirty="0"/>
          </a:p>
        </p:txBody>
      </p:sp>
      <p:sp>
        <p:nvSpPr>
          <p:cNvPr id="10" name="Rectangle 30">
            <a:extLst>
              <a:ext uri="{FF2B5EF4-FFF2-40B4-BE49-F238E27FC236}">
                <a16:creationId xmlns:a16="http://schemas.microsoft.com/office/drawing/2014/main" id="{80957FED-ED70-80D3-E2C5-B48152627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3" y="3978975"/>
            <a:ext cx="1778000" cy="4794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tIns="10800" rIns="18000" bIns="1080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IT" sz="1600"/>
              <a:t>Subtype</a:t>
            </a:r>
          </a:p>
        </p:txBody>
      </p:sp>
      <p:sp>
        <p:nvSpPr>
          <p:cNvPr id="11" name="Rectangle 31">
            <a:extLst>
              <a:ext uri="{FF2B5EF4-FFF2-40B4-BE49-F238E27FC236}">
                <a16:creationId xmlns:a16="http://schemas.microsoft.com/office/drawing/2014/main" id="{3CF37B4E-C38E-AC30-B76D-54A6DA480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9691" y="3978975"/>
            <a:ext cx="446087" cy="4794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IT" sz="1400"/>
              <a:t>To DS</a:t>
            </a:r>
          </a:p>
        </p:txBody>
      </p:sp>
      <p:sp>
        <p:nvSpPr>
          <p:cNvPr id="12" name="Rectangle 32">
            <a:extLst>
              <a:ext uri="{FF2B5EF4-FFF2-40B4-BE49-F238E27FC236}">
                <a16:creationId xmlns:a16="http://schemas.microsoft.com/office/drawing/2014/main" id="{DF5A1891-622F-CECF-0F2F-A47075FF9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4191" y="3978975"/>
            <a:ext cx="446087" cy="4794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IT" sz="1200" dirty="0"/>
              <a:t>From</a:t>
            </a:r>
            <a:r>
              <a:rPr lang="it-IT" altLang="en-IT" sz="1400" dirty="0"/>
              <a:t> DS</a:t>
            </a:r>
          </a:p>
        </p:txBody>
      </p:sp>
      <p:sp>
        <p:nvSpPr>
          <p:cNvPr id="13" name="Rectangle 33">
            <a:extLst>
              <a:ext uri="{FF2B5EF4-FFF2-40B4-BE49-F238E27FC236}">
                <a16:creationId xmlns:a16="http://schemas.microsoft.com/office/drawing/2014/main" id="{9730108A-ABB3-15B3-5DA7-4D8839B76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5516" y="3978975"/>
            <a:ext cx="446087" cy="47942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F8F8F8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IT" sz="1400"/>
              <a:t>More Frag</a:t>
            </a:r>
          </a:p>
        </p:txBody>
      </p:sp>
      <p:sp>
        <p:nvSpPr>
          <p:cNvPr id="14" name="Rectangle 34">
            <a:extLst>
              <a:ext uri="{FF2B5EF4-FFF2-40B4-BE49-F238E27FC236}">
                <a16:creationId xmlns:a16="http://schemas.microsoft.com/office/drawing/2014/main" id="{D815CAF2-B5E7-D792-4416-C608EC03E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3" y="3978975"/>
            <a:ext cx="446088" cy="4794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IT" sz="1200"/>
              <a:t>Retry</a:t>
            </a:r>
          </a:p>
        </p:txBody>
      </p:sp>
      <p:sp>
        <p:nvSpPr>
          <p:cNvPr id="15" name="Rectangle 35">
            <a:extLst>
              <a:ext uri="{FF2B5EF4-FFF2-40B4-BE49-F238E27FC236}">
                <a16:creationId xmlns:a16="http://schemas.microsoft.com/office/drawing/2014/main" id="{792A9525-56DF-4742-3378-88A0E0DBA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6578" y="3978975"/>
            <a:ext cx="446088" cy="4794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IT" sz="1400" dirty="0" err="1"/>
              <a:t>Pwr</a:t>
            </a:r>
            <a:r>
              <a:rPr lang="it-IT" altLang="en-IT" sz="1400" dirty="0"/>
              <a:t> </a:t>
            </a:r>
            <a:r>
              <a:rPr lang="it-IT" altLang="en-IT" sz="1400" dirty="0" err="1"/>
              <a:t>Mgm</a:t>
            </a:r>
            <a:endParaRPr lang="it-IT" altLang="en-IT" sz="1400" dirty="0"/>
          </a:p>
        </p:txBody>
      </p:sp>
      <p:sp>
        <p:nvSpPr>
          <p:cNvPr id="16" name="Rectangle 36">
            <a:extLst>
              <a:ext uri="{FF2B5EF4-FFF2-40B4-BE49-F238E27FC236}">
                <a16:creationId xmlns:a16="http://schemas.microsoft.com/office/drawing/2014/main" id="{9E3339DF-08AB-87EF-2566-4CC60827A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2666" y="3978975"/>
            <a:ext cx="446087" cy="47942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F8F8F8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IT" sz="1400"/>
              <a:t>More Data</a:t>
            </a:r>
          </a:p>
        </p:txBody>
      </p:sp>
      <p:sp>
        <p:nvSpPr>
          <p:cNvPr id="17" name="Rectangle 37">
            <a:extLst>
              <a:ext uri="{FF2B5EF4-FFF2-40B4-BE49-F238E27FC236}">
                <a16:creationId xmlns:a16="http://schemas.microsoft.com/office/drawing/2014/main" id="{E32193C5-B3F7-5D09-AB4D-F97375CFF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3991" y="3978975"/>
            <a:ext cx="446087" cy="479425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IT" sz="1400" dirty="0"/>
              <a:t>Prot.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IT" sz="1400" dirty="0" err="1"/>
              <a:t>Fram</a:t>
            </a:r>
            <a:endParaRPr lang="it-IT" altLang="en-IT" sz="1400" dirty="0"/>
          </a:p>
        </p:txBody>
      </p:sp>
      <p:sp>
        <p:nvSpPr>
          <p:cNvPr id="18" name="Rectangle 38">
            <a:extLst>
              <a:ext uri="{FF2B5EF4-FFF2-40B4-BE49-F238E27FC236}">
                <a16:creationId xmlns:a16="http://schemas.microsoft.com/office/drawing/2014/main" id="{634EB54B-9251-D41D-3E39-C8CCBCE59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91" y="3978975"/>
            <a:ext cx="565150" cy="47942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F8F8F8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IT" sz="1400"/>
              <a:t>Order</a:t>
            </a:r>
          </a:p>
        </p:txBody>
      </p:sp>
      <p:sp>
        <p:nvSpPr>
          <p:cNvPr id="21" name="Rectangle 41">
            <a:extLst>
              <a:ext uri="{FF2B5EF4-FFF2-40B4-BE49-F238E27FC236}">
                <a16:creationId xmlns:a16="http://schemas.microsoft.com/office/drawing/2014/main" id="{15123733-4F6C-F48D-62B9-C31C506B9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6" y="3717038"/>
            <a:ext cx="936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IT" sz="1400" i="1">
                <a:solidFill>
                  <a:srgbClr val="000000"/>
                </a:solidFill>
              </a:rPr>
              <a:t>2</a:t>
            </a:r>
            <a:endParaRPr lang="en-US" altLang="en-IT" sz="1400" i="1"/>
          </a:p>
        </p:txBody>
      </p:sp>
      <p:sp>
        <p:nvSpPr>
          <p:cNvPr id="22" name="Rectangle 42">
            <a:extLst>
              <a:ext uri="{FF2B5EF4-FFF2-40B4-BE49-F238E27FC236}">
                <a16:creationId xmlns:a16="http://schemas.microsoft.com/office/drawing/2014/main" id="{55A8756B-297E-6DF3-EBDA-5C647D5CB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103" y="3715450"/>
            <a:ext cx="936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IT" sz="1400" i="1">
                <a:solidFill>
                  <a:srgbClr val="000000"/>
                </a:solidFill>
              </a:rPr>
              <a:t>2</a:t>
            </a:r>
            <a:endParaRPr lang="en-US" altLang="en-IT" sz="1400" i="1"/>
          </a:p>
        </p:txBody>
      </p:sp>
      <p:sp>
        <p:nvSpPr>
          <p:cNvPr id="23" name="Rectangle 43">
            <a:extLst>
              <a:ext uri="{FF2B5EF4-FFF2-40B4-BE49-F238E27FC236}">
                <a16:creationId xmlns:a16="http://schemas.microsoft.com/office/drawing/2014/main" id="{9A9A1E16-5841-240D-B19C-698ADB87A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41" y="3717038"/>
            <a:ext cx="936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IT" sz="1400" i="1">
                <a:solidFill>
                  <a:srgbClr val="000000"/>
                </a:solidFill>
              </a:rPr>
              <a:t>4</a:t>
            </a:r>
            <a:endParaRPr lang="en-US" altLang="en-IT" sz="1400" i="1"/>
          </a:p>
        </p:txBody>
      </p:sp>
      <p:sp>
        <p:nvSpPr>
          <p:cNvPr id="24" name="Rectangle 44">
            <a:extLst>
              <a:ext uri="{FF2B5EF4-FFF2-40B4-BE49-F238E27FC236}">
                <a16:creationId xmlns:a16="http://schemas.microsoft.com/office/drawing/2014/main" id="{080ABED5-1C37-C223-7482-C3764AA14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9078" y="3717038"/>
            <a:ext cx="936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IT" sz="1400" i="1">
                <a:solidFill>
                  <a:srgbClr val="000000"/>
                </a:solidFill>
              </a:rPr>
              <a:t>1</a:t>
            </a:r>
            <a:endParaRPr lang="en-US" altLang="en-IT" sz="1400" i="1"/>
          </a:p>
        </p:txBody>
      </p:sp>
      <p:sp>
        <p:nvSpPr>
          <p:cNvPr id="25" name="Rectangle 45">
            <a:extLst>
              <a:ext uri="{FF2B5EF4-FFF2-40B4-BE49-F238E27FC236}">
                <a16:creationId xmlns:a16="http://schemas.microsoft.com/office/drawing/2014/main" id="{69CDC677-FED7-915F-8507-79A5BC4BC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2466" y="3717038"/>
            <a:ext cx="936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IT" sz="1400" i="1">
                <a:solidFill>
                  <a:srgbClr val="000000"/>
                </a:solidFill>
              </a:rPr>
              <a:t>1</a:t>
            </a:r>
            <a:endParaRPr lang="en-US" altLang="en-IT" sz="1400" i="1"/>
          </a:p>
        </p:txBody>
      </p:sp>
      <p:sp>
        <p:nvSpPr>
          <p:cNvPr id="26" name="Rectangle 46">
            <a:extLst>
              <a:ext uri="{FF2B5EF4-FFF2-40B4-BE49-F238E27FC236}">
                <a16:creationId xmlns:a16="http://schemas.microsoft.com/office/drawing/2014/main" id="{83711A23-16FA-331E-D6D2-0F9D1716C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7441" y="3715450"/>
            <a:ext cx="936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IT" sz="1400" i="1">
                <a:solidFill>
                  <a:srgbClr val="000000"/>
                </a:solidFill>
              </a:rPr>
              <a:t>1</a:t>
            </a:r>
            <a:endParaRPr lang="en-US" altLang="en-IT" sz="1400" i="1"/>
          </a:p>
        </p:txBody>
      </p:sp>
      <p:sp>
        <p:nvSpPr>
          <p:cNvPr id="27" name="Rectangle 47">
            <a:extLst>
              <a:ext uri="{FF2B5EF4-FFF2-40B4-BE49-F238E27FC236}">
                <a16:creationId xmlns:a16="http://schemas.microsoft.com/office/drawing/2014/main" id="{2DF0F0BA-0EAE-793E-94A3-B20213161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0828" y="3715450"/>
            <a:ext cx="936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IT" sz="1400" i="1">
                <a:solidFill>
                  <a:srgbClr val="000000"/>
                </a:solidFill>
              </a:rPr>
              <a:t>1</a:t>
            </a:r>
            <a:endParaRPr lang="en-US" altLang="en-IT" sz="1400" i="1"/>
          </a:p>
        </p:txBody>
      </p:sp>
      <p:sp>
        <p:nvSpPr>
          <p:cNvPr id="28" name="Rectangle 48">
            <a:extLst>
              <a:ext uri="{FF2B5EF4-FFF2-40B4-BE49-F238E27FC236}">
                <a16:creationId xmlns:a16="http://schemas.microsoft.com/office/drawing/2014/main" id="{22A9B1C2-E2AC-3B55-61D6-E45112BF5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803" y="3717038"/>
            <a:ext cx="936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IT" sz="1400" i="1">
                <a:solidFill>
                  <a:srgbClr val="000000"/>
                </a:solidFill>
              </a:rPr>
              <a:t>1</a:t>
            </a:r>
            <a:endParaRPr lang="en-US" altLang="en-IT" sz="1400" i="1"/>
          </a:p>
        </p:txBody>
      </p:sp>
      <p:sp>
        <p:nvSpPr>
          <p:cNvPr id="29" name="Rectangle 49">
            <a:extLst>
              <a:ext uri="{FF2B5EF4-FFF2-40B4-BE49-F238E27FC236}">
                <a16:creationId xmlns:a16="http://schemas.microsoft.com/office/drawing/2014/main" id="{2E9926BF-FD19-3DEA-1BE4-F7BF76C36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9191" y="3717038"/>
            <a:ext cx="936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IT" sz="1400" i="1">
                <a:solidFill>
                  <a:srgbClr val="000000"/>
                </a:solidFill>
              </a:rPr>
              <a:t>1</a:t>
            </a:r>
            <a:endParaRPr lang="en-US" altLang="en-IT" sz="1400" i="1"/>
          </a:p>
        </p:txBody>
      </p:sp>
      <p:sp>
        <p:nvSpPr>
          <p:cNvPr id="30" name="Rectangle 50">
            <a:extLst>
              <a:ext uri="{FF2B5EF4-FFF2-40B4-BE49-F238E27FC236}">
                <a16:creationId xmlns:a16="http://schemas.microsoft.com/office/drawing/2014/main" id="{1FE16758-910E-9DE2-1A10-6F72B393C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4166" y="3717038"/>
            <a:ext cx="936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IT" sz="1400" i="1">
                <a:solidFill>
                  <a:srgbClr val="000000"/>
                </a:solidFill>
              </a:rPr>
              <a:t>1</a:t>
            </a:r>
            <a:endParaRPr lang="en-US" altLang="en-IT" sz="1400" i="1"/>
          </a:p>
        </p:txBody>
      </p:sp>
      <p:sp>
        <p:nvSpPr>
          <p:cNvPr id="31" name="Rectangle 51">
            <a:extLst>
              <a:ext uri="{FF2B5EF4-FFF2-40B4-BE49-F238E27FC236}">
                <a16:creationId xmlns:a16="http://schemas.microsoft.com/office/drawing/2014/main" id="{5AA090B6-BCD7-142C-43A3-D83AD695B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7878" y="3717038"/>
            <a:ext cx="936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IT" sz="1400" i="1">
                <a:solidFill>
                  <a:srgbClr val="000000"/>
                </a:solidFill>
              </a:rPr>
              <a:t>1</a:t>
            </a:r>
            <a:endParaRPr lang="en-US" altLang="en-IT" sz="1400" i="1"/>
          </a:p>
        </p:txBody>
      </p:sp>
      <p:sp>
        <p:nvSpPr>
          <p:cNvPr id="32" name="Text Box 3">
            <a:extLst>
              <a:ext uri="{FF2B5EF4-FFF2-40B4-BE49-F238E27FC236}">
                <a16:creationId xmlns:a16="http://schemas.microsoft.com/office/drawing/2014/main" id="{0CBE7158-AC24-19AA-5858-03F228941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1703" y="1766000"/>
            <a:ext cx="593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IT" sz="1600" i="1"/>
              <a:t>(bit)</a:t>
            </a:r>
          </a:p>
        </p:txBody>
      </p:sp>
      <p:sp>
        <p:nvSpPr>
          <p:cNvPr id="33" name="Rectangle 4">
            <a:extLst>
              <a:ext uri="{FF2B5EF4-FFF2-40B4-BE49-F238E27FC236}">
                <a16:creationId xmlns:a16="http://schemas.microsoft.com/office/drawing/2014/main" id="{7B5A9480-919C-BD6E-6F18-617BFFC29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3153" y="2251775"/>
            <a:ext cx="1873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IT" sz="1400" i="1">
                <a:solidFill>
                  <a:srgbClr val="000000"/>
                </a:solidFill>
              </a:rPr>
              <a:t>32</a:t>
            </a:r>
            <a:endParaRPr lang="en-US" altLang="en-IT" sz="1400" i="1"/>
          </a:p>
        </p:txBody>
      </p:sp>
      <p:sp>
        <p:nvSpPr>
          <p:cNvPr id="34" name="Rectangle 5">
            <a:extLst>
              <a:ext uri="{FF2B5EF4-FFF2-40B4-BE49-F238E27FC236}">
                <a16:creationId xmlns:a16="http://schemas.microsoft.com/office/drawing/2014/main" id="{8CC0981B-A4B6-24F8-DADF-67B33FE35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9366" y="2266063"/>
            <a:ext cx="8159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IT" sz="1400" i="1">
                <a:solidFill>
                  <a:srgbClr val="000000"/>
                </a:solidFill>
              </a:rPr>
              <a:t>0-7951 B</a:t>
            </a:r>
            <a:endParaRPr lang="en-US" altLang="en-IT" sz="1400" i="1"/>
          </a:p>
        </p:txBody>
      </p:sp>
      <p:sp>
        <p:nvSpPr>
          <p:cNvPr id="35" name="Rectangle 6">
            <a:extLst>
              <a:ext uri="{FF2B5EF4-FFF2-40B4-BE49-F238E27FC236}">
                <a16:creationId xmlns:a16="http://schemas.microsoft.com/office/drawing/2014/main" id="{B2AA5328-6D6A-CAB8-E56C-EEEC4A3B8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416" y="2251775"/>
            <a:ext cx="1873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IT" sz="1400" i="1">
                <a:solidFill>
                  <a:srgbClr val="000000"/>
                </a:solidFill>
              </a:rPr>
              <a:t>16</a:t>
            </a:r>
            <a:endParaRPr lang="en-US" altLang="en-IT" sz="1400" i="1"/>
          </a:p>
        </p:txBody>
      </p:sp>
      <p:sp>
        <p:nvSpPr>
          <p:cNvPr id="36" name="Rectangle 7">
            <a:extLst>
              <a:ext uri="{FF2B5EF4-FFF2-40B4-BE49-F238E27FC236}">
                <a16:creationId xmlns:a16="http://schemas.microsoft.com/office/drawing/2014/main" id="{43585878-9B58-BB68-4D35-32CFE6D90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3" y="2250188"/>
            <a:ext cx="1873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IT" sz="1400" i="1">
                <a:solidFill>
                  <a:srgbClr val="000000"/>
                </a:solidFill>
              </a:rPr>
              <a:t>16</a:t>
            </a:r>
            <a:endParaRPr lang="en-US" altLang="en-IT" sz="1400" i="1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CA100342-CA30-BB2E-02E7-FA5E06206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566" y="2251775"/>
            <a:ext cx="1873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IT" sz="1400" i="1">
                <a:solidFill>
                  <a:srgbClr val="000000"/>
                </a:solidFill>
              </a:rPr>
              <a:t>48</a:t>
            </a:r>
            <a:endParaRPr lang="en-US" altLang="en-IT" sz="1400" i="1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39E387FC-186C-74C5-EF1A-1D77CFC01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3" y="2251775"/>
            <a:ext cx="1873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IT" sz="1400" i="1">
                <a:solidFill>
                  <a:srgbClr val="000000"/>
                </a:solidFill>
              </a:rPr>
              <a:t>48</a:t>
            </a:r>
            <a:endParaRPr lang="en-US" altLang="en-IT" sz="1400" i="1"/>
          </a:p>
        </p:txBody>
      </p:sp>
      <p:sp>
        <p:nvSpPr>
          <p:cNvPr id="39" name="Rectangle 10">
            <a:extLst>
              <a:ext uri="{FF2B5EF4-FFF2-40B4-BE49-F238E27FC236}">
                <a16:creationId xmlns:a16="http://schemas.microsoft.com/office/drawing/2014/main" id="{281ABAA0-3848-DE4C-312C-6187D18CA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853" y="2251775"/>
            <a:ext cx="1873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IT" sz="1400" i="1">
                <a:solidFill>
                  <a:srgbClr val="000000"/>
                </a:solidFill>
              </a:rPr>
              <a:t>48</a:t>
            </a:r>
            <a:endParaRPr lang="en-US" altLang="en-IT" sz="1400" i="1"/>
          </a:p>
        </p:txBody>
      </p:sp>
      <p:sp>
        <p:nvSpPr>
          <p:cNvPr id="40" name="Rectangle 11">
            <a:extLst>
              <a:ext uri="{FF2B5EF4-FFF2-40B4-BE49-F238E27FC236}">
                <a16:creationId xmlns:a16="http://schemas.microsoft.com/office/drawing/2014/main" id="{7C9A8F23-05BB-B787-3C87-0866BDC2A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641" y="2251775"/>
            <a:ext cx="1873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IT" sz="1400" i="1">
                <a:solidFill>
                  <a:srgbClr val="000000"/>
                </a:solidFill>
              </a:rPr>
              <a:t>16</a:t>
            </a:r>
            <a:endParaRPr lang="en-US" altLang="en-IT" sz="1400" i="1"/>
          </a:p>
        </p:txBody>
      </p:sp>
      <p:sp>
        <p:nvSpPr>
          <p:cNvPr id="41" name="Rectangle 12">
            <a:extLst>
              <a:ext uri="{FF2B5EF4-FFF2-40B4-BE49-F238E27FC236}">
                <a16:creationId xmlns:a16="http://schemas.microsoft.com/office/drawing/2014/main" id="{275FB854-5FF6-C7E1-5D43-576C2D9C7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1191" y="2251775"/>
            <a:ext cx="1873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IT" sz="1400" i="1">
                <a:solidFill>
                  <a:srgbClr val="000000"/>
                </a:solidFill>
              </a:rPr>
              <a:t>48</a:t>
            </a:r>
            <a:endParaRPr lang="en-US" altLang="en-IT" sz="1400" i="1"/>
          </a:p>
        </p:txBody>
      </p:sp>
      <p:sp>
        <p:nvSpPr>
          <p:cNvPr id="42" name="Rectangle 13">
            <a:extLst>
              <a:ext uri="{FF2B5EF4-FFF2-40B4-BE49-F238E27FC236}">
                <a16:creationId xmlns:a16="http://schemas.microsoft.com/office/drawing/2014/main" id="{4A9C1C6D-CC31-EFC6-B334-8973245D5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3" y="2478788"/>
            <a:ext cx="530225" cy="47942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F8F8F8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tIns="10800" rIns="18000" bIns="1080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IT" sz="1400"/>
              <a:t>Dur./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IT" sz="1400"/>
              <a:t>ID</a:t>
            </a:r>
          </a:p>
        </p:txBody>
      </p:sp>
      <p:sp>
        <p:nvSpPr>
          <p:cNvPr id="43" name="Rectangle 14">
            <a:extLst>
              <a:ext uri="{FF2B5EF4-FFF2-40B4-BE49-F238E27FC236}">
                <a16:creationId xmlns:a16="http://schemas.microsoft.com/office/drawing/2014/main" id="{716BCFDC-B4F3-A6C0-EEB4-62DE95145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2716" y="2478788"/>
            <a:ext cx="1089025" cy="47942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F8F8F8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tIns="10800" rIns="18000" bIns="1080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it-IT" altLang="en-IT" sz="1600"/>
              <a:t>Address 1</a:t>
            </a:r>
          </a:p>
        </p:txBody>
      </p:sp>
      <p:sp>
        <p:nvSpPr>
          <p:cNvPr id="44" name="Rectangle 15">
            <a:extLst>
              <a:ext uri="{FF2B5EF4-FFF2-40B4-BE49-F238E27FC236}">
                <a16:creationId xmlns:a16="http://schemas.microsoft.com/office/drawing/2014/main" id="{9370CD3C-6EE1-A52A-F672-DF1D2C2F3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3803" y="2478788"/>
            <a:ext cx="1089025" cy="47942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F8F8F8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tIns="10800" rIns="18000" bIns="1080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it-IT" altLang="en-IT" sz="1600"/>
              <a:t>Address 2</a:t>
            </a:r>
          </a:p>
        </p:txBody>
      </p:sp>
      <p:sp>
        <p:nvSpPr>
          <p:cNvPr id="45" name="Rectangle 16">
            <a:extLst>
              <a:ext uri="{FF2B5EF4-FFF2-40B4-BE49-F238E27FC236}">
                <a16:creationId xmlns:a16="http://schemas.microsoft.com/office/drawing/2014/main" id="{B61C6A1A-55AF-0D9A-0E4B-795F4CF30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03" y="2478788"/>
            <a:ext cx="1089025" cy="47942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F8F8F8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tIns="10800" rIns="18000" bIns="1080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it-IT" altLang="en-IT" sz="1600"/>
              <a:t>Address 3</a:t>
            </a:r>
          </a:p>
        </p:txBody>
      </p:sp>
      <p:sp>
        <p:nvSpPr>
          <p:cNvPr id="46" name="Rectangle 17">
            <a:extLst>
              <a:ext uri="{FF2B5EF4-FFF2-40B4-BE49-F238E27FC236}">
                <a16:creationId xmlns:a16="http://schemas.microsoft.com/office/drawing/2014/main" id="{98BB2298-4C3D-2856-4293-F888A10FB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3" y="2478788"/>
            <a:ext cx="609600" cy="479425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tIns="10800" rIns="18000" bIns="1080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IT" sz="1200" dirty="0" err="1"/>
              <a:t>Seq</a:t>
            </a:r>
            <a:r>
              <a:rPr lang="it-IT" altLang="en-IT" sz="1200" dirty="0"/>
              <a:t>.</a:t>
            </a:r>
            <a:br>
              <a:rPr lang="it-IT" altLang="en-IT" sz="1200" dirty="0"/>
            </a:br>
            <a:r>
              <a:rPr lang="it-IT" altLang="en-IT" sz="1200" dirty="0"/>
              <a:t>Control</a:t>
            </a:r>
          </a:p>
        </p:txBody>
      </p:sp>
      <p:sp>
        <p:nvSpPr>
          <p:cNvPr id="47" name="Rectangle 18">
            <a:extLst>
              <a:ext uri="{FF2B5EF4-FFF2-40B4-BE49-F238E27FC236}">
                <a16:creationId xmlns:a16="http://schemas.microsoft.com/office/drawing/2014/main" id="{2E396796-2940-0006-E2B7-219C0C8DF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0341" y="2478788"/>
            <a:ext cx="1089025" cy="47942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F8F8F8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tIns="10800" rIns="18000" bIns="1080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it-IT" altLang="en-IT" sz="1600"/>
              <a:t>Address 4</a:t>
            </a:r>
          </a:p>
        </p:txBody>
      </p:sp>
      <p:sp>
        <p:nvSpPr>
          <p:cNvPr id="48" name="Rectangle 19">
            <a:extLst>
              <a:ext uri="{FF2B5EF4-FFF2-40B4-BE49-F238E27FC236}">
                <a16:creationId xmlns:a16="http://schemas.microsoft.com/office/drawing/2014/main" id="{2DA5C354-1224-4836-3AAA-28D504331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1216" y="2478788"/>
            <a:ext cx="655637" cy="47942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F8F8F8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tIns="10800" rIns="18000" bIns="1080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it-IT" altLang="en-IT" sz="1600"/>
              <a:t>CRC</a:t>
            </a:r>
          </a:p>
        </p:txBody>
      </p:sp>
      <p:sp>
        <p:nvSpPr>
          <p:cNvPr id="49" name="Rectangle 20">
            <a:extLst>
              <a:ext uri="{FF2B5EF4-FFF2-40B4-BE49-F238E27FC236}">
                <a16:creationId xmlns:a16="http://schemas.microsoft.com/office/drawing/2014/main" id="{085FCA4B-A4DF-90CA-766A-FE9056362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966" y="2478788"/>
            <a:ext cx="530225" cy="4794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tIns="10800" rIns="18000" bIns="1080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IT" sz="1200" dirty="0"/>
              <a:t>Frame</a:t>
            </a:r>
            <a:br>
              <a:rPr lang="it-IT" altLang="en-IT" sz="1200" dirty="0"/>
            </a:br>
            <a:r>
              <a:rPr lang="it-IT" altLang="en-IT" sz="1200" dirty="0"/>
              <a:t>Control</a:t>
            </a:r>
          </a:p>
        </p:txBody>
      </p:sp>
      <p:grpSp>
        <p:nvGrpSpPr>
          <p:cNvPr id="50" name="Group 21">
            <a:extLst>
              <a:ext uri="{FF2B5EF4-FFF2-40B4-BE49-F238E27FC236}">
                <a16:creationId xmlns:a16="http://schemas.microsoft.com/office/drawing/2014/main" id="{8CFD4E7E-6F65-0444-0FDC-66FF443E13C9}"/>
              </a:ext>
            </a:extLst>
          </p:cNvPr>
          <p:cNvGrpSpPr>
            <a:grpSpLocks/>
          </p:cNvGrpSpPr>
          <p:nvPr/>
        </p:nvGrpSpPr>
        <p:grpSpPr bwMode="auto">
          <a:xfrm>
            <a:off x="7289803" y="2399413"/>
            <a:ext cx="1135063" cy="584200"/>
            <a:chOff x="4004" y="865"/>
            <a:chExt cx="1144" cy="368"/>
          </a:xfrm>
        </p:grpSpPr>
        <p:sp>
          <p:nvSpPr>
            <p:cNvPr id="51" name="Freeform 22">
              <a:extLst>
                <a:ext uri="{FF2B5EF4-FFF2-40B4-BE49-F238E27FC236}">
                  <a16:creationId xmlns:a16="http://schemas.microsoft.com/office/drawing/2014/main" id="{892D25DD-276C-D410-3703-B9FE96C05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4" y="915"/>
              <a:ext cx="926" cy="302"/>
            </a:xfrm>
            <a:custGeom>
              <a:avLst/>
              <a:gdLst>
                <a:gd name="T0" fmla="*/ 0 w 790"/>
                <a:gd name="T1" fmla="*/ 221 h 304"/>
                <a:gd name="T2" fmla="*/ 0 w 790"/>
                <a:gd name="T3" fmla="*/ 0 h 304"/>
                <a:gd name="T4" fmla="*/ 826299 w 790"/>
                <a:gd name="T5" fmla="*/ 0 h 304"/>
                <a:gd name="T6" fmla="*/ 787930 w 790"/>
                <a:gd name="T7" fmla="*/ 76 h 304"/>
                <a:gd name="T8" fmla="*/ 851684 w 790"/>
                <a:gd name="T9" fmla="*/ 122 h 304"/>
                <a:gd name="T10" fmla="*/ 821660 w 790"/>
                <a:gd name="T11" fmla="*/ 222 h 304"/>
                <a:gd name="T12" fmla="*/ 0 w 790"/>
                <a:gd name="T13" fmla="*/ 221 h 3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90"/>
                <a:gd name="T22" fmla="*/ 0 h 304"/>
                <a:gd name="T23" fmla="*/ 790 w 790"/>
                <a:gd name="T24" fmla="*/ 304 h 3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90" h="304">
                  <a:moveTo>
                    <a:pt x="0" y="302"/>
                  </a:moveTo>
                  <a:lnTo>
                    <a:pt x="0" y="0"/>
                  </a:lnTo>
                  <a:lnTo>
                    <a:pt x="762" y="0"/>
                  </a:lnTo>
                  <a:cubicBezTo>
                    <a:pt x="725" y="73"/>
                    <a:pt x="722" y="88"/>
                    <a:pt x="726" y="116"/>
                  </a:cubicBezTo>
                  <a:cubicBezTo>
                    <a:pt x="730" y="144"/>
                    <a:pt x="780" y="135"/>
                    <a:pt x="785" y="166"/>
                  </a:cubicBezTo>
                  <a:cubicBezTo>
                    <a:pt x="790" y="197"/>
                    <a:pt x="789" y="227"/>
                    <a:pt x="758" y="304"/>
                  </a:cubicBezTo>
                  <a:cubicBezTo>
                    <a:pt x="379" y="303"/>
                    <a:pt x="0" y="302"/>
                    <a:pt x="0" y="302"/>
                  </a:cubicBez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50000">
                  <a:srgbClr val="F8F8F8"/>
                </a:gs>
                <a:gs pos="100000">
                  <a:srgbClr val="DDDDDD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Freeform 23">
              <a:extLst>
                <a:ext uri="{FF2B5EF4-FFF2-40B4-BE49-F238E27FC236}">
                  <a16:creationId xmlns:a16="http://schemas.microsoft.com/office/drawing/2014/main" id="{CDE30567-B637-DF76-698A-CFA7712A9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915"/>
              <a:ext cx="238" cy="302"/>
            </a:xfrm>
            <a:custGeom>
              <a:avLst/>
              <a:gdLst>
                <a:gd name="T0" fmla="*/ 221487 w 203"/>
                <a:gd name="T1" fmla="*/ 3 h 306"/>
                <a:gd name="T2" fmla="*/ 221898 w 203"/>
                <a:gd name="T3" fmla="*/ 173 h 306"/>
                <a:gd name="T4" fmla="*/ 39241 w 203"/>
                <a:gd name="T5" fmla="*/ 173 h 306"/>
                <a:gd name="T6" fmla="*/ 69917 w 203"/>
                <a:gd name="T7" fmla="*/ 96 h 306"/>
                <a:gd name="T8" fmla="*/ 4680 w 203"/>
                <a:gd name="T9" fmla="*/ 68 h 306"/>
                <a:gd name="T10" fmla="*/ 43385 w 203"/>
                <a:gd name="T11" fmla="*/ 2 h 306"/>
                <a:gd name="T12" fmla="*/ 221487 w 203"/>
                <a:gd name="T13" fmla="*/ 3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306"/>
                <a:gd name="T23" fmla="*/ 203 w 203"/>
                <a:gd name="T24" fmla="*/ 306 h 3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306">
                  <a:moveTo>
                    <a:pt x="202" y="3"/>
                  </a:moveTo>
                  <a:lnTo>
                    <a:pt x="203" y="306"/>
                  </a:lnTo>
                  <a:lnTo>
                    <a:pt x="36" y="306"/>
                  </a:lnTo>
                  <a:cubicBezTo>
                    <a:pt x="73" y="233"/>
                    <a:pt x="69" y="198"/>
                    <a:pt x="64" y="166"/>
                  </a:cubicBezTo>
                  <a:cubicBezTo>
                    <a:pt x="59" y="134"/>
                    <a:pt x="8" y="139"/>
                    <a:pt x="4" y="112"/>
                  </a:cubicBezTo>
                  <a:cubicBezTo>
                    <a:pt x="0" y="85"/>
                    <a:pt x="4" y="61"/>
                    <a:pt x="40" y="2"/>
                  </a:cubicBezTo>
                  <a:cubicBezTo>
                    <a:pt x="152" y="0"/>
                    <a:pt x="202" y="3"/>
                    <a:pt x="202" y="3"/>
                  </a:cubicBez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50000">
                  <a:srgbClr val="F8F8F8"/>
                </a:gs>
                <a:gs pos="100000">
                  <a:srgbClr val="DDDDDD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Rectangle 24">
              <a:extLst>
                <a:ext uri="{FF2B5EF4-FFF2-40B4-BE49-F238E27FC236}">
                  <a16:creationId xmlns:a16="http://schemas.microsoft.com/office/drawing/2014/main" id="{EFDA48A2-AE72-1B2B-94BF-44B2F5FD7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0" y="865"/>
              <a:ext cx="79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en-IT" sz="1600"/>
                <a:t>Frame Body</a:t>
              </a:r>
            </a:p>
          </p:txBody>
        </p:sp>
      </p:grpSp>
      <p:sp>
        <p:nvSpPr>
          <p:cNvPr id="54" name="AutoShape 25">
            <a:extLst>
              <a:ext uri="{FF2B5EF4-FFF2-40B4-BE49-F238E27FC236}">
                <a16:creationId xmlns:a16="http://schemas.microsoft.com/office/drawing/2014/main" id="{E5258BA5-6C90-11B9-7FC0-B85639434F2C}"/>
              </a:ext>
            </a:extLst>
          </p:cNvPr>
          <p:cNvSpPr>
            <a:spLocks/>
          </p:cNvSpPr>
          <p:nvPr/>
        </p:nvSpPr>
        <p:spPr bwMode="auto">
          <a:xfrm rot="5400000">
            <a:off x="3734597" y="-1338356"/>
            <a:ext cx="176213" cy="6994525"/>
          </a:xfrm>
          <a:prstGeom prst="leftBrace">
            <a:avLst>
              <a:gd name="adj1" fmla="val 54762"/>
              <a:gd name="adj2" fmla="val 50000"/>
            </a:avLst>
          </a:prstGeom>
          <a:noFill/>
          <a:ln w="9525">
            <a:solidFill>
              <a:srgbClr val="5F5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IT" sz="1600"/>
          </a:p>
        </p:txBody>
      </p:sp>
      <p:sp>
        <p:nvSpPr>
          <p:cNvPr id="55" name="Text Box 26">
            <a:extLst>
              <a:ext uri="{FF2B5EF4-FFF2-40B4-BE49-F238E27FC236}">
                <a16:creationId xmlns:a16="http://schemas.microsoft.com/office/drawing/2014/main" id="{5AA5D601-B561-B6DA-97F1-0EAF6FA64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3" y="1737425"/>
            <a:ext cx="1422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IT" sz="1600" dirty="0"/>
              <a:t>MAC </a:t>
            </a:r>
            <a:r>
              <a:rPr lang="it-IT" altLang="en-IT" sz="1600" dirty="0" err="1"/>
              <a:t>Header</a:t>
            </a:r>
            <a:endParaRPr lang="it-IT" altLang="en-IT" sz="1600" dirty="0"/>
          </a:p>
        </p:txBody>
      </p:sp>
      <p:sp>
        <p:nvSpPr>
          <p:cNvPr id="56" name="Rectangle 18">
            <a:extLst>
              <a:ext uri="{FF2B5EF4-FFF2-40B4-BE49-F238E27FC236}">
                <a16:creationId xmlns:a16="http://schemas.microsoft.com/office/drawing/2014/main" id="{5592919E-13D9-97BE-26AF-585D6C199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6416" y="2475613"/>
            <a:ext cx="482600" cy="47942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F8F8F8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tIns="10800" rIns="18000" bIns="1080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it-IT" altLang="en-IT" sz="1600"/>
              <a:t>HT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it-IT" altLang="en-IT" sz="1600"/>
              <a:t>ctrl</a:t>
            </a:r>
          </a:p>
        </p:txBody>
      </p:sp>
      <p:sp>
        <p:nvSpPr>
          <p:cNvPr id="57" name="Rectangle 18">
            <a:extLst>
              <a:ext uri="{FF2B5EF4-FFF2-40B4-BE49-F238E27FC236}">
                <a16:creationId xmlns:a16="http://schemas.microsoft.com/office/drawing/2014/main" id="{090F2A55-9A80-73F6-229D-5C66A7C0F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1428" y="2474025"/>
            <a:ext cx="561975" cy="4794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tIns="10800" rIns="18000" bIns="1080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it-IT" altLang="en-IT" sz="1600" dirty="0" err="1"/>
              <a:t>QoS</a:t>
            </a:r>
            <a:endParaRPr lang="it-IT" altLang="en-IT" sz="1600" dirty="0"/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it-IT" altLang="en-IT" sz="1600" dirty="0" err="1"/>
              <a:t>ctrl</a:t>
            </a:r>
            <a:endParaRPr lang="it-IT" altLang="en-IT" sz="1600" dirty="0"/>
          </a:p>
        </p:txBody>
      </p:sp>
      <p:sp>
        <p:nvSpPr>
          <p:cNvPr id="58" name="Rectangle 12">
            <a:extLst>
              <a:ext uri="{FF2B5EF4-FFF2-40B4-BE49-F238E27FC236}">
                <a16:creationId xmlns:a16="http://schemas.microsoft.com/office/drawing/2014/main" id="{BA1B07AC-1C19-F1AD-D05B-464FD6799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2091" y="2258125"/>
            <a:ext cx="2238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IT" sz="1400" i="1">
                <a:solidFill>
                  <a:srgbClr val="000000"/>
                </a:solidFill>
              </a:rPr>
              <a:t>16</a:t>
            </a:r>
            <a:endParaRPr lang="en-US" altLang="en-IT" sz="1400" i="1"/>
          </a:p>
        </p:txBody>
      </p:sp>
      <p:sp>
        <p:nvSpPr>
          <p:cNvPr id="59" name="Rectangle 12">
            <a:extLst>
              <a:ext uri="{FF2B5EF4-FFF2-40B4-BE49-F238E27FC236}">
                <a16:creationId xmlns:a16="http://schemas.microsoft.com/office/drawing/2014/main" id="{82C32342-B942-1917-B038-61E25AFB8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628" y="2256538"/>
            <a:ext cx="2254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IT" sz="1400" i="1">
                <a:solidFill>
                  <a:srgbClr val="000000"/>
                </a:solidFill>
              </a:rPr>
              <a:t>32</a:t>
            </a:r>
            <a:endParaRPr lang="en-US" altLang="en-IT" sz="1400" i="1"/>
          </a:p>
        </p:txBody>
      </p:sp>
      <p:sp>
        <p:nvSpPr>
          <p:cNvPr id="61" name="Rectangle 29">
            <a:extLst>
              <a:ext uri="{FF2B5EF4-FFF2-40B4-BE49-F238E27FC236}">
                <a16:creationId xmlns:a16="http://schemas.microsoft.com/office/drawing/2014/main" id="{2930BF04-FA4B-B940-A4F7-03D66C534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543" y="5238899"/>
            <a:ext cx="1811910" cy="49249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tIns="10800" rIns="18000" bIns="1080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IT" sz="1600" dirty="0"/>
              <a:t>TXOP LIMIT</a:t>
            </a:r>
          </a:p>
        </p:txBody>
      </p:sp>
      <p:sp>
        <p:nvSpPr>
          <p:cNvPr id="63" name="Rectangle 31">
            <a:extLst>
              <a:ext uri="{FF2B5EF4-FFF2-40B4-BE49-F238E27FC236}">
                <a16:creationId xmlns:a16="http://schemas.microsoft.com/office/drawing/2014/main" id="{F108ABDC-EEB3-6EA3-9C3C-D68F44262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7894" y="5238899"/>
            <a:ext cx="726118" cy="4794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IT" sz="1400" dirty="0"/>
              <a:t>ACK </a:t>
            </a:r>
            <a:r>
              <a:rPr lang="it-IT" altLang="en-IT" sz="1400" dirty="0" err="1"/>
              <a:t>pol</a:t>
            </a:r>
            <a:r>
              <a:rPr lang="it-IT" altLang="en-IT" sz="1400" dirty="0"/>
              <a:t>.</a:t>
            </a:r>
          </a:p>
        </p:txBody>
      </p:sp>
      <p:sp>
        <p:nvSpPr>
          <p:cNvPr id="64" name="Rectangle 32">
            <a:extLst>
              <a:ext uri="{FF2B5EF4-FFF2-40B4-BE49-F238E27FC236}">
                <a16:creationId xmlns:a16="http://schemas.microsoft.com/office/drawing/2014/main" id="{4D1938BD-6D7F-A6AC-1B64-88FD3CBA8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7871" y="5238899"/>
            <a:ext cx="446087" cy="479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IT" sz="1200" dirty="0"/>
              <a:t>Zero</a:t>
            </a:r>
            <a:endParaRPr lang="it-IT" altLang="en-IT" sz="1400" dirty="0"/>
          </a:p>
        </p:txBody>
      </p:sp>
      <p:sp>
        <p:nvSpPr>
          <p:cNvPr id="65" name="Rectangle 33">
            <a:extLst>
              <a:ext uri="{FF2B5EF4-FFF2-40B4-BE49-F238E27FC236}">
                <a16:creationId xmlns:a16="http://schemas.microsoft.com/office/drawing/2014/main" id="{ABE8C624-E5C4-EC04-47BB-9499A58BC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9196" y="5238899"/>
            <a:ext cx="1252857" cy="49249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IT" sz="1400" dirty="0"/>
              <a:t>User </a:t>
            </a:r>
            <a:r>
              <a:rPr lang="it-IT" altLang="en-IT" sz="1400" dirty="0" err="1"/>
              <a:t>Priority</a:t>
            </a:r>
            <a:endParaRPr lang="it-IT" altLang="en-IT" sz="1400" dirty="0"/>
          </a:p>
        </p:txBody>
      </p:sp>
      <p:sp>
        <p:nvSpPr>
          <p:cNvPr id="72" name="Rectangle 42">
            <a:extLst>
              <a:ext uri="{FF2B5EF4-FFF2-40B4-BE49-F238E27FC236}">
                <a16:creationId xmlns:a16="http://schemas.microsoft.com/office/drawing/2014/main" id="{8A69F1C2-ED3E-F495-B7DA-943F5143A42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394853" y="4975374"/>
            <a:ext cx="936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IT" sz="1400" i="1" dirty="0">
                <a:solidFill>
                  <a:srgbClr val="000000"/>
                </a:solidFill>
              </a:rPr>
              <a:t>8</a:t>
            </a:r>
            <a:endParaRPr lang="en-US" altLang="en-IT" sz="1400" i="1" dirty="0"/>
          </a:p>
        </p:txBody>
      </p:sp>
      <p:sp>
        <p:nvSpPr>
          <p:cNvPr id="74" name="Rectangle 44">
            <a:extLst>
              <a:ext uri="{FF2B5EF4-FFF2-40B4-BE49-F238E27FC236}">
                <a16:creationId xmlns:a16="http://schemas.microsoft.com/office/drawing/2014/main" id="{C6730C83-1D6B-45F7-BAB7-687AEADF1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9349" y="4976962"/>
            <a:ext cx="9457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IT" sz="1400" i="1" dirty="0">
                <a:solidFill>
                  <a:srgbClr val="000000"/>
                </a:solidFill>
              </a:rPr>
              <a:t>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IT" sz="1400" i="1" dirty="0"/>
          </a:p>
        </p:txBody>
      </p:sp>
      <p:sp>
        <p:nvSpPr>
          <p:cNvPr id="75" name="Rectangle 45">
            <a:extLst>
              <a:ext uri="{FF2B5EF4-FFF2-40B4-BE49-F238E27FC236}">
                <a16:creationId xmlns:a16="http://schemas.microsoft.com/office/drawing/2014/main" id="{37071A98-40B8-851B-141E-46006F85F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6146" y="4976962"/>
            <a:ext cx="936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IT" sz="1400" i="1">
                <a:solidFill>
                  <a:srgbClr val="000000"/>
                </a:solidFill>
              </a:rPr>
              <a:t>1</a:t>
            </a:r>
            <a:endParaRPr lang="en-US" altLang="en-IT" sz="1400" i="1"/>
          </a:p>
        </p:txBody>
      </p:sp>
      <p:sp>
        <p:nvSpPr>
          <p:cNvPr id="77" name="Rectangle 47">
            <a:extLst>
              <a:ext uri="{FF2B5EF4-FFF2-40B4-BE49-F238E27FC236}">
                <a16:creationId xmlns:a16="http://schemas.microsoft.com/office/drawing/2014/main" id="{C025C903-4F7F-BB12-78F1-A1567A66A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4508" y="4975374"/>
            <a:ext cx="9457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IT" sz="1400" i="1" dirty="0">
                <a:solidFill>
                  <a:srgbClr val="000000"/>
                </a:solidFill>
              </a:rPr>
              <a:t>3</a:t>
            </a:r>
            <a:endParaRPr lang="en-US" altLang="en-IT" sz="1400" i="1" dirty="0"/>
          </a:p>
        </p:txBody>
      </p:sp>
      <p:sp>
        <p:nvSpPr>
          <p:cNvPr id="82" name="Rectangle 32">
            <a:extLst>
              <a:ext uri="{FF2B5EF4-FFF2-40B4-BE49-F238E27FC236}">
                <a16:creationId xmlns:a16="http://schemas.microsoft.com/office/drawing/2014/main" id="{5B0BF4D1-D7EE-4E34-7E49-36DBCB988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6566" y="5238899"/>
            <a:ext cx="446087" cy="4794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IT" sz="1200" dirty="0"/>
              <a:t>A-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IT" sz="1200" dirty="0"/>
              <a:t>MSDU</a:t>
            </a:r>
            <a:endParaRPr lang="it-IT" altLang="en-IT" sz="1400" dirty="0"/>
          </a:p>
        </p:txBody>
      </p:sp>
      <p:sp>
        <p:nvSpPr>
          <p:cNvPr id="83" name="Rectangle 45">
            <a:extLst>
              <a:ext uri="{FF2B5EF4-FFF2-40B4-BE49-F238E27FC236}">
                <a16:creationId xmlns:a16="http://schemas.microsoft.com/office/drawing/2014/main" id="{1FCB4095-2CD8-8E92-BB76-97BC7CF5B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3996" y="4976962"/>
            <a:ext cx="936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IT" sz="1400" i="1">
                <a:solidFill>
                  <a:srgbClr val="000000"/>
                </a:solidFill>
              </a:rPr>
              <a:t>1</a:t>
            </a:r>
            <a:endParaRPr lang="en-US" altLang="en-IT" sz="1400" i="1"/>
          </a:p>
        </p:txBody>
      </p:sp>
      <p:sp>
        <p:nvSpPr>
          <p:cNvPr id="84" name="Rectangle 32">
            <a:extLst>
              <a:ext uri="{FF2B5EF4-FFF2-40B4-BE49-F238E27FC236}">
                <a16:creationId xmlns:a16="http://schemas.microsoft.com/office/drawing/2014/main" id="{D073EE21-D205-F9AC-7343-0061CE90F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5125" y="5238899"/>
            <a:ext cx="446087" cy="479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IT" sz="1200" dirty="0"/>
              <a:t>EOSP</a:t>
            </a:r>
            <a:endParaRPr lang="it-IT" altLang="en-IT" sz="1400" dirty="0"/>
          </a:p>
        </p:txBody>
      </p:sp>
      <p:sp>
        <p:nvSpPr>
          <p:cNvPr id="85" name="Rectangle 45">
            <a:extLst>
              <a:ext uri="{FF2B5EF4-FFF2-40B4-BE49-F238E27FC236}">
                <a16:creationId xmlns:a16="http://schemas.microsoft.com/office/drawing/2014/main" id="{9F213B63-0EB6-D20F-0F26-97BE6AD07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400" y="4976962"/>
            <a:ext cx="936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IT" sz="1400" i="1">
                <a:solidFill>
                  <a:srgbClr val="000000"/>
                </a:solidFill>
              </a:rPr>
              <a:t>1</a:t>
            </a:r>
            <a:endParaRPr lang="en-US" altLang="en-IT" sz="1400" i="1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8ED9C83-4A49-6FC0-F7F3-A6145D548675}"/>
              </a:ext>
            </a:extLst>
          </p:cNvPr>
          <p:cNvSpPr txBox="1"/>
          <p:nvPr/>
        </p:nvSpPr>
        <p:spPr>
          <a:xfrm>
            <a:off x="312741" y="3290734"/>
            <a:ext cx="2408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FRAME CONTROL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5D74F9C-6812-85BC-5D54-60EFDB91F73C}"/>
              </a:ext>
            </a:extLst>
          </p:cNvPr>
          <p:cNvSpPr txBox="1"/>
          <p:nvPr/>
        </p:nvSpPr>
        <p:spPr>
          <a:xfrm>
            <a:off x="1382715" y="5278556"/>
            <a:ext cx="2408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QoS CONTROL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C6F02CD2-E486-4E9B-E9C3-FA3435063E54}"/>
              </a:ext>
            </a:extLst>
          </p:cNvPr>
          <p:cNvSpPr/>
          <p:nvPr/>
        </p:nvSpPr>
        <p:spPr bwMode="auto">
          <a:xfrm rot="16200000">
            <a:off x="7774287" y="5137841"/>
            <a:ext cx="180978" cy="1656754"/>
          </a:xfrm>
          <a:prstGeom prst="lef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AE9621-FFCE-BB18-D9B0-850B3A948E6D}"/>
              </a:ext>
            </a:extLst>
          </p:cNvPr>
          <p:cNvSpPr txBox="1"/>
          <p:nvPr/>
        </p:nvSpPr>
        <p:spPr>
          <a:xfrm>
            <a:off x="7558442" y="6067840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TID</a:t>
            </a: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652C5D4B-483A-7A57-C2DF-C0983D800DF8}"/>
              </a:ext>
            </a:extLst>
          </p:cNvPr>
          <p:cNvSpPr>
            <a:spLocks noGrp="1" noChangeArrowheads="1"/>
          </p:cNvSpPr>
          <p:nvPr>
            <p:ph type="ftr" idx="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err="1"/>
              <a:t>Garroppo</a:t>
            </a:r>
            <a:r>
              <a:rPr lang="en-GB" dirty="0"/>
              <a:t> et al, Univ. of Pisa, Italy</a:t>
            </a:r>
          </a:p>
        </p:txBody>
      </p:sp>
    </p:spTree>
    <p:extLst>
      <p:ext uri="{BB962C8B-B14F-4D97-AF65-F5344CB8AC3E}">
        <p14:creationId xmlns:p14="http://schemas.microsoft.com/office/powerpoint/2010/main" val="1964379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33487</TotalTime>
  <Words>1735</Words>
  <Application>Microsoft Macintosh PowerPoint</Application>
  <PresentationFormat>On-screen Show (4:3)</PresentationFormat>
  <Paragraphs>352</Paragraphs>
  <Slides>23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 Unicode MS</vt:lpstr>
      <vt:lpstr>Batang</vt:lpstr>
      <vt:lpstr>SimSun</vt:lpstr>
      <vt:lpstr>Arial</vt:lpstr>
      <vt:lpstr>Calibri</vt:lpstr>
      <vt:lpstr>SFBX1200</vt:lpstr>
      <vt:lpstr>SFRM1200</vt:lpstr>
      <vt:lpstr>Times New Roman</vt:lpstr>
      <vt:lpstr>Wingdings</vt:lpstr>
      <vt:lpstr>Office Theme</vt:lpstr>
      <vt:lpstr>Document</vt:lpstr>
      <vt:lpstr>Analysis of Frame Anonymization Techniques</vt:lpstr>
      <vt:lpstr>Abstract</vt:lpstr>
      <vt:lpstr>Concept of Frame Anonymization</vt:lpstr>
      <vt:lpstr>Concept of Frame Anonymization</vt:lpstr>
      <vt:lpstr>Focus of the study</vt:lpstr>
      <vt:lpstr>The Datasets</vt:lpstr>
      <vt:lpstr>Dataset Simulation Methodology</vt:lpstr>
      <vt:lpstr>Study on the features selection</vt:lpstr>
      <vt:lpstr>L2 Features</vt:lpstr>
      <vt:lpstr>L1+L2 Features</vt:lpstr>
      <vt:lpstr>Performance Parameters</vt:lpstr>
      <vt:lpstr>Results - 1</vt:lpstr>
      <vt:lpstr>Results - Understanding the differences</vt:lpstr>
      <vt:lpstr>Take away of dataset analysis</vt:lpstr>
      <vt:lpstr>Simulator – Main features - 1 </vt:lpstr>
      <vt:lpstr>Simulator – Main features - 2</vt:lpstr>
      <vt:lpstr>Simulator – Main features - 3</vt:lpstr>
      <vt:lpstr>The University dataset – Example 20 STAs</vt:lpstr>
      <vt:lpstr>Details of the PHY</vt:lpstr>
      <vt:lpstr>Simulation Results Individual vs Mass</vt:lpstr>
      <vt:lpstr>Simulation results  Two More Tests</vt:lpstr>
      <vt:lpstr>Another test Performance vs STA Mix</vt:lpstr>
      <vt:lpstr>Summary of Analysis with Simulated Traffic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Post-Quantum 802.11</dc:title>
  <dc:subject/>
  <dc:creator>Harkins, Dan</dc:creator>
  <cp:keywords/>
  <dc:description/>
  <cp:lastModifiedBy>Jerome Henry (jerhenry)</cp:lastModifiedBy>
  <cp:revision>96</cp:revision>
  <cp:lastPrinted>1601-01-01T00:00:00Z</cp:lastPrinted>
  <dcterms:created xsi:type="dcterms:W3CDTF">2024-06-04T18:28:45Z</dcterms:created>
  <dcterms:modified xsi:type="dcterms:W3CDTF">2024-07-14T12:44:25Z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189e4fd-a2fa-47bf-9b21-17f706ee2968_Enabled">
    <vt:lpwstr>true</vt:lpwstr>
  </property>
  <property fmtid="{D5CDD505-2E9C-101B-9397-08002B2CF9AE}" pid="3" name="MSIP_Label_a189e4fd-a2fa-47bf-9b21-17f706ee2968_SetDate">
    <vt:lpwstr>2024-07-12T20:47:41Z</vt:lpwstr>
  </property>
  <property fmtid="{D5CDD505-2E9C-101B-9397-08002B2CF9AE}" pid="4" name="MSIP_Label_a189e4fd-a2fa-47bf-9b21-17f706ee2968_Method">
    <vt:lpwstr>Privileged</vt:lpwstr>
  </property>
  <property fmtid="{D5CDD505-2E9C-101B-9397-08002B2CF9AE}" pid="5" name="MSIP_Label_a189e4fd-a2fa-47bf-9b21-17f706ee2968_Name">
    <vt:lpwstr>Cisco Public Label</vt:lpwstr>
  </property>
  <property fmtid="{D5CDD505-2E9C-101B-9397-08002B2CF9AE}" pid="6" name="MSIP_Label_a189e4fd-a2fa-47bf-9b21-17f706ee2968_SiteId">
    <vt:lpwstr>5ae1af62-9505-4097-a69a-c1553ef7840e</vt:lpwstr>
  </property>
  <property fmtid="{D5CDD505-2E9C-101B-9397-08002B2CF9AE}" pid="7" name="MSIP_Label_a189e4fd-a2fa-47bf-9b21-17f706ee2968_ActionId">
    <vt:lpwstr>1c8f1d99-c2ee-4436-9670-c7f799f3ec54</vt:lpwstr>
  </property>
  <property fmtid="{D5CDD505-2E9C-101B-9397-08002B2CF9AE}" pid="8" name="MSIP_Label_a189e4fd-a2fa-47bf-9b21-17f706ee2968_ContentBits">
    <vt:lpwstr>2</vt:lpwstr>
  </property>
  <property fmtid="{D5CDD505-2E9C-101B-9397-08002B2CF9AE}" pid="9" name="ClassificationContentMarkingFooterLocations">
    <vt:lpwstr>Office Theme:4</vt:lpwstr>
  </property>
  <property fmtid="{D5CDD505-2E9C-101B-9397-08002B2CF9AE}" pid="10" name="ClassificationContentMarkingFooterText">
    <vt:lpwstr>-</vt:lpwstr>
  </property>
</Properties>
</file>