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366" r:id="rId3"/>
    <p:sldId id="2367" r:id="rId4"/>
    <p:sldId id="2368" r:id="rId5"/>
    <p:sldId id="2379" r:id="rId6"/>
    <p:sldId id="2380" r:id="rId7"/>
    <p:sldId id="2377" r:id="rId8"/>
    <p:sldId id="2378" r:id="rId9"/>
    <p:sldId id="2382" r:id="rId10"/>
    <p:sldId id="2381"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3F83ED-EB93-4AAF-87E7-CE2FFE2464DE}" v="1" dt="2024-09-10T20:48:17.4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5226" autoAdjust="0"/>
  </p:normalViewPr>
  <p:slideViewPr>
    <p:cSldViewPr>
      <p:cViewPr varScale="1">
        <p:scale>
          <a:sx n="91" d="100"/>
          <a:sy n="91" d="100"/>
        </p:scale>
        <p:origin x="902" y="6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9B3F83ED-EB93-4AAF-87E7-CE2FFE2464DE}"/>
    <pc:docChg chg="modSld">
      <pc:chgData name="Cariou, Laurent" userId="4453f93f-2ed2-46e8-bb8c-3237fbfdd40b" providerId="ADAL" clId="{9B3F83ED-EB93-4AAF-87E7-CE2FFE2464DE}" dt="2024-09-10T20:48:37.300" v="2" actId="1035"/>
      <pc:docMkLst>
        <pc:docMk/>
      </pc:docMkLst>
      <pc:sldChg chg="modSp mod">
        <pc:chgData name="Cariou, Laurent" userId="4453f93f-2ed2-46e8-bb8c-3237fbfdd40b" providerId="ADAL" clId="{9B3F83ED-EB93-4AAF-87E7-CE2FFE2464DE}" dt="2024-09-10T20:48:37.300" v="2" actId="1035"/>
        <pc:sldMkLst>
          <pc:docMk/>
          <pc:sldMk cId="0" sldId="256"/>
        </pc:sldMkLst>
        <pc:graphicFrameChg chg="mod">
          <ac:chgData name="Cariou, Laurent" userId="4453f93f-2ed2-46e8-bb8c-3237fbfdd40b" providerId="ADAL" clId="{9B3F83ED-EB93-4AAF-87E7-CE2FFE2464DE}" dt="2024-09-10T20:48:37.300" v="2" actId="1035"/>
          <ac:graphicFrameMkLst>
            <pc:docMk/>
            <pc:sldMk cId="0" sldId="256"/>
            <ac:graphicFrameMk id="2" creationId="{49182675-0119-A2B7-6182-D5E4BAB5180E}"/>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802.11-24/1227r1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Some usage of intermediate FCS</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2024-09-12</a:t>
            </a:r>
          </a:p>
        </p:txBody>
      </p:sp>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2" name="Object 3">
            <a:extLst>
              <a:ext uri="{FF2B5EF4-FFF2-40B4-BE49-F238E27FC236}">
                <a16:creationId xmlns:a16="http://schemas.microsoft.com/office/drawing/2014/main" id="{49182675-0119-A2B7-6182-D5E4BAB5180E}"/>
              </a:ext>
            </a:extLst>
          </p:cNvPr>
          <p:cNvGraphicFramePr>
            <a:graphicFrameLocks noChangeAspect="1"/>
          </p:cNvGraphicFramePr>
          <p:nvPr>
            <p:extLst>
              <p:ext uri="{D42A27DB-BD31-4B8C-83A1-F6EECF244321}">
                <p14:modId xmlns:p14="http://schemas.microsoft.com/office/powerpoint/2010/main" val="3016556675"/>
              </p:ext>
            </p:extLst>
          </p:nvPr>
        </p:nvGraphicFramePr>
        <p:xfrm>
          <a:off x="474663" y="3048000"/>
          <a:ext cx="8158162" cy="2447925"/>
        </p:xfrm>
        <a:graphic>
          <a:graphicData uri="http://schemas.openxmlformats.org/presentationml/2006/ole">
            <mc:AlternateContent xmlns:mc="http://schemas.openxmlformats.org/markup-compatibility/2006">
              <mc:Choice xmlns:v="urn:schemas-microsoft-com:vml" Requires="v">
                <p:oleObj name="Document" r:id="rId3" imgW="8563312" imgH="2576299" progId="Word.Document.8">
                  <p:embed/>
                </p:oleObj>
              </mc:Choice>
              <mc:Fallback>
                <p:oleObj name="Document" r:id="rId3" imgW="8563312" imgH="2576299" progId="Word.Document.8">
                  <p:embed/>
                  <p:pic>
                    <p:nvPicPr>
                      <p:cNvPr id="2" name="Object 3">
                        <a:extLst>
                          <a:ext uri="{FF2B5EF4-FFF2-40B4-BE49-F238E27FC236}">
                            <a16:creationId xmlns:a16="http://schemas.microsoft.com/office/drawing/2014/main" id="{49182675-0119-A2B7-6182-D5E4BAB5180E}"/>
                          </a:ext>
                        </a:extLst>
                      </p:cNvPr>
                      <p:cNvPicPr>
                        <a:picLocks noChangeAspect="1" noChangeArrowheads="1"/>
                      </p:cNvPicPr>
                      <p:nvPr/>
                    </p:nvPicPr>
                    <p:blipFill>
                      <a:blip r:embed="rId4"/>
                      <a:srcRect/>
                      <a:stretch>
                        <a:fillRect/>
                      </a:stretch>
                    </p:blipFill>
                    <p:spPr bwMode="auto">
                      <a:xfrm>
                        <a:off x="474663" y="3048000"/>
                        <a:ext cx="8158162" cy="24479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48043-20CF-6868-D299-584C332DBDE5}"/>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7CCA5DE7-E56C-12B3-A70B-839FE8F3A356}"/>
              </a:ext>
            </a:extLst>
          </p:cNvPr>
          <p:cNvSpPr>
            <a:spLocks noGrp="1"/>
          </p:cNvSpPr>
          <p:nvPr>
            <p:ph idx="1"/>
          </p:nvPr>
        </p:nvSpPr>
        <p:spPr/>
        <p:txBody>
          <a:bodyPr/>
          <a:lstStyle/>
          <a:p>
            <a:pPr marL="0" marR="0" lvl="0" indent="0" algn="l" defTabSz="449263" rtl="0" eaLnBrk="1" fontAlgn="base" latinLnBrk="0" hangingPunct="1">
              <a:lnSpc>
                <a:spcPct val="100000"/>
              </a:lnSpc>
              <a:spcBef>
                <a:spcPts val="0"/>
              </a:spcBef>
              <a:spcAft>
                <a:spcPts val="0"/>
              </a:spcAft>
              <a:buClr>
                <a:srgbClr val="000000"/>
              </a:buClr>
              <a:buSzPct val="100000"/>
              <a:buFont typeface="Times New Roman" pitchFamily="16" charset="0"/>
              <a:buNone/>
              <a:tabLst>
                <a:tab pos="457200" algn="l"/>
              </a:tabLst>
              <a:defRPr/>
            </a:pPr>
            <a:r>
              <a:rPr kumimoji="0" lang="en-US" sz="1800" b="1"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Do you agree to add the following to the 11bn SFD:</a:t>
            </a:r>
          </a:p>
          <a:p>
            <a:pPr marL="342900" marR="0" lvl="0" indent="-342900" algn="l" defTabSz="449263" rtl="0" eaLnBrk="1" fontAlgn="base"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a UHR STA that uses the power save mode to transition from lower capability (LC) mode to higher capability (HC) mode, advertises the amount of padding it needs in a received initial control frame?</a:t>
            </a:r>
          </a:p>
          <a:p>
            <a:pPr marL="742950" marR="0" lvl="1" indent="-285750">
              <a:spcBef>
                <a:spcPts val="0"/>
              </a:spcBef>
              <a:spcAft>
                <a:spcPts val="0"/>
              </a:spcAft>
              <a:buFont typeface="Courier New" panose="02070309020205020404" pitchFamily="49" charset="0"/>
              <a:buChar char="o"/>
            </a:pPr>
            <a:r>
              <a:rPr lang="en-US" sz="1800" dirty="0">
                <a:effectLst/>
                <a:latin typeface="Calibri" panose="020F0502020204030204" pitchFamily="34" charset="0"/>
                <a:ea typeface="Times New Roman" panose="02020603050405020304" pitchFamily="18" charset="0"/>
              </a:rPr>
              <a:t>Padding values range between 0 and 256 us with a TBD resolution</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63F6691E-74C8-B606-33E7-BF3DBBE4BC4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12C3BB4-93A2-2977-DDE8-60F1D5DBCB40}"/>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31BDCA9E-9B3A-5B81-627E-C3EF2B7CD58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95072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Non-AP STA and non-AP MLD power save</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In order to improve power saving during listen operation of non-AP STAs, we have agreed in 11bn to be able to include an intermediate FCS field before padding in initial control frames</a:t>
            </a:r>
          </a:p>
          <a:p>
            <a:pPr>
              <a:buFont typeface="Arial" panose="020B0604020202020204" pitchFamily="34" charset="0"/>
              <a:buChar char="•"/>
            </a:pPr>
            <a:endParaRPr lang="en-US" sz="1800" dirty="0"/>
          </a:p>
          <a:p>
            <a:pPr>
              <a:buFont typeface="Arial" panose="020B0604020202020204" pitchFamily="34" charset="0"/>
              <a:buChar char="•"/>
            </a:pPr>
            <a:r>
              <a:rPr lang="en-US" sz="1800" dirty="0"/>
              <a:t>For </a:t>
            </a:r>
            <a:r>
              <a:rPr lang="en-US" sz="1800" dirty="0" err="1"/>
              <a:t>eMLSR</a:t>
            </a:r>
            <a:r>
              <a:rPr lang="en-US" sz="1800" dirty="0"/>
              <a:t>, this allows to operate in listen mode only on 20MHz, terminate reception of the ICF after the intermediate FCS and use the padding and following SIFS to reconfigure the PHY to tune to the </a:t>
            </a:r>
            <a:r>
              <a:rPr lang="en-US" sz="1800" dirty="0" err="1"/>
              <a:t>TxOP</a:t>
            </a:r>
            <a:r>
              <a:rPr lang="en-US" sz="1800" dirty="0"/>
              <a:t> BW, perform CCA check, …</a:t>
            </a:r>
          </a:p>
          <a:p>
            <a:pPr>
              <a:buFont typeface="Arial" panose="020B0604020202020204" pitchFamily="34" charset="0"/>
              <a:buChar char="•"/>
            </a:pPr>
            <a:r>
              <a:rPr lang="en-US" sz="1800" dirty="0"/>
              <a:t>In order to make such power save be available to other STAs/MLDs, we have also agreed to define a generic Dynamic Power Save (DPS) mechanism that allows to transition from a low capability mode to a high capability mode thanks to the ICF-ICR exchange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5CDBF-9A3C-C033-F782-EEFF06B6B0FA}"/>
              </a:ext>
            </a:extLst>
          </p:cNvPr>
          <p:cNvSpPr>
            <a:spLocks noGrp="1"/>
          </p:cNvSpPr>
          <p:nvPr>
            <p:ph type="title"/>
          </p:nvPr>
        </p:nvSpPr>
        <p:spPr/>
        <p:txBody>
          <a:bodyPr/>
          <a:lstStyle/>
          <a:p>
            <a:r>
              <a:rPr lang="en-US" sz="2800" dirty="0"/>
              <a:t>Reminder: </a:t>
            </a:r>
            <a:r>
              <a:rPr lang="en-US" sz="2800" dirty="0" err="1"/>
              <a:t>eMLSR</a:t>
            </a:r>
            <a:r>
              <a:rPr lang="en-US" sz="2800" dirty="0"/>
              <a:t> and DPS Listen mode power consumption reduction</a:t>
            </a:r>
          </a:p>
        </p:txBody>
      </p:sp>
      <p:sp>
        <p:nvSpPr>
          <p:cNvPr id="3" name="Content Placeholder 2">
            <a:extLst>
              <a:ext uri="{FF2B5EF4-FFF2-40B4-BE49-F238E27FC236}">
                <a16:creationId xmlns:a16="http://schemas.microsoft.com/office/drawing/2014/main" id="{A07130CC-1BEE-0550-BAC7-7D31F5234FCA}"/>
              </a:ext>
            </a:extLst>
          </p:cNvPr>
          <p:cNvSpPr>
            <a:spLocks noGrp="1"/>
          </p:cNvSpPr>
          <p:nvPr>
            <p:ph idx="1"/>
          </p:nvPr>
        </p:nvSpPr>
        <p:spPr>
          <a:xfrm>
            <a:off x="685800" y="1676400"/>
            <a:ext cx="7770813" cy="4113213"/>
          </a:xfrm>
        </p:spPr>
        <p:txBody>
          <a:bodyPr/>
          <a:lstStyle/>
          <a:p>
            <a:pPr>
              <a:buFont typeface="Arial" panose="020B0604020202020204" pitchFamily="34" charset="0"/>
              <a:buChar char="•"/>
            </a:pPr>
            <a:r>
              <a:rPr lang="en-US" sz="1400" dirty="0"/>
              <a:t>STAs can stay for a long time in listen mode and should consume as little power as possible</a:t>
            </a:r>
          </a:p>
          <a:p>
            <a:pPr>
              <a:buFont typeface="Arial" panose="020B0604020202020204" pitchFamily="34" charset="0"/>
              <a:buChar char="•"/>
            </a:pPr>
            <a:r>
              <a:rPr lang="en-US" sz="1400" dirty="0"/>
              <a:t>With </a:t>
            </a:r>
            <a:r>
              <a:rPr lang="en-US" sz="1400" dirty="0" err="1"/>
              <a:t>eMLSR</a:t>
            </a:r>
            <a:r>
              <a:rPr lang="en-US" sz="1400" dirty="0"/>
              <a:t>, STAs can already only enable reception </a:t>
            </a:r>
          </a:p>
          <a:p>
            <a:pPr lvl="1">
              <a:buFont typeface="Arial" panose="020B0604020202020204" pitchFamily="34" charset="0"/>
              <a:buChar char="•"/>
            </a:pPr>
            <a:r>
              <a:rPr lang="en-US" sz="1100" dirty="0"/>
              <a:t>of some low MCSs</a:t>
            </a:r>
          </a:p>
          <a:p>
            <a:pPr lvl="1">
              <a:buFont typeface="Arial" panose="020B0604020202020204" pitchFamily="34" charset="0"/>
              <a:buChar char="•"/>
            </a:pPr>
            <a:r>
              <a:rPr lang="en-US" sz="1100" dirty="0"/>
              <a:t>of a single NSS with a single antenna</a:t>
            </a:r>
          </a:p>
          <a:p>
            <a:pPr>
              <a:buFont typeface="Arial" panose="020B0604020202020204" pitchFamily="34" charset="0"/>
              <a:buChar char="•"/>
            </a:pPr>
            <a:endParaRPr lang="en-US" sz="1400" dirty="0"/>
          </a:p>
          <a:p>
            <a:pPr>
              <a:buFont typeface="Arial" panose="020B0604020202020204" pitchFamily="34" charset="0"/>
              <a:buChar char="•"/>
            </a:pPr>
            <a:r>
              <a:rPr lang="en-US" sz="1400" dirty="0"/>
              <a:t>Current gap is to be able to only enable reception on 20MHz instead of the STA’s operating BW, which would provide significant power gains</a:t>
            </a:r>
          </a:p>
          <a:p>
            <a:pPr lvl="1">
              <a:buFont typeface="Arial" panose="020B0604020202020204" pitchFamily="34" charset="0"/>
              <a:buChar char="•"/>
            </a:pPr>
            <a:r>
              <a:rPr lang="en-US" sz="1100" dirty="0"/>
              <a:t>This is theoretically possible with </a:t>
            </a:r>
            <a:r>
              <a:rPr lang="en-US" sz="1100" dirty="0" err="1"/>
              <a:t>eMLSR</a:t>
            </a:r>
            <a:r>
              <a:rPr lang="en-US" sz="1100" dirty="0"/>
              <a:t>, but there’s currently no time after the ICF to reconfigure the radio to a larger bandwidth and to check CCA on the </a:t>
            </a:r>
            <a:r>
              <a:rPr lang="en-US" sz="1100" dirty="0" err="1"/>
              <a:t>TxOP</a:t>
            </a:r>
            <a:r>
              <a:rPr lang="en-US" sz="1100" dirty="0"/>
              <a:t> BW before responding with CTS</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7B4CE06-01AF-E521-0F6D-3B357F2A0EB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861A8DB-CBF6-D4AB-06D9-13E354ABFF0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F8FC0AFF-E195-FB6C-E14E-7234C57FBE25}"/>
              </a:ext>
            </a:extLst>
          </p:cNvPr>
          <p:cNvSpPr>
            <a:spLocks noGrp="1"/>
          </p:cNvSpPr>
          <p:nvPr>
            <p:ph type="dt" idx="15"/>
          </p:nvPr>
        </p:nvSpPr>
        <p:spPr/>
        <p:txBody>
          <a:bodyPr/>
          <a:lstStyle/>
          <a:p>
            <a:r>
              <a:rPr lang="en-US" dirty="0"/>
              <a:t>July 2024</a:t>
            </a:r>
            <a:endParaRPr lang="en-GB" dirty="0"/>
          </a:p>
        </p:txBody>
      </p:sp>
      <p:grpSp>
        <p:nvGrpSpPr>
          <p:cNvPr id="42" name="Group 41">
            <a:extLst>
              <a:ext uri="{FF2B5EF4-FFF2-40B4-BE49-F238E27FC236}">
                <a16:creationId xmlns:a16="http://schemas.microsoft.com/office/drawing/2014/main" id="{E73E67F6-4E68-FDA4-B160-94FBB1BD6C87}"/>
              </a:ext>
            </a:extLst>
          </p:cNvPr>
          <p:cNvGrpSpPr/>
          <p:nvPr/>
        </p:nvGrpSpPr>
        <p:grpSpPr>
          <a:xfrm>
            <a:off x="990600" y="4495188"/>
            <a:ext cx="7848600" cy="1981812"/>
            <a:chOff x="664233" y="1673817"/>
            <a:chExt cx="10627744" cy="2832915"/>
          </a:xfrm>
        </p:grpSpPr>
        <p:sp>
          <p:nvSpPr>
            <p:cNvPr id="43" name="TextBox 42">
              <a:extLst>
                <a:ext uri="{FF2B5EF4-FFF2-40B4-BE49-F238E27FC236}">
                  <a16:creationId xmlns:a16="http://schemas.microsoft.com/office/drawing/2014/main" id="{1B8B47E9-20D4-CA32-53DC-A2906EAC8006}"/>
                </a:ext>
              </a:extLst>
            </p:cNvPr>
            <p:cNvSpPr txBox="1"/>
            <p:nvPr/>
          </p:nvSpPr>
          <p:spPr>
            <a:xfrm>
              <a:off x="3234903" y="1710644"/>
              <a:ext cx="1426930" cy="373960"/>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rPr>
                <a:t>ICF </a:t>
              </a:r>
              <a:r>
                <a:rPr kumimoji="0" lang="en-US" sz="700" b="0" i="0" u="none" strike="noStrike" kern="0" cap="none" spc="0" normalizeH="0" baseline="0" noProof="0" dirty="0">
                  <a:ln>
                    <a:noFill/>
                  </a:ln>
                  <a:solidFill>
                    <a:prstClr val="black"/>
                  </a:solidFill>
                  <a:effectLst/>
                  <a:uLnTx/>
                  <a:uFillTx/>
                  <a:latin typeface="Calibri" panose="020F0502020204030204"/>
                  <a:ea typeface="+mn-ea"/>
                  <a:cs typeface="+mn-cs"/>
                </a:rPr>
                <a:t>(e.g. MU-RTS)</a:t>
              </a:r>
              <a:endPar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cxnSp>
          <p:nvCxnSpPr>
            <p:cNvPr id="44" name="Straight Connector 43">
              <a:extLst>
                <a:ext uri="{FF2B5EF4-FFF2-40B4-BE49-F238E27FC236}">
                  <a16:creationId xmlns:a16="http://schemas.microsoft.com/office/drawing/2014/main" id="{9207027B-E90A-D93E-E751-F89FD30CD41F}"/>
                </a:ext>
              </a:extLst>
            </p:cNvPr>
            <p:cNvCxnSpPr>
              <a:cxnSpLocks/>
            </p:cNvCxnSpPr>
            <p:nvPr/>
          </p:nvCxnSpPr>
          <p:spPr>
            <a:xfrm flipV="1">
              <a:off x="1052422" y="2073304"/>
              <a:ext cx="10239555" cy="6795"/>
            </a:xfrm>
            <a:prstGeom prst="line">
              <a:avLst/>
            </a:prstGeom>
            <a:noFill/>
            <a:ln w="6350" cap="flat" cmpd="sng" algn="ctr">
              <a:solidFill>
                <a:srgbClr val="4472C4"/>
              </a:solidFill>
              <a:prstDash val="solid"/>
              <a:miter lim="800000"/>
            </a:ln>
            <a:effectLst/>
          </p:spPr>
        </p:cxnSp>
        <p:cxnSp>
          <p:nvCxnSpPr>
            <p:cNvPr id="45" name="Straight Connector 44">
              <a:extLst>
                <a:ext uri="{FF2B5EF4-FFF2-40B4-BE49-F238E27FC236}">
                  <a16:creationId xmlns:a16="http://schemas.microsoft.com/office/drawing/2014/main" id="{A3EF4D1E-0B5E-32A5-6BD7-0892959F3C7C}"/>
                </a:ext>
              </a:extLst>
            </p:cNvPr>
            <p:cNvCxnSpPr/>
            <p:nvPr/>
          </p:nvCxnSpPr>
          <p:spPr>
            <a:xfrm>
              <a:off x="1058178" y="3008875"/>
              <a:ext cx="8471140" cy="0"/>
            </a:xfrm>
            <a:prstGeom prst="line">
              <a:avLst/>
            </a:prstGeom>
            <a:noFill/>
            <a:ln w="6350" cap="flat" cmpd="sng" algn="ctr">
              <a:solidFill>
                <a:srgbClr val="4472C4"/>
              </a:solidFill>
              <a:prstDash val="solid"/>
              <a:miter lim="800000"/>
            </a:ln>
            <a:effectLst/>
          </p:spPr>
        </p:cxnSp>
        <p:sp>
          <p:nvSpPr>
            <p:cNvPr id="46" name="TextBox 45">
              <a:extLst>
                <a:ext uri="{FF2B5EF4-FFF2-40B4-BE49-F238E27FC236}">
                  <a16:creationId xmlns:a16="http://schemas.microsoft.com/office/drawing/2014/main" id="{94F9F72C-4694-C8B2-9896-DA2A922188DF}"/>
                </a:ext>
              </a:extLst>
            </p:cNvPr>
            <p:cNvSpPr txBox="1"/>
            <p:nvPr/>
          </p:nvSpPr>
          <p:spPr>
            <a:xfrm>
              <a:off x="664233" y="1878119"/>
              <a:ext cx="980891" cy="48394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err="1">
                  <a:ln>
                    <a:noFill/>
                  </a:ln>
                  <a:solidFill>
                    <a:prstClr val="black"/>
                  </a:solidFill>
                  <a:effectLst/>
                  <a:uLnTx/>
                  <a:uFillTx/>
                  <a:latin typeface="Calibri" panose="020F0502020204030204"/>
                  <a:ea typeface="+mn-ea"/>
                </a:rPr>
                <a:t>TxOP</a:t>
              </a:r>
              <a:r>
                <a:rPr kumimoji="0" lang="en-US" sz="800" b="0" i="0" u="none" strike="noStrike" kern="0" cap="none" spc="0" normalizeH="0" baseline="0" noProof="0" dirty="0">
                  <a:ln>
                    <a:noFill/>
                  </a:ln>
                  <a:solidFill>
                    <a:prstClr val="black"/>
                  </a:solidFill>
                  <a:effectLst/>
                  <a:uLnTx/>
                  <a:uFillTx/>
                  <a:latin typeface="Calibri" panose="020F0502020204030204"/>
                  <a:ea typeface="+mn-ea"/>
                </a:rPr>
                <a:t> owner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rPr>
                <a:t>AP</a:t>
              </a:r>
            </a:p>
          </p:txBody>
        </p:sp>
        <p:sp>
          <p:nvSpPr>
            <p:cNvPr id="47" name="TextBox 46">
              <a:extLst>
                <a:ext uri="{FF2B5EF4-FFF2-40B4-BE49-F238E27FC236}">
                  <a16:creationId xmlns:a16="http://schemas.microsoft.com/office/drawing/2014/main" id="{3FF4C364-F17C-A64F-04B5-C3EF6688863C}"/>
                </a:ext>
              </a:extLst>
            </p:cNvPr>
            <p:cNvSpPr txBox="1"/>
            <p:nvPr/>
          </p:nvSpPr>
          <p:spPr>
            <a:xfrm>
              <a:off x="678613" y="2815524"/>
              <a:ext cx="1210646" cy="48394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err="1">
                  <a:ln>
                    <a:noFill/>
                  </a:ln>
                  <a:solidFill>
                    <a:prstClr val="black"/>
                  </a:solidFill>
                  <a:effectLst/>
                  <a:uLnTx/>
                  <a:uFillTx/>
                  <a:latin typeface="Calibri" panose="020F0502020204030204"/>
                  <a:ea typeface="+mn-ea"/>
                </a:rPr>
                <a:t>TxOP</a:t>
              </a:r>
              <a:r>
                <a:rPr kumimoji="0" lang="en-US" sz="800" b="0" i="0" u="none" strike="noStrike" kern="0" cap="none" spc="0" normalizeH="0" baseline="0" noProof="0" dirty="0">
                  <a:ln>
                    <a:noFill/>
                  </a:ln>
                  <a:solidFill>
                    <a:prstClr val="black"/>
                  </a:solidFill>
                  <a:effectLst/>
                  <a:uLnTx/>
                  <a:uFillTx/>
                  <a:latin typeface="Calibri" panose="020F0502020204030204"/>
                  <a:ea typeface="+mn-ea"/>
                </a:rPr>
                <a:t> responder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rPr>
                <a:t>STA</a:t>
              </a:r>
            </a:p>
          </p:txBody>
        </p:sp>
        <p:cxnSp>
          <p:nvCxnSpPr>
            <p:cNvPr id="48" name="Straight Connector 47">
              <a:extLst>
                <a:ext uri="{FF2B5EF4-FFF2-40B4-BE49-F238E27FC236}">
                  <a16:creationId xmlns:a16="http://schemas.microsoft.com/office/drawing/2014/main" id="{67149F90-234F-FFA5-04AD-D93F4A5567DB}"/>
                </a:ext>
              </a:extLst>
            </p:cNvPr>
            <p:cNvCxnSpPr>
              <a:cxnSpLocks/>
            </p:cNvCxnSpPr>
            <p:nvPr/>
          </p:nvCxnSpPr>
          <p:spPr>
            <a:xfrm>
              <a:off x="4661833" y="1990260"/>
              <a:ext cx="572219" cy="0"/>
            </a:xfrm>
            <a:prstGeom prst="line">
              <a:avLst/>
            </a:prstGeom>
            <a:noFill/>
            <a:ln w="6350" cap="flat" cmpd="sng" algn="ctr">
              <a:solidFill>
                <a:srgbClr val="4472C4"/>
              </a:solidFill>
              <a:prstDash val="solid"/>
              <a:miter lim="800000"/>
            </a:ln>
            <a:effectLst/>
          </p:spPr>
        </p:cxnSp>
        <p:sp>
          <p:nvSpPr>
            <p:cNvPr id="49" name="TextBox 48">
              <a:extLst>
                <a:ext uri="{FF2B5EF4-FFF2-40B4-BE49-F238E27FC236}">
                  <a16:creationId xmlns:a16="http://schemas.microsoft.com/office/drawing/2014/main" id="{D4DEFB14-A6C6-2CE4-6EED-5E8F8BAD0053}"/>
                </a:ext>
              </a:extLst>
            </p:cNvPr>
            <p:cNvSpPr txBox="1"/>
            <p:nvPr/>
          </p:nvSpPr>
          <p:spPr>
            <a:xfrm>
              <a:off x="4756974" y="1795858"/>
              <a:ext cx="496361" cy="30796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rPr>
                <a:t>SIFS</a:t>
              </a:r>
            </a:p>
          </p:txBody>
        </p:sp>
        <p:cxnSp>
          <p:nvCxnSpPr>
            <p:cNvPr id="50" name="Straight Connector 49">
              <a:extLst>
                <a:ext uri="{FF2B5EF4-FFF2-40B4-BE49-F238E27FC236}">
                  <a16:creationId xmlns:a16="http://schemas.microsoft.com/office/drawing/2014/main" id="{78DD07C6-3DAC-38BE-80A1-63165CFA58E2}"/>
                </a:ext>
              </a:extLst>
            </p:cNvPr>
            <p:cNvCxnSpPr/>
            <p:nvPr/>
          </p:nvCxnSpPr>
          <p:spPr>
            <a:xfrm>
              <a:off x="5234052" y="1673817"/>
              <a:ext cx="0" cy="1552754"/>
            </a:xfrm>
            <a:prstGeom prst="line">
              <a:avLst/>
            </a:prstGeom>
            <a:noFill/>
            <a:ln w="6350" cap="flat" cmpd="sng" algn="ctr">
              <a:solidFill>
                <a:srgbClr val="4472C4"/>
              </a:solidFill>
              <a:prstDash val="solid"/>
              <a:miter lim="800000"/>
            </a:ln>
            <a:effectLst/>
          </p:spPr>
        </p:cxnSp>
        <p:sp>
          <p:nvSpPr>
            <p:cNvPr id="51" name="TextBox 50">
              <a:extLst>
                <a:ext uri="{FF2B5EF4-FFF2-40B4-BE49-F238E27FC236}">
                  <a16:creationId xmlns:a16="http://schemas.microsoft.com/office/drawing/2014/main" id="{6D06BCF1-23D7-46C3-24DC-8DE701B9824F}"/>
                </a:ext>
              </a:extLst>
            </p:cNvPr>
            <p:cNvSpPr txBox="1"/>
            <p:nvPr/>
          </p:nvSpPr>
          <p:spPr>
            <a:xfrm>
              <a:off x="5248424" y="2639422"/>
              <a:ext cx="1954630" cy="373960"/>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rPr>
                <a:t>ICF response </a:t>
              </a:r>
              <a:r>
                <a:rPr kumimoji="0" lang="en-US" sz="700" b="0" i="0" u="none" strike="noStrike" kern="0" cap="none" spc="0" normalizeH="0" baseline="0" noProof="0" dirty="0">
                  <a:ln>
                    <a:noFill/>
                  </a:ln>
                  <a:solidFill>
                    <a:prstClr val="black"/>
                  </a:solidFill>
                  <a:effectLst/>
                  <a:uLnTx/>
                  <a:uFillTx/>
                  <a:latin typeface="Calibri" panose="020F0502020204030204"/>
                  <a:ea typeface="+mn-ea"/>
                  <a:cs typeface="+mn-cs"/>
                </a:rPr>
                <a:t>(e.g. CTS)</a:t>
              </a:r>
              <a:endPar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52" name="Rectangle 51">
              <a:extLst>
                <a:ext uri="{FF2B5EF4-FFF2-40B4-BE49-F238E27FC236}">
                  <a16:creationId xmlns:a16="http://schemas.microsoft.com/office/drawing/2014/main" id="{9ADBABEF-5071-F9EE-0770-E7D9B0A05C98}"/>
                </a:ext>
              </a:extLst>
            </p:cNvPr>
            <p:cNvSpPr/>
            <p:nvPr/>
          </p:nvSpPr>
          <p:spPr>
            <a:xfrm>
              <a:off x="3189184" y="2751826"/>
              <a:ext cx="45719" cy="45719"/>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3" name="Rectangle 52">
              <a:extLst>
                <a:ext uri="{FF2B5EF4-FFF2-40B4-BE49-F238E27FC236}">
                  <a16:creationId xmlns:a16="http://schemas.microsoft.com/office/drawing/2014/main" id="{EC1D15EC-2ABC-E9AF-DD44-584A3B1C4837}"/>
                </a:ext>
              </a:extLst>
            </p:cNvPr>
            <p:cNvSpPr/>
            <p:nvPr/>
          </p:nvSpPr>
          <p:spPr>
            <a:xfrm>
              <a:off x="1052421" y="3013205"/>
              <a:ext cx="3609411" cy="213366"/>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Calibri" panose="020F0502020204030204"/>
                  <a:ea typeface="+mn-ea"/>
                  <a:cs typeface="+mn-cs"/>
                </a:rPr>
                <a:t>20MHz operation: listen mode</a:t>
              </a:r>
            </a:p>
          </p:txBody>
        </p:sp>
        <p:sp>
          <p:nvSpPr>
            <p:cNvPr id="54" name="Rectangle 53">
              <a:extLst>
                <a:ext uri="{FF2B5EF4-FFF2-40B4-BE49-F238E27FC236}">
                  <a16:creationId xmlns:a16="http://schemas.microsoft.com/office/drawing/2014/main" id="{1E1C8405-486C-03EB-35C9-0492442631ED}"/>
                </a:ext>
              </a:extLst>
            </p:cNvPr>
            <p:cNvSpPr/>
            <p:nvPr/>
          </p:nvSpPr>
          <p:spPr>
            <a:xfrm>
              <a:off x="4934309" y="3003007"/>
              <a:ext cx="5848709" cy="529509"/>
            </a:xfrm>
            <a:prstGeom prst="rect">
              <a:avLst/>
            </a:prstGeom>
            <a:solidFill>
              <a:srgbClr val="ED7D31"/>
            </a:solidFill>
            <a:ln w="12700" cap="flat" cmpd="sng" algn="ctr">
              <a:solidFill>
                <a:srgbClr val="ED7D31">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white"/>
                  </a:solidFill>
                  <a:effectLst/>
                  <a:uLnTx/>
                  <a:uFillTx/>
                  <a:latin typeface="Calibri" panose="020F0502020204030204"/>
                  <a:ea typeface="+mn-ea"/>
                  <a:cs typeface="+mn-cs"/>
                </a:rPr>
                <a:t>80MHz operation: power mode</a:t>
              </a:r>
            </a:p>
          </p:txBody>
        </p:sp>
        <p:sp>
          <p:nvSpPr>
            <p:cNvPr id="55" name="TextBox 54">
              <a:extLst>
                <a:ext uri="{FF2B5EF4-FFF2-40B4-BE49-F238E27FC236}">
                  <a16:creationId xmlns:a16="http://schemas.microsoft.com/office/drawing/2014/main" id="{281C558C-CF7B-A2A6-990C-5FF78F48F8EC}"/>
                </a:ext>
              </a:extLst>
            </p:cNvPr>
            <p:cNvSpPr txBox="1"/>
            <p:nvPr/>
          </p:nvSpPr>
          <p:spPr>
            <a:xfrm>
              <a:off x="7653415" y="1696640"/>
              <a:ext cx="1219200" cy="373960"/>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Calibri" panose="020F0502020204030204"/>
                  <a:ea typeface="+mn-ea"/>
                  <a:cs typeface="+mn-cs"/>
                </a:rPr>
                <a:t>Data</a:t>
              </a:r>
            </a:p>
          </p:txBody>
        </p:sp>
        <p:sp>
          <p:nvSpPr>
            <p:cNvPr id="56" name="TextBox 55">
              <a:extLst>
                <a:ext uri="{FF2B5EF4-FFF2-40B4-BE49-F238E27FC236}">
                  <a16:creationId xmlns:a16="http://schemas.microsoft.com/office/drawing/2014/main" id="{95FF663C-7708-3AD6-9E8A-4BC7DCDCC44C}"/>
                </a:ext>
              </a:extLst>
            </p:cNvPr>
            <p:cNvSpPr txBox="1"/>
            <p:nvPr/>
          </p:nvSpPr>
          <p:spPr>
            <a:xfrm>
              <a:off x="4044439" y="3786707"/>
              <a:ext cx="1963601" cy="30796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rPr>
                <a:t>Transition from 20 to 80MHz</a:t>
              </a:r>
            </a:p>
          </p:txBody>
        </p:sp>
        <p:cxnSp>
          <p:nvCxnSpPr>
            <p:cNvPr id="57" name="Straight Connector 56">
              <a:extLst>
                <a:ext uri="{FF2B5EF4-FFF2-40B4-BE49-F238E27FC236}">
                  <a16:creationId xmlns:a16="http://schemas.microsoft.com/office/drawing/2014/main" id="{CC20B9DE-E9A1-541A-C195-D7272D92528E}"/>
                </a:ext>
              </a:extLst>
            </p:cNvPr>
            <p:cNvCxnSpPr>
              <a:cxnSpLocks/>
            </p:cNvCxnSpPr>
            <p:nvPr/>
          </p:nvCxnSpPr>
          <p:spPr>
            <a:xfrm>
              <a:off x="4661832" y="3712667"/>
              <a:ext cx="272477" cy="0"/>
            </a:xfrm>
            <a:prstGeom prst="line">
              <a:avLst/>
            </a:prstGeom>
            <a:noFill/>
            <a:ln w="6350" cap="flat" cmpd="sng" algn="ctr">
              <a:solidFill>
                <a:srgbClr val="4472C4"/>
              </a:solidFill>
              <a:prstDash val="solid"/>
              <a:miter lim="800000"/>
              <a:headEnd type="triangle" w="med" len="med"/>
              <a:tailEnd type="triangle" w="med" len="med"/>
            </a:ln>
            <a:effectLst/>
          </p:spPr>
        </p:cxnSp>
        <p:sp>
          <p:nvSpPr>
            <p:cNvPr id="58" name="TextBox 57">
              <a:extLst>
                <a:ext uri="{FF2B5EF4-FFF2-40B4-BE49-F238E27FC236}">
                  <a16:creationId xmlns:a16="http://schemas.microsoft.com/office/drawing/2014/main" id="{D54B1931-AD1F-7874-DD37-F783D238C76B}"/>
                </a:ext>
              </a:extLst>
            </p:cNvPr>
            <p:cNvSpPr txBox="1"/>
            <p:nvPr/>
          </p:nvSpPr>
          <p:spPr>
            <a:xfrm>
              <a:off x="4851755" y="4198764"/>
              <a:ext cx="887625" cy="30796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rPr>
                <a:t>Check CCA</a:t>
              </a:r>
            </a:p>
          </p:txBody>
        </p:sp>
        <p:cxnSp>
          <p:nvCxnSpPr>
            <p:cNvPr id="59" name="Straight Connector 58">
              <a:extLst>
                <a:ext uri="{FF2B5EF4-FFF2-40B4-BE49-F238E27FC236}">
                  <a16:creationId xmlns:a16="http://schemas.microsoft.com/office/drawing/2014/main" id="{F76DB063-E700-18FE-B3B7-83D672264D27}"/>
                </a:ext>
              </a:extLst>
            </p:cNvPr>
            <p:cNvCxnSpPr>
              <a:cxnSpLocks/>
            </p:cNvCxnSpPr>
            <p:nvPr/>
          </p:nvCxnSpPr>
          <p:spPr>
            <a:xfrm>
              <a:off x="4934309" y="4133349"/>
              <a:ext cx="299743" cy="0"/>
            </a:xfrm>
            <a:prstGeom prst="line">
              <a:avLst/>
            </a:prstGeom>
            <a:noFill/>
            <a:ln w="6350" cap="flat" cmpd="sng" algn="ctr">
              <a:solidFill>
                <a:srgbClr val="4472C4"/>
              </a:solidFill>
              <a:prstDash val="solid"/>
              <a:miter lim="800000"/>
              <a:headEnd type="triangle" w="med" len="med"/>
              <a:tailEnd type="triangle" w="med" len="med"/>
            </a:ln>
            <a:effectLst/>
          </p:spPr>
        </p:cxnSp>
      </p:grpSp>
    </p:spTree>
    <p:extLst>
      <p:ext uri="{BB962C8B-B14F-4D97-AF65-F5344CB8AC3E}">
        <p14:creationId xmlns:p14="http://schemas.microsoft.com/office/powerpoint/2010/main" val="6964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5CDBF-9A3C-C033-F782-EEFF06B6B0FA}"/>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A07130CC-1BEE-0550-BAC7-7D31F5234FCA}"/>
              </a:ext>
            </a:extLst>
          </p:cNvPr>
          <p:cNvSpPr>
            <a:spLocks noGrp="1"/>
          </p:cNvSpPr>
          <p:nvPr>
            <p:ph idx="1"/>
          </p:nvPr>
        </p:nvSpPr>
        <p:spPr>
          <a:xfrm>
            <a:off x="685800" y="1524000"/>
            <a:ext cx="7770813" cy="4113213"/>
          </a:xfrm>
        </p:spPr>
        <p:txBody>
          <a:bodyPr/>
          <a:lstStyle/>
          <a:p>
            <a:pPr>
              <a:buFont typeface="Arial" panose="020B0604020202020204" pitchFamily="34" charset="0"/>
              <a:buChar char="•"/>
            </a:pPr>
            <a:r>
              <a:rPr lang="en-US" sz="1600" dirty="0"/>
              <a:t>We need to give more time for the STA to be able to change BW so that it can check CCA during SIFS between ICF and ICF response</a:t>
            </a:r>
            <a:endParaRPr lang="en-US" sz="1200" dirty="0"/>
          </a:p>
          <a:p>
            <a:pPr>
              <a:buFont typeface="Arial" panose="020B0604020202020204" pitchFamily="34" charset="0"/>
              <a:buChar char="•"/>
            </a:pPr>
            <a:r>
              <a:rPr lang="en-US" sz="1600" dirty="0"/>
              <a:t>One could thing we can use padding, but actually the padding is included before the FCS in non-HT dup (which has to be used in that case), which forces the STA to wait until the end of the ICF PPDU before being able to switch</a:t>
            </a:r>
          </a:p>
          <a:p>
            <a:pPr>
              <a:buFont typeface="Arial" panose="020B0604020202020204" pitchFamily="34" charset="0"/>
              <a:buChar char="•"/>
            </a:pPr>
            <a:endParaRPr lang="en-US" sz="1600" dirty="0"/>
          </a:p>
          <a:p>
            <a:pPr>
              <a:buFont typeface="Arial" panose="020B0604020202020204" pitchFamily="34" charset="0"/>
              <a:buChar char="•"/>
            </a:pPr>
            <a:r>
              <a:rPr lang="en-US" sz="1600" dirty="0"/>
              <a:t>New Intermediate FCS field, inserted before the padding allows the STA to use the padding time to change BW and use SIFS to check CCA on </a:t>
            </a:r>
            <a:r>
              <a:rPr lang="en-US" sz="1600" dirty="0" err="1"/>
              <a:t>TxOP</a:t>
            </a:r>
            <a:r>
              <a:rPr lang="en-US" sz="1600" dirty="0"/>
              <a:t> BW.</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7B4CE06-01AF-E521-0F6D-3B357F2A0EB4}"/>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861A8DB-CBF6-D4AB-06D9-13E354ABFF03}"/>
              </a:ext>
            </a:extLst>
          </p:cNvPr>
          <p:cNvSpPr>
            <a:spLocks noGrp="1"/>
          </p:cNvSpPr>
          <p:nvPr>
            <p:ph type="ftr" idx="14"/>
          </p:nvPr>
        </p:nvSpPr>
        <p:spPr>
          <a:xfrm>
            <a:off x="5357818" y="6524625"/>
            <a:ext cx="3184520" cy="180975"/>
          </a:xfrm>
        </p:spPr>
        <p:txBody>
          <a:bodyPr/>
          <a:lstStyle/>
          <a:p>
            <a:r>
              <a:rPr lang="en-GB" dirty="0"/>
              <a:t>Laurent Cariou, Intel</a:t>
            </a:r>
          </a:p>
        </p:txBody>
      </p:sp>
      <p:sp>
        <p:nvSpPr>
          <p:cNvPr id="6" name="Date Placeholder 5">
            <a:extLst>
              <a:ext uri="{FF2B5EF4-FFF2-40B4-BE49-F238E27FC236}">
                <a16:creationId xmlns:a16="http://schemas.microsoft.com/office/drawing/2014/main" id="{F8FC0AFF-E195-FB6C-E14E-7234C57FBE25}"/>
              </a:ext>
            </a:extLst>
          </p:cNvPr>
          <p:cNvSpPr>
            <a:spLocks noGrp="1"/>
          </p:cNvSpPr>
          <p:nvPr>
            <p:ph type="dt" idx="15"/>
          </p:nvPr>
        </p:nvSpPr>
        <p:spPr/>
        <p:txBody>
          <a:bodyPr/>
          <a:lstStyle/>
          <a:p>
            <a:r>
              <a:rPr lang="en-US" dirty="0"/>
              <a:t>July 2024</a:t>
            </a:r>
            <a:endParaRPr lang="en-GB" dirty="0"/>
          </a:p>
        </p:txBody>
      </p:sp>
      <p:grpSp>
        <p:nvGrpSpPr>
          <p:cNvPr id="69" name="Group 68">
            <a:extLst>
              <a:ext uri="{FF2B5EF4-FFF2-40B4-BE49-F238E27FC236}">
                <a16:creationId xmlns:a16="http://schemas.microsoft.com/office/drawing/2014/main" id="{2F682839-9DE1-8196-235F-35451BDD2F6A}"/>
              </a:ext>
            </a:extLst>
          </p:cNvPr>
          <p:cNvGrpSpPr/>
          <p:nvPr/>
        </p:nvGrpSpPr>
        <p:grpSpPr>
          <a:xfrm>
            <a:off x="304800" y="4617969"/>
            <a:ext cx="8616253" cy="1249431"/>
            <a:chOff x="-5653" y="3444802"/>
            <a:chExt cx="12181143" cy="2201618"/>
          </a:xfrm>
        </p:grpSpPr>
        <p:sp>
          <p:nvSpPr>
            <p:cNvPr id="29" name="Rectangle 28">
              <a:extLst>
                <a:ext uri="{FF2B5EF4-FFF2-40B4-BE49-F238E27FC236}">
                  <a16:creationId xmlns:a16="http://schemas.microsoft.com/office/drawing/2014/main" id="{6E543731-BCB1-3495-FF60-5069D21F4177}"/>
                </a:ext>
              </a:extLst>
            </p:cNvPr>
            <p:cNvSpPr/>
            <p:nvPr/>
          </p:nvSpPr>
          <p:spPr>
            <a:xfrm>
              <a:off x="-5653" y="3985260"/>
              <a:ext cx="5294502" cy="582692"/>
            </a:xfrm>
            <a:prstGeom prst="rect">
              <a:avLst/>
            </a:prstGeom>
            <a:solidFill>
              <a:srgbClr val="FFC000"/>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C60A9420-1E27-B475-CA84-ABA159226502}"/>
                </a:ext>
              </a:extLst>
            </p:cNvPr>
            <p:cNvSpPr/>
            <p:nvPr/>
          </p:nvSpPr>
          <p:spPr>
            <a:xfrm>
              <a:off x="16510" y="4076700"/>
              <a:ext cx="876300"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cs typeface="+mn-cs"/>
                </a:rPr>
                <a:t>Frame control</a:t>
              </a:r>
            </a:p>
          </p:txBody>
        </p:sp>
        <p:sp>
          <p:nvSpPr>
            <p:cNvPr id="31" name="Rectangle 30">
              <a:extLst>
                <a:ext uri="{FF2B5EF4-FFF2-40B4-BE49-F238E27FC236}">
                  <a16:creationId xmlns:a16="http://schemas.microsoft.com/office/drawing/2014/main" id="{8E96AC94-CF39-0245-789F-7896E9932263}"/>
                </a:ext>
              </a:extLst>
            </p:cNvPr>
            <p:cNvSpPr/>
            <p:nvPr/>
          </p:nvSpPr>
          <p:spPr>
            <a:xfrm>
              <a:off x="892810" y="4076700"/>
              <a:ext cx="876300"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anose="020F0502020204030204"/>
                  <a:ea typeface="+mn-ea"/>
                  <a:cs typeface="+mn-cs"/>
                </a:rPr>
                <a:t>Duration</a:t>
              </a:r>
            </a:p>
          </p:txBody>
        </p:sp>
        <p:sp>
          <p:nvSpPr>
            <p:cNvPr id="32" name="Rectangle 31">
              <a:extLst>
                <a:ext uri="{FF2B5EF4-FFF2-40B4-BE49-F238E27FC236}">
                  <a16:creationId xmlns:a16="http://schemas.microsoft.com/office/drawing/2014/main" id="{4EF8B37D-E6E8-DDB5-2E34-16837E331575}"/>
                </a:ext>
              </a:extLst>
            </p:cNvPr>
            <p:cNvSpPr/>
            <p:nvPr/>
          </p:nvSpPr>
          <p:spPr>
            <a:xfrm>
              <a:off x="1769110" y="4076626"/>
              <a:ext cx="456504"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RA</a:t>
              </a:r>
            </a:p>
          </p:txBody>
        </p:sp>
        <p:sp>
          <p:nvSpPr>
            <p:cNvPr id="33" name="Rectangle 32">
              <a:extLst>
                <a:ext uri="{FF2B5EF4-FFF2-40B4-BE49-F238E27FC236}">
                  <a16:creationId xmlns:a16="http://schemas.microsoft.com/office/drawing/2014/main" id="{F28ADB31-3E30-B418-2905-1AA1304403DC}"/>
                </a:ext>
              </a:extLst>
            </p:cNvPr>
            <p:cNvSpPr/>
            <p:nvPr/>
          </p:nvSpPr>
          <p:spPr>
            <a:xfrm>
              <a:off x="2218690" y="4076626"/>
              <a:ext cx="456504"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TA</a:t>
              </a:r>
            </a:p>
          </p:txBody>
        </p:sp>
        <p:sp>
          <p:nvSpPr>
            <p:cNvPr id="34" name="Rectangle 33">
              <a:extLst>
                <a:ext uri="{FF2B5EF4-FFF2-40B4-BE49-F238E27FC236}">
                  <a16:creationId xmlns:a16="http://schemas.microsoft.com/office/drawing/2014/main" id="{9914762F-A73C-99AE-006F-A96BF076A3EF}"/>
                </a:ext>
              </a:extLst>
            </p:cNvPr>
            <p:cNvSpPr/>
            <p:nvPr/>
          </p:nvSpPr>
          <p:spPr>
            <a:xfrm>
              <a:off x="2667573" y="4076626"/>
              <a:ext cx="876299"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Common info</a:t>
              </a:r>
            </a:p>
          </p:txBody>
        </p:sp>
        <p:sp>
          <p:nvSpPr>
            <p:cNvPr id="35" name="Rectangle 34">
              <a:extLst>
                <a:ext uri="{FF2B5EF4-FFF2-40B4-BE49-F238E27FC236}">
                  <a16:creationId xmlns:a16="http://schemas.microsoft.com/office/drawing/2014/main" id="{8672B567-C403-AA44-C2FA-E4CCD70BB4E0}"/>
                </a:ext>
              </a:extLst>
            </p:cNvPr>
            <p:cNvSpPr/>
            <p:nvPr/>
          </p:nvSpPr>
          <p:spPr>
            <a:xfrm>
              <a:off x="3536253" y="4076626"/>
              <a:ext cx="876299"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User info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STA1</a:t>
              </a:r>
            </a:p>
          </p:txBody>
        </p:sp>
        <p:sp>
          <p:nvSpPr>
            <p:cNvPr id="36" name="Rectangle 35">
              <a:extLst>
                <a:ext uri="{FF2B5EF4-FFF2-40B4-BE49-F238E27FC236}">
                  <a16:creationId xmlns:a16="http://schemas.microsoft.com/office/drawing/2014/main" id="{EA36E148-9808-CD01-B783-8BDE2B53A37C}"/>
                </a:ext>
              </a:extLst>
            </p:cNvPr>
            <p:cNvSpPr/>
            <p:nvPr/>
          </p:nvSpPr>
          <p:spPr>
            <a:xfrm>
              <a:off x="4412552" y="4076478"/>
              <a:ext cx="876299"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User info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STA2</a:t>
              </a:r>
            </a:p>
          </p:txBody>
        </p:sp>
        <p:sp>
          <p:nvSpPr>
            <p:cNvPr id="37" name="Rectangle 36">
              <a:extLst>
                <a:ext uri="{FF2B5EF4-FFF2-40B4-BE49-F238E27FC236}">
                  <a16:creationId xmlns:a16="http://schemas.microsoft.com/office/drawing/2014/main" id="{13277E7E-83A7-E00D-EB8B-7AF2438808FB}"/>
                </a:ext>
              </a:extLst>
            </p:cNvPr>
            <p:cNvSpPr/>
            <p:nvPr/>
          </p:nvSpPr>
          <p:spPr>
            <a:xfrm>
              <a:off x="5281232" y="4076478"/>
              <a:ext cx="1774761" cy="396237"/>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Intermediate FCS</a:t>
              </a:r>
            </a:p>
          </p:txBody>
        </p:sp>
        <p:sp>
          <p:nvSpPr>
            <p:cNvPr id="39" name="Rectangle 38">
              <a:extLst>
                <a:ext uri="{FF2B5EF4-FFF2-40B4-BE49-F238E27FC236}">
                  <a16:creationId xmlns:a16="http://schemas.microsoft.com/office/drawing/2014/main" id="{60122CE7-564B-24C7-F92E-C74D98CBB4FA}"/>
                </a:ext>
              </a:extLst>
            </p:cNvPr>
            <p:cNvSpPr/>
            <p:nvPr/>
          </p:nvSpPr>
          <p:spPr>
            <a:xfrm>
              <a:off x="7037639" y="4076478"/>
              <a:ext cx="876299"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Padding User Info</a:t>
              </a:r>
            </a:p>
          </p:txBody>
        </p:sp>
        <p:sp>
          <p:nvSpPr>
            <p:cNvPr id="40" name="TextBox 39">
              <a:extLst>
                <a:ext uri="{FF2B5EF4-FFF2-40B4-BE49-F238E27FC236}">
                  <a16:creationId xmlns:a16="http://schemas.microsoft.com/office/drawing/2014/main" id="{6180DFDE-1342-04F6-76C7-AA611D41088D}"/>
                </a:ext>
              </a:extLst>
            </p:cNvPr>
            <p:cNvSpPr txBox="1"/>
            <p:nvPr/>
          </p:nvSpPr>
          <p:spPr>
            <a:xfrm>
              <a:off x="8082280" y="4198620"/>
              <a:ext cx="399311" cy="460982"/>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sz="1050" dirty="0">
                  <a:solidFill>
                    <a:prstClr val="black"/>
                  </a:solidFill>
                  <a:latin typeface="Calibri" panose="020F0502020204030204"/>
                  <a:ea typeface="+mn-ea"/>
                </a:rPr>
                <a:t>…</a:t>
              </a:r>
            </a:p>
          </p:txBody>
        </p:sp>
        <p:sp>
          <p:nvSpPr>
            <p:cNvPr id="41" name="Rectangle 40">
              <a:extLst>
                <a:ext uri="{FF2B5EF4-FFF2-40B4-BE49-F238E27FC236}">
                  <a16:creationId xmlns:a16="http://schemas.microsoft.com/office/drawing/2014/main" id="{3CC613B5-0948-0BE5-AA09-442D9B1B44F4}"/>
                </a:ext>
              </a:extLst>
            </p:cNvPr>
            <p:cNvSpPr/>
            <p:nvPr/>
          </p:nvSpPr>
          <p:spPr>
            <a:xfrm>
              <a:off x="8550214" y="4076478"/>
              <a:ext cx="876299"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Padding User Info</a:t>
              </a:r>
            </a:p>
          </p:txBody>
        </p:sp>
        <p:cxnSp>
          <p:nvCxnSpPr>
            <p:cNvPr id="60" name="Straight Connector 59">
              <a:extLst>
                <a:ext uri="{FF2B5EF4-FFF2-40B4-BE49-F238E27FC236}">
                  <a16:creationId xmlns:a16="http://schemas.microsoft.com/office/drawing/2014/main" id="{4B15EC87-6CEF-9710-30CC-1C22E479A0B1}"/>
                </a:ext>
              </a:extLst>
            </p:cNvPr>
            <p:cNvCxnSpPr/>
            <p:nvPr/>
          </p:nvCxnSpPr>
          <p:spPr>
            <a:xfrm>
              <a:off x="7033830" y="3992880"/>
              <a:ext cx="0" cy="1653540"/>
            </a:xfrm>
            <a:prstGeom prst="line">
              <a:avLst/>
            </a:prstGeom>
            <a:noFill/>
            <a:ln w="6350" cap="flat" cmpd="sng" algn="ctr">
              <a:solidFill>
                <a:srgbClr val="4472C4"/>
              </a:solidFill>
              <a:prstDash val="solid"/>
              <a:miter lim="800000"/>
            </a:ln>
            <a:effectLst/>
          </p:spPr>
        </p:cxnSp>
        <p:cxnSp>
          <p:nvCxnSpPr>
            <p:cNvPr id="61" name="Straight Connector 60">
              <a:extLst>
                <a:ext uri="{FF2B5EF4-FFF2-40B4-BE49-F238E27FC236}">
                  <a16:creationId xmlns:a16="http://schemas.microsoft.com/office/drawing/2014/main" id="{DC9F737F-9AB9-0035-4BFE-15CA730E4106}"/>
                </a:ext>
              </a:extLst>
            </p:cNvPr>
            <p:cNvCxnSpPr/>
            <p:nvPr/>
          </p:nvCxnSpPr>
          <p:spPr>
            <a:xfrm>
              <a:off x="10064688" y="3985260"/>
              <a:ext cx="0" cy="1653540"/>
            </a:xfrm>
            <a:prstGeom prst="line">
              <a:avLst/>
            </a:prstGeom>
            <a:noFill/>
            <a:ln w="6350" cap="flat" cmpd="sng" algn="ctr">
              <a:solidFill>
                <a:srgbClr val="4472C4"/>
              </a:solidFill>
              <a:prstDash val="solid"/>
              <a:miter lim="800000"/>
            </a:ln>
            <a:effectLst/>
          </p:spPr>
        </p:cxnSp>
        <p:sp>
          <p:nvSpPr>
            <p:cNvPr id="62" name="TextBox 61">
              <a:extLst>
                <a:ext uri="{FF2B5EF4-FFF2-40B4-BE49-F238E27FC236}">
                  <a16:creationId xmlns:a16="http://schemas.microsoft.com/office/drawing/2014/main" id="{69D053A7-763D-2CFA-BD21-8DEC5D5BB571}"/>
                </a:ext>
              </a:extLst>
            </p:cNvPr>
            <p:cNvSpPr txBox="1"/>
            <p:nvPr/>
          </p:nvSpPr>
          <p:spPr>
            <a:xfrm>
              <a:off x="7311491" y="5107125"/>
              <a:ext cx="1754515" cy="352516"/>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sz="700" dirty="0">
                  <a:solidFill>
                    <a:prstClr val="black"/>
                  </a:solidFill>
                  <a:latin typeface="Calibri" panose="020F0502020204030204"/>
                  <a:ea typeface="+mn-ea"/>
                </a:rPr>
                <a:t>Transition from 20 to 80MHz</a:t>
              </a:r>
            </a:p>
          </p:txBody>
        </p:sp>
        <p:cxnSp>
          <p:nvCxnSpPr>
            <p:cNvPr id="63" name="Straight Connector 62">
              <a:extLst>
                <a:ext uri="{FF2B5EF4-FFF2-40B4-BE49-F238E27FC236}">
                  <a16:creationId xmlns:a16="http://schemas.microsoft.com/office/drawing/2014/main" id="{B237E178-83F6-9CB5-84F0-ACB0AE054B7E}"/>
                </a:ext>
              </a:extLst>
            </p:cNvPr>
            <p:cNvCxnSpPr>
              <a:cxnSpLocks/>
            </p:cNvCxnSpPr>
            <p:nvPr/>
          </p:nvCxnSpPr>
          <p:spPr>
            <a:xfrm>
              <a:off x="7033830" y="5104395"/>
              <a:ext cx="3028959" cy="0"/>
            </a:xfrm>
            <a:prstGeom prst="line">
              <a:avLst/>
            </a:prstGeom>
            <a:noFill/>
            <a:ln w="6350" cap="flat" cmpd="sng" algn="ctr">
              <a:solidFill>
                <a:srgbClr val="4472C4"/>
              </a:solidFill>
              <a:prstDash val="solid"/>
              <a:miter lim="800000"/>
              <a:headEnd type="triangle" w="med" len="med"/>
              <a:tailEnd type="triangle" w="med" len="med"/>
            </a:ln>
            <a:effectLst/>
          </p:spPr>
        </p:cxnSp>
        <p:sp>
          <p:nvSpPr>
            <p:cNvPr id="64" name="Rectangle 63">
              <a:extLst>
                <a:ext uri="{FF2B5EF4-FFF2-40B4-BE49-F238E27FC236}">
                  <a16:creationId xmlns:a16="http://schemas.microsoft.com/office/drawing/2014/main" id="{C66657FC-1AF0-34D0-7831-A4B28142DA95}"/>
                </a:ext>
              </a:extLst>
            </p:cNvPr>
            <p:cNvSpPr/>
            <p:nvPr/>
          </p:nvSpPr>
          <p:spPr>
            <a:xfrm>
              <a:off x="16511" y="5148574"/>
              <a:ext cx="7017320" cy="213366"/>
            </a:xfrm>
            <a:prstGeom prst="rect">
              <a:avLst/>
            </a:prstGeom>
            <a:solidFill>
              <a:srgbClr val="4472C4"/>
            </a:solidFill>
            <a:ln w="12700" cap="flat" cmpd="sng" algn="ctr">
              <a:solidFill>
                <a:srgbClr val="4472C4">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rPr>
                <a:t>20MHz operation: listen mode</a:t>
              </a:r>
            </a:p>
          </p:txBody>
        </p:sp>
        <p:sp>
          <p:nvSpPr>
            <p:cNvPr id="65" name="Rectangle 64">
              <a:extLst>
                <a:ext uri="{FF2B5EF4-FFF2-40B4-BE49-F238E27FC236}">
                  <a16:creationId xmlns:a16="http://schemas.microsoft.com/office/drawing/2014/main" id="{849BB9B1-9B1D-8420-AAA1-0FBD071D691A}"/>
                </a:ext>
              </a:extLst>
            </p:cNvPr>
            <p:cNvSpPr/>
            <p:nvPr/>
          </p:nvSpPr>
          <p:spPr>
            <a:xfrm>
              <a:off x="10062790" y="5103980"/>
              <a:ext cx="2112700" cy="529509"/>
            </a:xfrm>
            <a:prstGeom prst="rect">
              <a:avLst/>
            </a:prstGeom>
            <a:solidFill>
              <a:srgbClr val="ED7D31"/>
            </a:solidFill>
            <a:ln w="12700" cap="flat" cmpd="sng" algn="ctr">
              <a:solidFill>
                <a:srgbClr val="ED7D31">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rPr>
                <a:t>80MHz operation: power mode</a:t>
              </a:r>
            </a:p>
          </p:txBody>
        </p:sp>
        <p:sp>
          <p:nvSpPr>
            <p:cNvPr id="66" name="Rectangle 65">
              <a:extLst>
                <a:ext uri="{FF2B5EF4-FFF2-40B4-BE49-F238E27FC236}">
                  <a16:creationId xmlns:a16="http://schemas.microsoft.com/office/drawing/2014/main" id="{6D93B1C0-C1D0-74E4-ACE9-6C409AAD9E96}"/>
                </a:ext>
              </a:extLst>
            </p:cNvPr>
            <p:cNvSpPr/>
            <p:nvPr/>
          </p:nvSpPr>
          <p:spPr>
            <a:xfrm>
              <a:off x="9426513" y="4076478"/>
              <a:ext cx="636276" cy="39624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prstClr val="black"/>
                  </a:solidFill>
                  <a:effectLst/>
                  <a:uLnTx/>
                  <a:uFillTx/>
                  <a:latin typeface="Calibri" panose="020F0502020204030204"/>
                  <a:ea typeface="+mn-ea"/>
                  <a:cs typeface="+mn-cs"/>
                </a:rPr>
                <a:t>FCS</a:t>
              </a:r>
            </a:p>
          </p:txBody>
        </p:sp>
        <p:cxnSp>
          <p:nvCxnSpPr>
            <p:cNvPr id="67" name="Connector: Elbow 66">
              <a:extLst>
                <a:ext uri="{FF2B5EF4-FFF2-40B4-BE49-F238E27FC236}">
                  <a16:creationId xmlns:a16="http://schemas.microsoft.com/office/drawing/2014/main" id="{D377A3F8-0E1E-773B-63EC-11F030000F12}"/>
                </a:ext>
              </a:extLst>
            </p:cNvPr>
            <p:cNvCxnSpPr>
              <a:cxnSpLocks/>
              <a:endCxn id="29" idx="0"/>
            </p:cNvCxnSpPr>
            <p:nvPr/>
          </p:nvCxnSpPr>
          <p:spPr>
            <a:xfrm rot="16200000" flipV="1">
              <a:off x="4573031" y="2053827"/>
              <a:ext cx="91218" cy="3954083"/>
            </a:xfrm>
            <a:prstGeom prst="bentConnector3">
              <a:avLst>
                <a:gd name="adj1" fmla="val 350608"/>
              </a:avLst>
            </a:prstGeom>
            <a:noFill/>
            <a:ln w="6350" cap="flat" cmpd="sng" algn="ctr">
              <a:solidFill>
                <a:srgbClr val="4472C4"/>
              </a:solidFill>
              <a:prstDash val="solid"/>
              <a:miter lim="800000"/>
              <a:tailEnd type="triangle"/>
            </a:ln>
            <a:effectLst/>
          </p:spPr>
        </p:cxnSp>
        <p:sp>
          <p:nvSpPr>
            <p:cNvPr id="68" name="TextBox 67">
              <a:extLst>
                <a:ext uri="{FF2B5EF4-FFF2-40B4-BE49-F238E27FC236}">
                  <a16:creationId xmlns:a16="http://schemas.microsoft.com/office/drawing/2014/main" id="{C402D5BF-07E0-8DCD-9F63-F40F15C3E862}"/>
                </a:ext>
              </a:extLst>
            </p:cNvPr>
            <p:cNvSpPr txBox="1"/>
            <p:nvPr/>
          </p:nvSpPr>
          <p:spPr>
            <a:xfrm>
              <a:off x="2795249" y="3444802"/>
              <a:ext cx="3528973" cy="352516"/>
            </a:xfrm>
            <a:prstGeom prst="rect">
              <a:avLst/>
            </a:prstGeom>
            <a:noFill/>
          </p:spPr>
          <p:txBody>
            <a:bodyPr wrap="none" rtlCol="0">
              <a:spAutoFit/>
            </a:bodyPr>
            <a:lstStyle/>
            <a:p>
              <a:pPr defTabSz="914400" eaLnBrk="1" fontAlgn="auto" hangingPunct="1">
                <a:spcBef>
                  <a:spcPts val="0"/>
                </a:spcBef>
                <a:spcAft>
                  <a:spcPts val="0"/>
                </a:spcAft>
                <a:buClrTx/>
                <a:buSzTx/>
                <a:buFontTx/>
                <a:buNone/>
              </a:pPr>
              <a:r>
                <a:rPr lang="en-US" sz="700" dirty="0">
                  <a:solidFill>
                    <a:prstClr val="black"/>
                  </a:solidFill>
                  <a:latin typeface="Calibri" panose="020F0502020204030204"/>
                  <a:ea typeface="+mn-ea"/>
                </a:rPr>
                <a:t>FCS calculated on whole data portion up to FCS2 User Info field</a:t>
              </a:r>
            </a:p>
          </p:txBody>
        </p:sp>
      </p:grpSp>
    </p:spTree>
    <p:extLst>
      <p:ext uri="{BB962C8B-B14F-4D97-AF65-F5344CB8AC3E}">
        <p14:creationId xmlns:p14="http://schemas.microsoft.com/office/powerpoint/2010/main" val="1466877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0CC14-A25B-2904-81BC-46783A0B2718}"/>
              </a:ext>
            </a:extLst>
          </p:cNvPr>
          <p:cNvSpPr>
            <a:spLocks noGrp="1"/>
          </p:cNvSpPr>
          <p:nvPr>
            <p:ph type="title"/>
          </p:nvPr>
        </p:nvSpPr>
        <p:spPr/>
        <p:txBody>
          <a:bodyPr/>
          <a:lstStyle/>
          <a:p>
            <a:r>
              <a:rPr lang="en-US" dirty="0"/>
              <a:t>Next step</a:t>
            </a:r>
          </a:p>
        </p:txBody>
      </p:sp>
      <p:sp>
        <p:nvSpPr>
          <p:cNvPr id="3" name="Content Placeholder 2">
            <a:extLst>
              <a:ext uri="{FF2B5EF4-FFF2-40B4-BE49-F238E27FC236}">
                <a16:creationId xmlns:a16="http://schemas.microsoft.com/office/drawing/2014/main" id="{7148A2B6-5B10-5D04-5E41-5D3A5D8E2F0D}"/>
              </a:ext>
            </a:extLst>
          </p:cNvPr>
          <p:cNvSpPr>
            <a:spLocks noGrp="1"/>
          </p:cNvSpPr>
          <p:nvPr>
            <p:ph idx="1"/>
          </p:nvPr>
        </p:nvSpPr>
        <p:spPr/>
        <p:txBody>
          <a:bodyPr/>
          <a:lstStyle/>
          <a:p>
            <a:pPr>
              <a:buFont typeface="Arial" panose="020B0604020202020204" pitchFamily="34" charset="0"/>
              <a:buChar char="•"/>
            </a:pPr>
            <a:r>
              <a:rPr lang="en-US" dirty="0"/>
              <a:t>One easy and straightforward follow-up step is to: </a:t>
            </a:r>
          </a:p>
          <a:p>
            <a:pPr lvl="1">
              <a:buFont typeface="Arial" panose="020B0604020202020204" pitchFamily="34" charset="0"/>
              <a:buChar char="•"/>
            </a:pPr>
            <a:r>
              <a:rPr lang="en-US" dirty="0"/>
              <a:t>validate that the intermediate FCS field will be used and included in the ICF for </a:t>
            </a:r>
            <a:r>
              <a:rPr lang="en-US" dirty="0" err="1"/>
              <a:t>eMLSR</a:t>
            </a:r>
            <a:r>
              <a:rPr lang="en-US" dirty="0"/>
              <a:t> UHR STAs and for DPS</a:t>
            </a:r>
          </a:p>
          <a:p>
            <a:pPr lvl="1">
              <a:buFont typeface="Arial" panose="020B0604020202020204" pitchFamily="34" charset="0"/>
              <a:buChar char="•"/>
            </a:pPr>
            <a:r>
              <a:rPr lang="en-US" dirty="0"/>
              <a:t>Set the requirement that the field that carries the Intermediate FCS shall be designed to be ignored by legacy STAs if they are scheduled in the same </a:t>
            </a:r>
            <a:r>
              <a:rPr lang="en-US" dirty="0" err="1"/>
              <a:t>eMLSR</a:t>
            </a:r>
            <a:r>
              <a:rPr lang="en-US" dirty="0"/>
              <a:t> initial control frame</a:t>
            </a:r>
          </a:p>
          <a:p>
            <a:pPr lvl="1">
              <a:buFont typeface="Arial" panose="020B0604020202020204" pitchFamily="34" charset="0"/>
              <a:buChar char="•"/>
            </a:pPr>
            <a:endParaRPr lang="en-US" dirty="0"/>
          </a:p>
          <a:p>
            <a:pPr>
              <a:buFont typeface="Arial" panose="020B0604020202020204" pitchFamily="34" charset="0"/>
              <a:buChar char="•"/>
            </a:pPr>
            <a:r>
              <a:rPr lang="en-US" sz="2000" b="0" dirty="0"/>
              <a:t>It is also clear by now that the intermediate FCS is also needed for DSO, in order to give time for the DSO STA to switch to the DSO </a:t>
            </a:r>
            <a:r>
              <a:rPr lang="en-US" sz="2000" b="0" dirty="0" err="1"/>
              <a:t>subband</a:t>
            </a:r>
            <a:endParaRPr lang="en-US" sz="2000" b="0" dirty="0"/>
          </a:p>
        </p:txBody>
      </p:sp>
      <p:sp>
        <p:nvSpPr>
          <p:cNvPr id="4" name="Slide Number Placeholder 3">
            <a:extLst>
              <a:ext uri="{FF2B5EF4-FFF2-40B4-BE49-F238E27FC236}">
                <a16:creationId xmlns:a16="http://schemas.microsoft.com/office/drawing/2014/main" id="{44A33DED-39B1-1183-E1F2-7FCB59925BD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5456190-67AB-9391-E1A4-B615F3555EA9}"/>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A95820B-08E0-3156-0F7D-3171EB10F6EC}"/>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27464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2A29F-7082-7034-20E9-3E52B273A439}"/>
              </a:ext>
            </a:extLst>
          </p:cNvPr>
          <p:cNvSpPr>
            <a:spLocks noGrp="1"/>
          </p:cNvSpPr>
          <p:nvPr>
            <p:ph type="title"/>
          </p:nvPr>
        </p:nvSpPr>
        <p:spPr/>
        <p:txBody>
          <a:bodyPr/>
          <a:lstStyle/>
          <a:p>
            <a:r>
              <a:rPr lang="en-US" dirty="0"/>
              <a:t>Padding for DPS</a:t>
            </a:r>
          </a:p>
        </p:txBody>
      </p:sp>
      <p:sp>
        <p:nvSpPr>
          <p:cNvPr id="3" name="Content Placeholder 2">
            <a:extLst>
              <a:ext uri="{FF2B5EF4-FFF2-40B4-BE49-F238E27FC236}">
                <a16:creationId xmlns:a16="http://schemas.microsoft.com/office/drawing/2014/main" id="{68FA5D9E-A1A0-3F2B-C01A-16D1EF91E744}"/>
              </a:ext>
            </a:extLst>
          </p:cNvPr>
          <p:cNvSpPr>
            <a:spLocks noGrp="1"/>
          </p:cNvSpPr>
          <p:nvPr>
            <p:ph idx="1"/>
          </p:nvPr>
        </p:nvSpPr>
        <p:spPr/>
        <p:txBody>
          <a:bodyPr/>
          <a:lstStyle/>
          <a:p>
            <a:pPr marL="342900" marR="0" lvl="0" indent="-342900">
              <a:spcBef>
                <a:spcPts val="0"/>
              </a:spcBef>
              <a:spcAft>
                <a:spcPts val="0"/>
              </a:spcAft>
              <a:buFont typeface="Calibri" panose="020F0502020204030204" pitchFamily="34" charset="0"/>
              <a:buChar char="•"/>
              <a:tabLst>
                <a:tab pos="457200" algn="l"/>
              </a:tabLst>
            </a:pPr>
            <a:r>
              <a:rPr lang="en-US" b="0" dirty="0"/>
              <a:t>For </a:t>
            </a:r>
            <a:r>
              <a:rPr lang="en-US" b="0" dirty="0" err="1"/>
              <a:t>eMLSR</a:t>
            </a:r>
            <a:r>
              <a:rPr lang="en-US" b="0" dirty="0"/>
              <a:t>, we already have built-in the tools for an </a:t>
            </a:r>
            <a:r>
              <a:rPr lang="en-US" b="0" dirty="0" err="1"/>
              <a:t>eMLSR</a:t>
            </a:r>
            <a:r>
              <a:rPr lang="en-US" b="0" dirty="0"/>
              <a:t> non-AP MLD to indicate the amount of padding it needs in a received initial control frame</a:t>
            </a:r>
          </a:p>
          <a:p>
            <a:pPr marL="342900" marR="0" lvl="0" indent="-342900">
              <a:spcBef>
                <a:spcPts val="0"/>
              </a:spcBef>
              <a:spcAft>
                <a:spcPts val="0"/>
              </a:spcAft>
              <a:buFont typeface="Calibri" panose="020F0502020204030204" pitchFamily="34" charset="0"/>
              <a:buChar char="•"/>
              <a:tabLst>
                <a:tab pos="457200" algn="l"/>
              </a:tabLst>
            </a:pPr>
            <a:endParaRPr lang="en-US" b="0" dirty="0"/>
          </a:p>
          <a:p>
            <a:pPr marL="342900" marR="0" lvl="0" indent="-342900">
              <a:spcBef>
                <a:spcPts val="0"/>
              </a:spcBef>
              <a:spcAft>
                <a:spcPts val="0"/>
              </a:spcAft>
              <a:buFont typeface="Calibri" panose="020F0502020204030204" pitchFamily="34" charset="0"/>
              <a:buChar char="•"/>
              <a:tabLst>
                <a:tab pos="457200" algn="l"/>
              </a:tabLst>
            </a:pPr>
            <a:r>
              <a:rPr lang="en-US" b="0" dirty="0"/>
              <a:t>For DPS, we also need the same tool</a:t>
            </a:r>
          </a:p>
        </p:txBody>
      </p:sp>
      <p:sp>
        <p:nvSpPr>
          <p:cNvPr id="4" name="Slide Number Placeholder 3">
            <a:extLst>
              <a:ext uri="{FF2B5EF4-FFF2-40B4-BE49-F238E27FC236}">
                <a16:creationId xmlns:a16="http://schemas.microsoft.com/office/drawing/2014/main" id="{F9FDBCE4-7907-42E7-04B5-7492A2C3865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3060072-915A-74A7-9976-0FBF19377EE0}"/>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F65591B4-BE51-7B5F-05DC-BA2492095724}"/>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440065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15234-0119-3B3A-E3CA-46B88EF278E7}"/>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762D7525-CC68-FE03-C46A-007959FD8227}"/>
              </a:ext>
            </a:extLst>
          </p:cNvPr>
          <p:cNvSpPr>
            <a:spLocks noGrp="1"/>
          </p:cNvSpPr>
          <p:nvPr>
            <p:ph idx="1"/>
          </p:nvPr>
        </p:nvSpPr>
        <p:spPr/>
        <p:txBody>
          <a:bodyPr/>
          <a:lstStyle/>
          <a:p>
            <a:pPr marL="0" marR="0" lvl="0" indent="0">
              <a:spcBef>
                <a:spcPts val="0"/>
              </a:spcBef>
              <a:spcAft>
                <a:spcPts val="0"/>
              </a:spcAft>
              <a:tabLst>
                <a:tab pos="457200" algn="l"/>
              </a:tabLs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Do you agree to add the following to the 11bn SFD:</a:t>
            </a:r>
          </a:p>
          <a:p>
            <a:pPr marL="342900" marR="0" lvl="0" indent="-342900">
              <a:spcBef>
                <a:spcPts val="0"/>
              </a:spcBef>
              <a:spcAft>
                <a:spcPts val="0"/>
              </a:spcAft>
              <a:buFont typeface="Calibri" panose="020F0502020204030204" pitchFamily="34" charset="0"/>
              <a:buChar char="•"/>
              <a:tabLst>
                <a:tab pos="4572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if a UHR non-AP MLD operates in the </a:t>
            </a:r>
            <a:r>
              <a:rPr lang="en-US" sz="1800" b="0" dirty="0" err="1">
                <a:effectLst/>
                <a:latin typeface="Calibri" panose="020F0502020204030204" pitchFamily="34" charset="0"/>
                <a:ea typeface="Times New Roman" panose="02020603050405020304" pitchFamily="18" charset="0"/>
                <a:cs typeface="Times New Roman" panose="02020603050405020304" pitchFamily="18" charset="0"/>
              </a:rPr>
              <a:t>eMLSR</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 mode, then its associated AP MLD, that supports transmitting intermediate FCS, shall include an intermediate FCS, if needed by the non-AP MLD, in every Initial Control Frames for </a:t>
            </a:r>
            <a:r>
              <a:rPr lang="en-US" sz="1800" b="0" dirty="0" err="1">
                <a:effectLst/>
                <a:latin typeface="Calibri" panose="020F0502020204030204" pitchFamily="34" charset="0"/>
                <a:ea typeface="Times New Roman" panose="02020603050405020304" pitchFamily="18" charset="0"/>
                <a:cs typeface="Times New Roman" panose="02020603050405020304" pitchFamily="18" charset="0"/>
              </a:rPr>
              <a:t>eMLSR</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 transmitted to the non-AP MLD through its affiliated APs on the </a:t>
            </a:r>
            <a:r>
              <a:rPr lang="en-US" sz="1800" b="0" dirty="0" err="1">
                <a:effectLst/>
                <a:latin typeface="Calibri" panose="020F0502020204030204" pitchFamily="34" charset="0"/>
                <a:ea typeface="Times New Roman" panose="02020603050405020304" pitchFamily="18" charset="0"/>
                <a:cs typeface="Times New Roman" panose="02020603050405020304" pitchFamily="18" charset="0"/>
              </a:rPr>
              <a:t>eMLSR</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 links?</a:t>
            </a:r>
          </a:p>
          <a:p>
            <a:pPr lvl="1" indent="-342900">
              <a:spcBef>
                <a:spcPts val="0"/>
              </a:spcBef>
              <a:spcAft>
                <a:spcPts val="0"/>
              </a:spcAft>
              <a:buFont typeface="Calibri" panose="020F0502020204030204" pitchFamily="34" charset="0"/>
              <a:buChar char="•"/>
              <a:tabLst>
                <a:tab pos="457200" algn="l"/>
              </a:tabLs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Mandatory/optional support for transmitting intermediate FCS is TBD</a:t>
            </a:r>
          </a:p>
          <a:p>
            <a:pPr lvl="1" indent="-342900">
              <a:spcBef>
                <a:spcPts val="0"/>
              </a:spcBef>
              <a:spcAft>
                <a:spcPts val="0"/>
              </a:spcAft>
              <a:buFont typeface="Calibri" panose="020F0502020204030204" pitchFamily="34" charset="0"/>
              <a:buChar char="•"/>
              <a:tabLst>
                <a:tab pos="457200" algn="l"/>
              </a:tabLs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The field that carries the Intermediate FCS shall be designed to be ignored by legacy STAs if they are scheduled in the same initial control frame</a:t>
            </a:r>
          </a:p>
          <a:p>
            <a:pPr lvl="1" indent="-342900">
              <a:spcBef>
                <a:spcPts val="0"/>
              </a:spcBef>
              <a:spcAft>
                <a:spcPts val="0"/>
              </a:spcAft>
              <a:buFont typeface="Calibri" panose="020F0502020204030204" pitchFamily="34" charset="0"/>
              <a:buChar char="•"/>
              <a:tabLst>
                <a:tab pos="457200" algn="l"/>
              </a:tabLs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Note: intermediate FCS may not be needed, for instance, if the STA requires no padding. It is TBD whether an intermediate FCS can be avoided if a MIC is present.</a:t>
            </a:r>
          </a:p>
        </p:txBody>
      </p:sp>
      <p:sp>
        <p:nvSpPr>
          <p:cNvPr id="4" name="Slide Number Placeholder 3">
            <a:extLst>
              <a:ext uri="{FF2B5EF4-FFF2-40B4-BE49-F238E27FC236}">
                <a16:creationId xmlns:a16="http://schemas.microsoft.com/office/drawing/2014/main" id="{6C0F34FC-85FE-FBCB-35F3-E0CACA867B9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C34A9BC-9691-1412-A898-36CF3E824D2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C1F7390-B02D-DF36-2395-3C62BA5F834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96911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15234-0119-3B3A-E3CA-46B88EF278E7}"/>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762D7525-CC68-FE03-C46A-007959FD8227}"/>
              </a:ext>
            </a:extLst>
          </p:cNvPr>
          <p:cNvSpPr>
            <a:spLocks noGrp="1"/>
          </p:cNvSpPr>
          <p:nvPr>
            <p:ph idx="1"/>
          </p:nvPr>
        </p:nvSpPr>
        <p:spPr>
          <a:xfrm>
            <a:off x="685800" y="1982787"/>
            <a:ext cx="7770813" cy="4113213"/>
          </a:xfrm>
        </p:spPr>
        <p:txBody>
          <a:bodyPr/>
          <a:lstStyle/>
          <a:p>
            <a:pPr marL="0" marR="0" lvl="0" indent="0">
              <a:spcBef>
                <a:spcPts val="0"/>
              </a:spcBef>
              <a:spcAft>
                <a:spcPts val="0"/>
              </a:spcAft>
              <a:tabLst>
                <a:tab pos="457200" algn="l"/>
              </a:tabLst>
            </a:pPr>
            <a:r>
              <a:rPr lang="en-US" sz="1800" b="1" dirty="0">
                <a:effectLst/>
                <a:latin typeface="Calibri" panose="020F0502020204030204" pitchFamily="34" charset="0"/>
                <a:ea typeface="Calibri" panose="020F0502020204030204" pitchFamily="34" charset="0"/>
                <a:cs typeface="Calibri" panose="020F0502020204030204" pitchFamily="34" charset="0"/>
              </a:rPr>
              <a:t>Do you agree to add the following to the 11bn SFD:</a:t>
            </a:r>
          </a:p>
          <a:p>
            <a:pPr>
              <a:spcBef>
                <a:spcPts val="0"/>
              </a:spcBef>
              <a:spcAft>
                <a:spcPts val="0"/>
              </a:spcAft>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Calibri" panose="020F0502020204030204" pitchFamily="34" charset="0"/>
              </a:rPr>
              <a:t>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lvl="1">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Mandatory/optional support for transmitting intermediate FCS is TBD</a:t>
            </a:r>
          </a:p>
          <a:p>
            <a:pPr lvl="1">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Note: intermediate FCS may not be needed, for instance, if the STA requires no padding. It is TBD whether an intermediate FCS can be avoided if a MIC is present.</a:t>
            </a:r>
          </a:p>
        </p:txBody>
      </p:sp>
      <p:sp>
        <p:nvSpPr>
          <p:cNvPr id="4" name="Slide Number Placeholder 3">
            <a:extLst>
              <a:ext uri="{FF2B5EF4-FFF2-40B4-BE49-F238E27FC236}">
                <a16:creationId xmlns:a16="http://schemas.microsoft.com/office/drawing/2014/main" id="{6C0F34FC-85FE-FBCB-35F3-E0CACA867B9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C34A9BC-9691-1412-A898-36CF3E824D2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C1F7390-B02D-DF36-2395-3C62BA5F834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194664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15234-0119-3B3A-E3CA-46B88EF278E7}"/>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762D7525-CC68-FE03-C46A-007959FD8227}"/>
              </a:ext>
            </a:extLst>
          </p:cNvPr>
          <p:cNvSpPr>
            <a:spLocks noGrp="1"/>
          </p:cNvSpPr>
          <p:nvPr>
            <p:ph idx="1"/>
          </p:nvPr>
        </p:nvSpPr>
        <p:spPr>
          <a:xfrm>
            <a:off x="685800" y="1982787"/>
            <a:ext cx="7770813" cy="4113213"/>
          </a:xfrm>
        </p:spPr>
        <p:txBody>
          <a:bodyPr/>
          <a:lstStyle/>
          <a:p>
            <a:pPr marL="0" marR="0" lvl="0" indent="0">
              <a:spcBef>
                <a:spcPts val="0"/>
              </a:spcBef>
              <a:spcAft>
                <a:spcPts val="0"/>
              </a:spcAft>
              <a:tabLst>
                <a:tab pos="457200" algn="l"/>
              </a:tabLst>
            </a:pPr>
            <a:r>
              <a:rPr lang="en-US" sz="1800" b="1" dirty="0">
                <a:effectLst/>
                <a:latin typeface="Calibri" panose="020F0502020204030204" pitchFamily="34" charset="0"/>
                <a:ea typeface="Calibri" panose="020F0502020204030204" pitchFamily="34" charset="0"/>
                <a:cs typeface="Calibri" panose="020F0502020204030204" pitchFamily="34" charset="0"/>
              </a:rPr>
              <a:t>Do you agree to add the following to the 11bn SFD:</a:t>
            </a:r>
          </a:p>
          <a:p>
            <a:pPr marL="342900" marR="0" lvl="0" indent="-342900" algn="l" defTabSz="449263" rtl="0" eaLnBrk="1" fontAlgn="base"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if a UHR non-AP STA operates in the DSO mode, then its associated AP, that supports transmitting intermediate FCS, shall include an intermediate FCS, if needed by the DSO STA, in every Initial Control Frames for initiating a TXOP which schedules the DSO STA?</a:t>
            </a:r>
          </a:p>
          <a:p>
            <a:pPr lvl="1">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Mandatory/optional support for transmitting intermediate FCS is TBD</a:t>
            </a:r>
          </a:p>
          <a:p>
            <a:pPr lvl="1">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Note: intermediate FCS may not be needed, for instance, if the STA requires no padding. It is TBD whether an intermediate FCS can be avoided if a MIC is present.</a:t>
            </a:r>
          </a:p>
        </p:txBody>
      </p:sp>
      <p:sp>
        <p:nvSpPr>
          <p:cNvPr id="4" name="Slide Number Placeholder 3">
            <a:extLst>
              <a:ext uri="{FF2B5EF4-FFF2-40B4-BE49-F238E27FC236}">
                <a16:creationId xmlns:a16="http://schemas.microsoft.com/office/drawing/2014/main" id="{6C0F34FC-85FE-FBCB-35F3-E0CACA867B9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C34A9BC-9691-1412-A898-36CF3E824D2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C1F7390-B02D-DF36-2395-3C62BA5F834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7803025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125121</TotalTime>
  <Words>1149</Words>
  <Application>Microsoft Office PowerPoint</Application>
  <PresentationFormat>On-screen Show (4:3)</PresentationFormat>
  <Paragraphs>115</Paragraphs>
  <Slides>10</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Arial</vt:lpstr>
      <vt:lpstr>Arial Unicode MS</vt:lpstr>
      <vt:lpstr>Calibri</vt:lpstr>
      <vt:lpstr>Courier New</vt:lpstr>
      <vt:lpstr>Times New Roman</vt:lpstr>
      <vt:lpstr>Office Theme</vt:lpstr>
      <vt:lpstr>Microsoft Word 97 - 2003 Document</vt:lpstr>
      <vt:lpstr>Some usage of intermediate FCS</vt:lpstr>
      <vt:lpstr>Non-AP STA and non-AP MLD power save</vt:lpstr>
      <vt:lpstr>Reminder: eMLSR and DPS Listen mode power consumption reduction</vt:lpstr>
      <vt:lpstr>Proposal</vt:lpstr>
      <vt:lpstr>Next step</vt:lpstr>
      <vt:lpstr>Padding for DPS</vt:lpstr>
      <vt:lpstr>Straw poll #1</vt:lpstr>
      <vt:lpstr>Straw poll #2</vt:lpstr>
      <vt:lpstr>Straw poll #3</vt:lpstr>
      <vt:lpstr>Straw poll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1428</cp:revision>
  <cp:lastPrinted>1601-01-01T00:00:00Z</cp:lastPrinted>
  <dcterms:created xsi:type="dcterms:W3CDTF">2017-01-26T15:28:16Z</dcterms:created>
  <dcterms:modified xsi:type="dcterms:W3CDTF">2024-09-10T20:48:45Z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