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3"/>
  </p:notesMasterIdLst>
  <p:handoutMasterIdLst>
    <p:handoutMasterId r:id="rId14"/>
  </p:handoutMasterIdLst>
  <p:sldIdLst>
    <p:sldId id="269" r:id="rId4"/>
    <p:sldId id="519" r:id="rId5"/>
    <p:sldId id="525" r:id="rId6"/>
    <p:sldId id="537" r:id="rId7"/>
    <p:sldId id="520" r:id="rId8"/>
    <p:sldId id="522" r:id="rId9"/>
    <p:sldId id="536" r:id="rId10"/>
    <p:sldId id="535" r:id="rId11"/>
    <p:sldId id="533"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86385" autoAdjust="0"/>
  </p:normalViewPr>
  <p:slideViewPr>
    <p:cSldViewPr>
      <p:cViewPr varScale="1">
        <p:scale>
          <a:sx n="86" d="100"/>
          <a:sy n="86" d="100"/>
        </p:scale>
        <p:origin x="167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11/12/2024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11/12/2024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64D3B-4C11-9D36-D8B6-EBA76D1488F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96FB73-8678-2E71-BB7D-DF82DFC4803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0F7D22-A8A0-12F0-9BBD-CD1A875B841E}"/>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5" name="Footer Placeholder 4">
            <a:extLst>
              <a:ext uri="{FF2B5EF4-FFF2-40B4-BE49-F238E27FC236}">
                <a16:creationId xmlns:a16="http://schemas.microsoft.com/office/drawing/2014/main" id="{53B788AB-575C-166B-96AC-2A0475D77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27F278-B1F3-319A-83F2-600D352DE113}"/>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973042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26105-24A1-87EF-8570-A110C723C7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558258-F410-E0BD-9B0D-11E46258B2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2FABB-05F5-F8A2-8065-54F43BF6C4D1}"/>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5" name="Footer Placeholder 4">
            <a:extLst>
              <a:ext uri="{FF2B5EF4-FFF2-40B4-BE49-F238E27FC236}">
                <a16:creationId xmlns:a16="http://schemas.microsoft.com/office/drawing/2014/main" id="{F4C2BBF1-000E-8364-5321-CEB10247C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41D8B-DEB3-7DA4-1558-3CD0C68AA3EA}"/>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3494977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61FE-C0DF-8590-49AB-12DD5E1914E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A0CFB0-D4E4-A3B7-748A-286358291E9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12F174-BC8A-3E69-F1B8-3B6A1EAA0551}"/>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5" name="Footer Placeholder 4">
            <a:extLst>
              <a:ext uri="{FF2B5EF4-FFF2-40B4-BE49-F238E27FC236}">
                <a16:creationId xmlns:a16="http://schemas.microsoft.com/office/drawing/2014/main" id="{22412FAA-6A30-043B-A4A0-6664D56DB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D3A4D-AC15-14E3-6DE8-2F0AF32772FE}"/>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2028254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9F857-61FF-85A7-BF6C-F71BC1BF68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8C837E-2DC3-BE1D-0D8F-E7EC991D9CF0}"/>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163B4D-F6BC-0297-B4BB-8DD5BC66B0A8}"/>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9B3B0B-BD2F-A8B8-4E0F-9DF4DD8CC7EB}"/>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6" name="Footer Placeholder 5">
            <a:extLst>
              <a:ext uri="{FF2B5EF4-FFF2-40B4-BE49-F238E27FC236}">
                <a16:creationId xmlns:a16="http://schemas.microsoft.com/office/drawing/2014/main" id="{956B4B35-497C-ADA9-BE74-3E0A5E2413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F9161C-E66B-ACEF-723E-1AAB23C324DB}"/>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45746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EEFD-72BD-2927-1D77-9E2F05D6FA4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26B40F-EB3C-A4DD-3AD3-67CAACF1A31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58508C-26C9-81F0-559D-C9CE85C45A9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73911A-6D1A-68D2-BB98-B402884E007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BF5AC6-E477-686C-7480-4D86193F15C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66AFA4-A86D-0446-C8E7-FDB9711FA626}"/>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8" name="Footer Placeholder 7">
            <a:extLst>
              <a:ext uri="{FF2B5EF4-FFF2-40B4-BE49-F238E27FC236}">
                <a16:creationId xmlns:a16="http://schemas.microsoft.com/office/drawing/2014/main" id="{4B14081B-F026-BE99-5E5D-2445E843E7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97B0B7-33AD-C3DA-308E-A7EF12402FED}"/>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38332925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DDB4-1047-3EB2-06AA-44490D8FEC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647D81-1A9B-B0FC-0934-1C898C54E6EB}"/>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4" name="Footer Placeholder 3">
            <a:extLst>
              <a:ext uri="{FF2B5EF4-FFF2-40B4-BE49-F238E27FC236}">
                <a16:creationId xmlns:a16="http://schemas.microsoft.com/office/drawing/2014/main" id="{B672AA5D-D1CA-2F73-CD7E-707BC74D43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B212E2-E7C3-49CD-6E52-4D2CBE87A480}"/>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37847874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FE1183-E610-67D7-9ED2-57743CBC9EF1}"/>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3" name="Footer Placeholder 2">
            <a:extLst>
              <a:ext uri="{FF2B5EF4-FFF2-40B4-BE49-F238E27FC236}">
                <a16:creationId xmlns:a16="http://schemas.microsoft.com/office/drawing/2014/main" id="{D85F4B32-6DCC-3723-B029-72B4B670FE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4F899C-7DD2-7380-455E-15C50BCF9FD8}"/>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299861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11/12/2024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D4298-9C71-B9CC-6641-0E851106AE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750140-9DE8-60C3-923F-678E70E06AE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B9312A-01B4-C10D-BD11-8520F52AAAA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852109-F42C-3280-93C2-D909BFD60BA3}"/>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6" name="Footer Placeholder 5">
            <a:extLst>
              <a:ext uri="{FF2B5EF4-FFF2-40B4-BE49-F238E27FC236}">
                <a16:creationId xmlns:a16="http://schemas.microsoft.com/office/drawing/2014/main" id="{BE2040DE-7A8F-C139-9EB4-B044A2D9AE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B2B252-4705-D175-4F9F-BEFC52928458}"/>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1438252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A2747-933B-1D89-5CBB-8320F418781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BB76B0-41D0-C96C-9EE5-06FB3E271E3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7F8EE2-E539-3C73-E60D-FD5BD9ED960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68F65D-6C5C-81C3-0F97-8CA65F992C32}"/>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6" name="Footer Placeholder 5">
            <a:extLst>
              <a:ext uri="{FF2B5EF4-FFF2-40B4-BE49-F238E27FC236}">
                <a16:creationId xmlns:a16="http://schemas.microsoft.com/office/drawing/2014/main" id="{06CF7FED-AF57-B634-FF67-1E3E3EBD1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4C2FC4-5A39-F5BC-A0F1-3CBBA22974A4}"/>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1963970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688F7-0A13-E796-3D34-452932BF98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29D36-07C9-7C48-0126-6B6C0CE933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646BD6-20E2-9CA0-F109-4257EB4826A6}"/>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5" name="Footer Placeholder 4">
            <a:extLst>
              <a:ext uri="{FF2B5EF4-FFF2-40B4-BE49-F238E27FC236}">
                <a16:creationId xmlns:a16="http://schemas.microsoft.com/office/drawing/2014/main" id="{7315DB21-C1BE-0407-7570-36447B26B6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D75E5-B7CF-EC5B-4064-8AB66D2148BC}"/>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29136529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013ABC-FCEB-140A-1985-EFA4999C353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3FF395-CB6D-5535-E26A-CF3975B85D5F}"/>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DA18F7-434A-231F-263B-9A4CFA91EADB}"/>
              </a:ext>
            </a:extLst>
          </p:cNvPr>
          <p:cNvSpPr>
            <a:spLocks noGrp="1"/>
          </p:cNvSpPr>
          <p:nvPr>
            <p:ph type="dt" sz="half" idx="10"/>
          </p:nvPr>
        </p:nvSpPr>
        <p:spPr/>
        <p:txBody>
          <a:bodyPr/>
          <a:lstStyle/>
          <a:p>
            <a:fld id="{A6EA81D4-6483-413A-A932-97F7FA00C102}" type="datetimeFigureOut">
              <a:rPr lang="en-US" smtClean="0"/>
              <a:t>11/12/2024</a:t>
            </a:fld>
            <a:endParaRPr lang="en-US"/>
          </a:p>
        </p:txBody>
      </p:sp>
      <p:sp>
        <p:nvSpPr>
          <p:cNvPr id="5" name="Footer Placeholder 4">
            <a:extLst>
              <a:ext uri="{FF2B5EF4-FFF2-40B4-BE49-F238E27FC236}">
                <a16:creationId xmlns:a16="http://schemas.microsoft.com/office/drawing/2014/main" id="{78A2B8F1-1E67-8387-6108-8D5398AD6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91C46F-7559-D67F-B685-E9FD2230D2B3}"/>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17014778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11/12/2024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11/12/2024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11/12/2024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11/12/2024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11/12/2024</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1221</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4164BC-8E76-52B3-50B6-7635C9D44B6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67119F-CD45-58E7-A469-822ACD8E6DB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600DE1-05B5-C620-2F44-B33D0A3C2A3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A81D4-6483-413A-A932-97F7FA00C102}" type="datetimeFigureOut">
              <a:rPr lang="en-US" smtClean="0"/>
              <a:t>11/12/2024</a:t>
            </a:fld>
            <a:endParaRPr lang="en-US"/>
          </a:p>
        </p:txBody>
      </p:sp>
      <p:sp>
        <p:nvSpPr>
          <p:cNvPr id="5" name="Footer Placeholder 4">
            <a:extLst>
              <a:ext uri="{FF2B5EF4-FFF2-40B4-BE49-F238E27FC236}">
                <a16:creationId xmlns:a16="http://schemas.microsoft.com/office/drawing/2014/main" id="{95C948A1-2B5A-D933-C637-13FB7D09309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EBEECA-EB52-ACD8-D08F-B88C081CD47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A90EA-5339-4A34-9B00-2A372FB962D2}" type="slidenum">
              <a:rPr lang="en-US" smtClean="0"/>
              <a:t>‹#›</a:t>
            </a:fld>
            <a:endParaRPr lang="en-US"/>
          </a:p>
        </p:txBody>
      </p:sp>
    </p:spTree>
    <p:extLst>
      <p:ext uri="{BB962C8B-B14F-4D97-AF65-F5344CB8AC3E}">
        <p14:creationId xmlns:p14="http://schemas.microsoft.com/office/powerpoint/2010/main" val="259838627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11/12/2024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ICF ICR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07/10/2024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 y="525223"/>
            <a:ext cx="9144000" cy="625954"/>
          </a:xfrm>
        </p:spPr>
        <p:txBody>
          <a:bodyPr/>
          <a:lstStyle/>
          <a:p>
            <a:r>
              <a:rPr lang="en-GB" sz="2800" dirty="0">
                <a:solidFill>
                  <a:schemeClr val="tx1"/>
                </a:solidFill>
              </a:rPr>
              <a:t>ICF Consideration</a:t>
            </a:r>
            <a:endParaRPr lang="en-US" sz="2800" b="0" dirty="0"/>
          </a:p>
        </p:txBody>
      </p:sp>
      <p:sp>
        <p:nvSpPr>
          <p:cNvPr id="3" name="Content Placeholder 2"/>
          <p:cNvSpPr>
            <a:spLocks noGrp="1"/>
          </p:cNvSpPr>
          <p:nvPr>
            <p:ph idx="1"/>
          </p:nvPr>
        </p:nvSpPr>
        <p:spPr>
          <a:xfrm>
            <a:off x="1" y="1151177"/>
            <a:ext cx="9142628" cy="5374222"/>
          </a:xfrm>
        </p:spPr>
        <p:txBody>
          <a:bodyPr/>
          <a:lstStyle/>
          <a:p>
            <a:r>
              <a:rPr lang="en-US" dirty="0">
                <a:latin typeface="CST Gill Sans"/>
              </a:rPr>
              <a:t>BSRP as ICF can be transmitted by an AP for the following dynamic initial control information:</a:t>
            </a:r>
          </a:p>
          <a:p>
            <a:pPr lvl="1"/>
            <a:r>
              <a:rPr lang="en-US" sz="2400" dirty="0">
                <a:solidFill>
                  <a:schemeClr val="tx1"/>
                </a:solidFill>
                <a:latin typeface="CST Gill Sans"/>
              </a:rPr>
              <a:t>Soliciting non-AP STA’s available time and unavailable time for in-device co-existence (IDC).</a:t>
            </a:r>
          </a:p>
          <a:p>
            <a:r>
              <a:rPr lang="en-US" dirty="0">
                <a:latin typeface="CST Gill Sans"/>
              </a:rPr>
              <a:t>BSRP as ICF can be transmitted by a non-AP STA for the following dynamic initial control information:</a:t>
            </a:r>
          </a:p>
          <a:p>
            <a:pPr lvl="1"/>
            <a:r>
              <a:rPr lang="en-US" sz="2400" dirty="0">
                <a:solidFill>
                  <a:schemeClr val="tx1"/>
                </a:solidFill>
                <a:latin typeface="CST Gill Sans"/>
              </a:rPr>
              <a:t>Reporting STA’s available time and unavailable time for in-device co-existence.</a:t>
            </a:r>
            <a:endParaRPr lang="en-US" sz="2400" dirty="0"/>
          </a:p>
          <a:p>
            <a:r>
              <a:rPr lang="en-US" dirty="0">
                <a:latin typeface="CST Gill Sans"/>
              </a:rPr>
              <a:t>MU-RTS, BSRP Trigger can be used in EMLSR, low-capability mode to high-capability mode switch, DSO where no initial control information is carried in responding frame.</a:t>
            </a:r>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05910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549754"/>
          </a:xfrm>
        </p:spPr>
        <p:txBody>
          <a:bodyPr/>
          <a:lstStyle/>
          <a:p>
            <a:r>
              <a:rPr lang="en-US" sz="2400" dirty="0"/>
              <a:t>Protected ICF Trigger with Intermediate FCS</a:t>
            </a:r>
            <a:endParaRPr lang="en-US" sz="2400" b="0" dirty="0"/>
          </a:p>
        </p:txBody>
      </p:sp>
      <p:sp>
        <p:nvSpPr>
          <p:cNvPr id="3" name="Content Placeholder 2"/>
          <p:cNvSpPr>
            <a:spLocks noGrp="1"/>
          </p:cNvSpPr>
          <p:nvPr>
            <p:ph idx="1"/>
          </p:nvPr>
        </p:nvSpPr>
        <p:spPr>
          <a:xfrm>
            <a:off x="0" y="1230922"/>
            <a:ext cx="9142627" cy="2198078"/>
          </a:xfrm>
        </p:spPr>
        <p:txBody>
          <a:bodyPr/>
          <a:lstStyle/>
          <a:p>
            <a:r>
              <a:rPr lang="en-US" sz="1800" dirty="0"/>
              <a:t>If required by the enabled feature solicited by the ICF or Trigger frame, the recipient may need to stop the decoding of the soliciting Trigger frame that is protected before the padding.</a:t>
            </a:r>
          </a:p>
          <a:p>
            <a:pPr lvl="1"/>
            <a:r>
              <a:rPr lang="en-US" sz="1800" dirty="0"/>
              <a:t>Both intermediate FCS and PN + MIC exist in the soliciting Trigger frame.</a:t>
            </a:r>
          </a:p>
          <a:p>
            <a:r>
              <a:rPr lang="en-US" sz="1800" dirty="0"/>
              <a:t>The intermediate FCS is after PN and MIC for control frame protection.</a:t>
            </a:r>
          </a:p>
          <a:p>
            <a:pPr lvl="1"/>
            <a:r>
              <a:rPr lang="en-US" sz="1800" dirty="0"/>
              <a:t>This can guarantee the received Trigger frame successfully pass the CRC checking for the usage of the Trigger frame content.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7" name="TextBox 6">
            <a:extLst>
              <a:ext uri="{FF2B5EF4-FFF2-40B4-BE49-F238E27FC236}">
                <a16:creationId xmlns:a16="http://schemas.microsoft.com/office/drawing/2014/main" id="{89940D6C-131A-8D0F-CFDB-15069BE718B6}"/>
              </a:ext>
            </a:extLst>
          </p:cNvPr>
          <p:cNvSpPr txBox="1"/>
          <p:nvPr/>
        </p:nvSpPr>
        <p:spPr>
          <a:xfrm>
            <a:off x="4391483" y="5400217"/>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2C66ACAC-2EB1-DF13-8A2A-1B39A1048E6E}"/>
              </a:ext>
            </a:extLst>
          </p:cNvPr>
          <p:cNvGrpSpPr/>
          <p:nvPr/>
        </p:nvGrpSpPr>
        <p:grpSpPr>
          <a:xfrm>
            <a:off x="1215238" y="4081140"/>
            <a:ext cx="5520626" cy="819409"/>
            <a:chOff x="1484743" y="3614143"/>
            <a:chExt cx="5520626" cy="819409"/>
          </a:xfrm>
        </p:grpSpPr>
        <p:pic>
          <p:nvPicPr>
            <p:cNvPr id="9" name="Picture 8">
              <a:extLst>
                <a:ext uri="{FF2B5EF4-FFF2-40B4-BE49-F238E27FC236}">
                  <a16:creationId xmlns:a16="http://schemas.microsoft.com/office/drawing/2014/main" id="{0366E9FD-D7D2-6481-0718-75912ACF8463}"/>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A9139A75-A786-6DAC-8112-115E2174B54B}"/>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9786F5FB-555D-5948-8CDC-18C93A4E939A}"/>
              </a:ext>
            </a:extLst>
          </p:cNvPr>
          <p:cNvSpPr/>
          <p:nvPr/>
        </p:nvSpPr>
        <p:spPr>
          <a:xfrm>
            <a:off x="3109080" y="5263448"/>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D7C769-1822-6A0D-B6D2-5E0408432CE8}"/>
              </a:ext>
            </a:extLst>
          </p:cNvPr>
          <p:cNvSpPr txBox="1"/>
          <p:nvPr/>
        </p:nvSpPr>
        <p:spPr>
          <a:xfrm>
            <a:off x="3048791" y="5351370"/>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E6A168C9-F1B0-AAAC-F869-EDBB4249B2AB}"/>
              </a:ext>
            </a:extLst>
          </p:cNvPr>
          <p:cNvCxnSpPr>
            <a:cxnSpLocks/>
          </p:cNvCxnSpPr>
          <p:nvPr/>
        </p:nvCxnSpPr>
        <p:spPr>
          <a:xfrm flipH="1">
            <a:off x="3093429" y="4607561"/>
            <a:ext cx="2577916"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3CC731D-3ADD-D76C-760D-47D77CA1D647}"/>
              </a:ext>
            </a:extLst>
          </p:cNvPr>
          <p:cNvSpPr txBox="1"/>
          <p:nvPr/>
        </p:nvSpPr>
        <p:spPr>
          <a:xfrm>
            <a:off x="3214312" y="5640264"/>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CED0F4F9-1F09-0ADF-B34C-2CC88FEE20B5}"/>
              </a:ext>
            </a:extLst>
          </p:cNvPr>
          <p:cNvSpPr txBox="1"/>
          <p:nvPr/>
        </p:nvSpPr>
        <p:spPr>
          <a:xfrm>
            <a:off x="5341404" y="5306531"/>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87DA916B-2626-54EF-56A6-97577589849D}"/>
              </a:ext>
            </a:extLst>
          </p:cNvPr>
          <p:cNvSpPr txBox="1"/>
          <p:nvPr/>
        </p:nvSpPr>
        <p:spPr>
          <a:xfrm>
            <a:off x="4335219" y="5671789"/>
            <a:ext cx="847953" cy="215444"/>
          </a:xfrm>
          <a:prstGeom prst="rect">
            <a:avLst/>
          </a:prstGeom>
          <a:noFill/>
        </p:spPr>
        <p:txBody>
          <a:bodyPr wrap="square">
            <a:spAutoFit/>
          </a:bodyPr>
          <a:lstStyle/>
          <a:p>
            <a:r>
              <a:rPr lang="en-US" sz="800" dirty="0"/>
              <a:t>6 Octets or 0</a:t>
            </a:r>
          </a:p>
        </p:txBody>
      </p:sp>
      <p:sp>
        <p:nvSpPr>
          <p:cNvPr id="17" name="Rectangle 16">
            <a:extLst>
              <a:ext uri="{FF2B5EF4-FFF2-40B4-BE49-F238E27FC236}">
                <a16:creationId xmlns:a16="http://schemas.microsoft.com/office/drawing/2014/main" id="{F1B3823E-5B37-DAB3-D878-8B626246F5F3}"/>
              </a:ext>
            </a:extLst>
          </p:cNvPr>
          <p:cNvSpPr/>
          <p:nvPr/>
        </p:nvSpPr>
        <p:spPr>
          <a:xfrm>
            <a:off x="4107562" y="525701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721D84E-A05D-3139-5C7C-22EF1494E20D}"/>
              </a:ext>
            </a:extLst>
          </p:cNvPr>
          <p:cNvSpPr/>
          <p:nvPr/>
        </p:nvSpPr>
        <p:spPr>
          <a:xfrm>
            <a:off x="5104158" y="5268719"/>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0DBCD7-259E-4C7C-09AF-A3BD3CAE31C3}"/>
              </a:ext>
            </a:extLst>
          </p:cNvPr>
          <p:cNvSpPr txBox="1"/>
          <p:nvPr/>
        </p:nvSpPr>
        <p:spPr>
          <a:xfrm>
            <a:off x="5233903" y="5646659"/>
            <a:ext cx="831161" cy="215444"/>
          </a:xfrm>
          <a:prstGeom prst="rect">
            <a:avLst/>
          </a:prstGeom>
          <a:noFill/>
        </p:spPr>
        <p:txBody>
          <a:bodyPr wrap="square">
            <a:spAutoFit/>
          </a:bodyPr>
          <a:lstStyle/>
          <a:p>
            <a:r>
              <a:rPr lang="en-US" sz="800" dirty="0"/>
              <a:t>8 Octets or 0:</a:t>
            </a:r>
          </a:p>
        </p:txBody>
      </p:sp>
      <p:sp>
        <p:nvSpPr>
          <p:cNvPr id="20" name="TextBox 19">
            <a:extLst>
              <a:ext uri="{FF2B5EF4-FFF2-40B4-BE49-F238E27FC236}">
                <a16:creationId xmlns:a16="http://schemas.microsoft.com/office/drawing/2014/main" id="{0F8C14A0-09EC-B655-0E76-BEB7AA039B57}"/>
              </a:ext>
            </a:extLst>
          </p:cNvPr>
          <p:cNvSpPr txBox="1"/>
          <p:nvPr/>
        </p:nvSpPr>
        <p:spPr>
          <a:xfrm>
            <a:off x="6098255" y="5309959"/>
            <a:ext cx="799495" cy="338554"/>
          </a:xfrm>
          <a:prstGeom prst="rect">
            <a:avLst/>
          </a:prstGeom>
          <a:noFill/>
        </p:spPr>
        <p:txBody>
          <a:bodyPr wrap="square">
            <a:spAutoFit/>
          </a:bodyPr>
          <a:lstStyle/>
          <a:p>
            <a:r>
              <a:rPr lang="en-US" sz="800" dirty="0"/>
              <a:t>Intermediate FCS</a:t>
            </a:r>
          </a:p>
        </p:txBody>
      </p:sp>
      <p:sp>
        <p:nvSpPr>
          <p:cNvPr id="21" name="Rectangle 20">
            <a:extLst>
              <a:ext uri="{FF2B5EF4-FFF2-40B4-BE49-F238E27FC236}">
                <a16:creationId xmlns:a16="http://schemas.microsoft.com/office/drawing/2014/main" id="{8DCD41D3-CD8B-55D9-9F4A-278885070839}"/>
              </a:ext>
            </a:extLst>
          </p:cNvPr>
          <p:cNvSpPr/>
          <p:nvPr/>
        </p:nvSpPr>
        <p:spPr>
          <a:xfrm>
            <a:off x="6109377" y="5272147"/>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B7A6324-46E9-118D-5042-A2FA8A2F3DDB}"/>
              </a:ext>
            </a:extLst>
          </p:cNvPr>
          <p:cNvSpPr txBox="1"/>
          <p:nvPr/>
        </p:nvSpPr>
        <p:spPr>
          <a:xfrm>
            <a:off x="6073349" y="5669715"/>
            <a:ext cx="817587" cy="215444"/>
          </a:xfrm>
          <a:prstGeom prst="rect">
            <a:avLst/>
          </a:prstGeom>
          <a:noFill/>
        </p:spPr>
        <p:txBody>
          <a:bodyPr wrap="square">
            <a:spAutoFit/>
          </a:bodyPr>
          <a:lstStyle/>
          <a:p>
            <a:r>
              <a:rPr lang="en-US" sz="800" dirty="0"/>
              <a:t>4 octets or 0</a:t>
            </a:r>
          </a:p>
        </p:txBody>
      </p:sp>
      <p:cxnSp>
        <p:nvCxnSpPr>
          <p:cNvPr id="23" name="Straight Connector 22">
            <a:extLst>
              <a:ext uri="{FF2B5EF4-FFF2-40B4-BE49-F238E27FC236}">
                <a16:creationId xmlns:a16="http://schemas.microsoft.com/office/drawing/2014/main" id="{DFCE9997-4EED-A7C6-9B0B-4728D4B51636}"/>
              </a:ext>
            </a:extLst>
          </p:cNvPr>
          <p:cNvCxnSpPr>
            <a:cxnSpLocks/>
          </p:cNvCxnSpPr>
          <p:nvPr/>
        </p:nvCxnSpPr>
        <p:spPr>
          <a:xfrm>
            <a:off x="6232310" y="4670967"/>
            <a:ext cx="1561923" cy="5795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8FC4389-7F39-4662-A60F-AD69645FDAB1}"/>
              </a:ext>
            </a:extLst>
          </p:cNvPr>
          <p:cNvSpPr txBox="1"/>
          <p:nvPr/>
        </p:nvSpPr>
        <p:spPr>
          <a:xfrm>
            <a:off x="7022791" y="5320312"/>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A5EE8C14-E381-8A23-74EF-62F79F3E9C9C}"/>
              </a:ext>
            </a:extLst>
          </p:cNvPr>
          <p:cNvSpPr/>
          <p:nvPr/>
        </p:nvSpPr>
        <p:spPr>
          <a:xfrm>
            <a:off x="6785545" y="5282500"/>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5534EF1-27BC-4A6F-77C0-40E0C3DE8D1B}"/>
              </a:ext>
            </a:extLst>
          </p:cNvPr>
          <p:cNvSpPr txBox="1"/>
          <p:nvPr/>
        </p:nvSpPr>
        <p:spPr>
          <a:xfrm>
            <a:off x="6979501" y="5660440"/>
            <a:ext cx="667762" cy="215444"/>
          </a:xfrm>
          <a:prstGeom prst="rect">
            <a:avLst/>
          </a:prstGeom>
          <a:noFill/>
        </p:spPr>
        <p:txBody>
          <a:bodyPr wrap="square">
            <a:spAutoFit/>
          </a:bodyPr>
          <a:lstStyle/>
          <a:p>
            <a:r>
              <a:rPr lang="en-US" sz="800" dirty="0"/>
              <a:t>variable</a:t>
            </a:r>
          </a:p>
        </p:txBody>
      </p:sp>
      <p:sp>
        <p:nvSpPr>
          <p:cNvPr id="33" name="TextBox 32">
            <a:extLst>
              <a:ext uri="{FF2B5EF4-FFF2-40B4-BE49-F238E27FC236}">
                <a16:creationId xmlns:a16="http://schemas.microsoft.com/office/drawing/2014/main" id="{CBFC10BB-9991-59EC-E53A-F3FF7670ECD5}"/>
              </a:ext>
            </a:extLst>
          </p:cNvPr>
          <p:cNvSpPr txBox="1"/>
          <p:nvPr/>
        </p:nvSpPr>
        <p:spPr>
          <a:xfrm>
            <a:off x="4391483" y="5920556"/>
            <a:ext cx="1813832" cy="276999"/>
          </a:xfrm>
          <a:prstGeom prst="rect">
            <a:avLst/>
          </a:prstGeom>
          <a:noFill/>
        </p:spPr>
        <p:txBody>
          <a:bodyPr wrap="square">
            <a:spAutoFit/>
          </a:bodyPr>
          <a:lstStyle/>
          <a:p>
            <a:r>
              <a:rPr lang="en-US" sz="1200" dirty="0"/>
              <a:t>Protected ICF Trigger</a:t>
            </a:r>
          </a:p>
        </p:txBody>
      </p:sp>
    </p:spTree>
    <p:extLst>
      <p:ext uri="{BB962C8B-B14F-4D97-AF65-F5344CB8AC3E}">
        <p14:creationId xmlns:p14="http://schemas.microsoft.com/office/powerpoint/2010/main" val="56966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82"/>
            <a:ext cx="9144000" cy="625954"/>
          </a:xfrm>
        </p:spPr>
        <p:txBody>
          <a:bodyPr/>
          <a:lstStyle/>
          <a:p>
            <a:r>
              <a:rPr lang="en-US" sz="2800" dirty="0"/>
              <a:t>ICR</a:t>
            </a:r>
            <a:endParaRPr lang="en-US" sz="2800" b="0" dirty="0"/>
          </a:p>
        </p:txBody>
      </p:sp>
      <p:sp>
        <p:nvSpPr>
          <p:cNvPr id="3" name="Content Placeholder 2"/>
          <p:cNvSpPr>
            <a:spLocks noGrp="1"/>
          </p:cNvSpPr>
          <p:nvPr>
            <p:ph idx="1"/>
          </p:nvPr>
        </p:nvSpPr>
        <p:spPr>
          <a:xfrm>
            <a:off x="1" y="990601"/>
            <a:ext cx="9144000" cy="5484812"/>
          </a:xfrm>
        </p:spPr>
        <p:txBody>
          <a:bodyPr/>
          <a:lstStyle/>
          <a:p>
            <a:r>
              <a:rPr lang="en-US" dirty="0"/>
              <a:t>When multiple TXOP responders are solicited by BSRP Trigger as ICF, the responding frames need to be carried in TB PPDU.</a:t>
            </a:r>
          </a:p>
          <a:p>
            <a:pPr lvl="1"/>
            <a:r>
              <a:rPr lang="en-US" sz="2400" dirty="0"/>
              <a:t>(Multi-STA BA as ICR when carrying feedback (available/unavailable time), </a:t>
            </a:r>
          </a:p>
          <a:p>
            <a:pPr lvl="1"/>
            <a:r>
              <a:rPr lang="en-US" sz="2400" dirty="0"/>
              <a:t>QoS Null when no feedback is reported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760806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Mixing Resource Request and ICR or Not</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2000" dirty="0"/>
              <a:t>A BSRP Trigger frame can be used to solicit the responding frames from the following non-AP STAs:</a:t>
            </a:r>
          </a:p>
          <a:p>
            <a:pPr lvl="1"/>
            <a:r>
              <a:rPr lang="en-US" dirty="0"/>
              <a:t>Non-AP STA supporting low capability mode (LCM) and in-device coexistence, </a:t>
            </a:r>
          </a:p>
          <a:p>
            <a:pPr lvl="1"/>
            <a:r>
              <a:rPr lang="en-US" dirty="0"/>
              <a:t>Non-AP STA supporting DSO,</a:t>
            </a:r>
          </a:p>
          <a:p>
            <a:pPr lvl="1"/>
            <a:r>
              <a:rPr lang="en-US" dirty="0"/>
              <a:t>Non-AP STA supporting in-device coexistence (IDC), </a:t>
            </a:r>
          </a:p>
          <a:p>
            <a:pPr lvl="1"/>
            <a:r>
              <a:rPr lang="en-US" dirty="0"/>
              <a:t>Non-AP STA not supporting any of the LCM, DSO, IDC.</a:t>
            </a:r>
          </a:p>
          <a:p>
            <a:r>
              <a:rPr lang="en-US" dirty="0"/>
              <a:t>Some features, e.g. LCM, DSO, need to early stop the decoding of the Trigger frame.</a:t>
            </a:r>
          </a:p>
          <a:p>
            <a:pPr marL="0" indent="0">
              <a:buNone/>
            </a:pPr>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0741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82"/>
            <a:ext cx="9144000" cy="625954"/>
          </a:xfrm>
        </p:spPr>
        <p:txBody>
          <a:bodyPr/>
          <a:lstStyle/>
          <a:p>
            <a:r>
              <a:rPr lang="en-US" sz="2800" dirty="0"/>
              <a:t>Mixed ICR Information and Resource Request or Not</a:t>
            </a:r>
            <a:endParaRPr lang="en-US" sz="2800" b="0" dirty="0"/>
          </a:p>
        </p:txBody>
      </p:sp>
      <p:sp>
        <p:nvSpPr>
          <p:cNvPr id="3" name="Content Placeholder 2"/>
          <p:cNvSpPr>
            <a:spLocks noGrp="1"/>
          </p:cNvSpPr>
          <p:nvPr>
            <p:ph idx="1"/>
          </p:nvPr>
        </p:nvSpPr>
        <p:spPr>
          <a:xfrm>
            <a:off x="1" y="1219199"/>
            <a:ext cx="9144000" cy="5256213"/>
          </a:xfrm>
        </p:spPr>
        <p:txBody>
          <a:bodyPr/>
          <a:lstStyle/>
          <a:p>
            <a:r>
              <a:rPr lang="en-US" sz="2000" dirty="0"/>
              <a:t>A non-AP STA that supports ICR and is solicited by the ICF frame will respond with all the following information if supported by the non-AP STA:</a:t>
            </a:r>
          </a:p>
          <a:p>
            <a:pPr lvl="1"/>
            <a:r>
              <a:rPr lang="en-US" dirty="0"/>
              <a:t>Available time, and unavailable time (start time and duration) if known, </a:t>
            </a:r>
          </a:p>
          <a:p>
            <a:pPr lvl="1"/>
            <a:r>
              <a:rPr lang="en-US" dirty="0"/>
              <a:t>Resource request information.</a:t>
            </a:r>
          </a:p>
          <a:p>
            <a:r>
              <a:rPr lang="en-US" sz="2000" dirty="0"/>
              <a:t>The AP needs to allocate enough resource in the solicited TB PPDU for each addressed STA to transmit all the responding information supported by the AP</a:t>
            </a:r>
          </a:p>
          <a:p>
            <a:pPr lvl="1"/>
            <a:r>
              <a:rPr lang="en-US" dirty="0"/>
              <a:t>Available time, and unavailable time (start time and duration) if known, </a:t>
            </a:r>
          </a:p>
          <a:p>
            <a:pPr lvl="1"/>
            <a:r>
              <a:rPr lang="en-US" dirty="0"/>
              <a:t>Resource request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637262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Summary</a:t>
            </a:r>
            <a:endParaRPr lang="en-US" sz="2800" b="0" dirty="0"/>
          </a:p>
        </p:txBody>
      </p:sp>
      <p:sp>
        <p:nvSpPr>
          <p:cNvPr id="3" name="Content Placeholder 2"/>
          <p:cNvSpPr>
            <a:spLocks noGrp="1"/>
          </p:cNvSpPr>
          <p:nvPr>
            <p:ph idx="1"/>
          </p:nvPr>
        </p:nvSpPr>
        <p:spPr>
          <a:xfrm>
            <a:off x="76199" y="1219200"/>
            <a:ext cx="8943513" cy="4876800"/>
          </a:xfrm>
        </p:spPr>
        <p:txBody>
          <a:bodyPr/>
          <a:lstStyle/>
          <a:p>
            <a:pPr>
              <a:spcBef>
                <a:spcPts val="0"/>
              </a:spcBef>
              <a:spcAft>
                <a:spcPts val="0"/>
              </a:spcAft>
              <a:tabLst>
                <a:tab pos="914400" algn="l"/>
              </a:tabLst>
            </a:pPr>
            <a:r>
              <a:rPr lang="en-US" dirty="0">
                <a:effectLst/>
                <a:latin typeface="Aptos" panose="020B0004020202020204" pitchFamily="34" charset="0"/>
                <a:ea typeface="Times New Roman" panose="02020603050405020304" pitchFamily="18" charset="0"/>
                <a:cs typeface="Calibri" panose="020F0502020204030204" pitchFamily="34" charset="0"/>
              </a:rPr>
              <a:t>This presentation discusses the following:</a:t>
            </a:r>
            <a:endParaRPr lang="en-US" dirty="0">
              <a:effectLst/>
              <a:latin typeface="Aptos" panose="020B0004020202020204" pitchFamily="34" charset="0"/>
              <a:ea typeface="DengXian" panose="02010600030101010101" pitchFamily="2" charset="-122"/>
              <a:cs typeface="Calibri" panose="020F0502020204030204" pitchFamily="34" charset="0"/>
            </a:endParaRPr>
          </a:p>
          <a:p>
            <a:pPr marL="800100" lvl="1">
              <a:spcBef>
                <a:spcPts val="0"/>
              </a:spcBef>
              <a:spcAft>
                <a:spcPts val="0"/>
              </a:spcAft>
              <a:tabLst>
                <a:tab pos="1371600" algn="l"/>
              </a:tabLst>
            </a:pPr>
            <a:r>
              <a:rPr lang="en-US" sz="2400" dirty="0">
                <a:effectLst/>
                <a:latin typeface="Aptos" panose="020B0004020202020204" pitchFamily="34" charset="0"/>
                <a:ea typeface="Times New Roman" panose="02020603050405020304" pitchFamily="18" charset="0"/>
                <a:cs typeface="Calibri" panose="020F0502020204030204" pitchFamily="34" charset="0"/>
              </a:rPr>
              <a:t>ICF, ICR frame </a:t>
            </a:r>
          </a:p>
          <a:p>
            <a:pPr marL="800100" lvl="1">
              <a:spcBef>
                <a:spcPts val="0"/>
              </a:spcBef>
              <a:spcAft>
                <a:spcPts val="0"/>
              </a:spcAft>
              <a:tabLst>
                <a:tab pos="1371600" algn="l"/>
              </a:tabLst>
            </a:pPr>
            <a:r>
              <a:rPr lang="en-US" sz="2400" dirty="0">
                <a:latin typeface="Aptos" panose="020B0004020202020204" pitchFamily="34" charset="0"/>
                <a:ea typeface="DengXian" panose="02010600030101010101" pitchFamily="2" charset="-122"/>
                <a:cs typeface="Calibri" panose="020F0502020204030204" pitchFamily="34" charset="0"/>
              </a:rPr>
              <a:t>The responding PPDU when multiple STAs are solicited by an ICF.</a:t>
            </a:r>
          </a:p>
          <a:p>
            <a:pPr marL="800100" lvl="1">
              <a:spcBef>
                <a:spcPts val="0"/>
              </a:spcBef>
              <a:spcAft>
                <a:spcPts val="0"/>
              </a:spcAft>
              <a:tabLst>
                <a:tab pos="1371600" algn="l"/>
              </a:tabLst>
            </a:pPr>
            <a:r>
              <a:rPr lang="en-US" sz="2400" dirty="0">
                <a:effectLst/>
                <a:latin typeface="Aptos" panose="020B0004020202020204" pitchFamily="34" charset="0"/>
                <a:ea typeface="DengXian" panose="02010600030101010101" pitchFamily="2" charset="-122"/>
                <a:cs typeface="Calibri" panose="020F0502020204030204" pitchFamily="34" charset="0"/>
              </a:rPr>
              <a:t>The PN + MIC and intermediated FCS in ICF</a:t>
            </a:r>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990620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SP 1</a:t>
            </a:r>
            <a:endParaRPr lang="en-US" sz="2800" b="0" dirty="0"/>
          </a:p>
        </p:txBody>
      </p:sp>
      <p:sp>
        <p:nvSpPr>
          <p:cNvPr id="3" name="Content Placeholder 2"/>
          <p:cNvSpPr>
            <a:spLocks noGrp="1"/>
          </p:cNvSpPr>
          <p:nvPr>
            <p:ph idx="1"/>
          </p:nvPr>
        </p:nvSpPr>
        <p:spPr>
          <a:xfrm>
            <a:off x="76199" y="1219200"/>
            <a:ext cx="8943513" cy="4876800"/>
          </a:xfrm>
        </p:spPr>
        <p:txBody>
          <a:bodyPr/>
          <a:lstStyle/>
          <a:p>
            <a:pPr>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to use BSRP Trigger frame as a UHR Initial Control frame (ICF) sent</a:t>
            </a:r>
            <a:r>
              <a:rPr lang="en-US" sz="1800" u="sng" dirty="0">
                <a:effectLst/>
                <a:latin typeface="Aptos" panose="020B0004020202020204" pitchFamily="34" charset="0"/>
                <a:ea typeface="Times New Roman" panose="02020603050405020304" pitchFamily="18" charset="0"/>
                <a:cs typeface="Calibri" panose="020F0502020204030204" pitchFamily="34" charset="0"/>
              </a:rPr>
              <a:t>:</a:t>
            </a:r>
            <a:r>
              <a:rPr lang="en-US" sz="1800" dirty="0">
                <a:effectLst/>
                <a:latin typeface="Aptos" panose="020B0004020202020204" pitchFamily="34" charset="0"/>
                <a:ea typeface="Times New Roman" panose="02020603050405020304" pitchFamily="18" charset="0"/>
                <a:cs typeface="Calibri" panose="020F0502020204030204" pitchFamily="34" charset="0"/>
              </a:rPr>
              <a:t> </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800100" lvl="1">
              <a:spcBef>
                <a:spcPts val="0"/>
              </a:spcBef>
              <a:spcAft>
                <a:spcPts val="0"/>
              </a:spcAft>
              <a:tabLst>
                <a:tab pos="13716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From an AP for soliciting response in TB PPDU format from one or more scheduled STAs, and to allow an M-BA frame to be included in the TB PPDU sent by the UHR scheduled STAs in response, when carrying feedback (i.e. unavailability) information</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1257300" lvl="2">
              <a:spcBef>
                <a:spcPts val="0"/>
              </a:spcBef>
              <a:spcAft>
                <a:spcPts val="0"/>
              </a:spcAft>
              <a:tabLst>
                <a:tab pos="1828800" algn="l"/>
              </a:tabLst>
            </a:pPr>
            <a:r>
              <a:rPr lang="en-US" dirty="0">
                <a:effectLst/>
                <a:latin typeface="Aptos" panose="020B0004020202020204" pitchFamily="34" charset="0"/>
                <a:ea typeface="Times New Roman" panose="02020603050405020304" pitchFamily="18" charset="0"/>
                <a:cs typeface="Calibri" panose="020F0502020204030204" pitchFamily="34" charset="0"/>
              </a:rPr>
              <a:t>BSRP Trigger frame follows baseline rules for the format of the solicited TB-PPDU</a:t>
            </a:r>
            <a:endParaRPr lang="en-US" dirty="0">
              <a:effectLst/>
              <a:latin typeface="Aptos" panose="020B0004020202020204" pitchFamily="34" charset="0"/>
              <a:ea typeface="DengXian" panose="02010600030101010101" pitchFamily="2" charset="-122"/>
              <a:cs typeface="Calibri" panose="020F0502020204030204" pitchFamily="34" charset="0"/>
            </a:endParaRPr>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0024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SP 2</a:t>
            </a:r>
            <a:endParaRPr lang="en-US" sz="2800" b="0" dirty="0"/>
          </a:p>
        </p:txBody>
      </p:sp>
      <p:sp>
        <p:nvSpPr>
          <p:cNvPr id="3" name="Content Placeholder 2"/>
          <p:cNvSpPr>
            <a:spLocks noGrp="1"/>
          </p:cNvSpPr>
          <p:nvPr>
            <p:ph idx="1"/>
          </p:nvPr>
        </p:nvSpPr>
        <p:spPr>
          <a:xfrm>
            <a:off x="76199" y="1219200"/>
            <a:ext cx="8943513" cy="4876800"/>
          </a:xfrm>
        </p:spPr>
        <p: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Do you support that if the intermediate FCS and the PN/MIC fields are both present in a Trigger frame then the intermediate FCS shall appear immediately after the PN/MIC field?</a:t>
            </a:r>
          </a:p>
          <a:p>
            <a:pPr lvl="1"/>
            <a:endParaRPr lang="en-US" sz="1600" dirty="0"/>
          </a:p>
          <a:p>
            <a:pPr marL="0" indent="0">
              <a:buNone/>
            </a:pPr>
            <a:endParaRPr lang="en-US" sz="2000" dirty="0"/>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5008291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725</Words>
  <Application>Microsoft Office PowerPoint</Application>
  <PresentationFormat>On-screen Show (4:3)</PresentationFormat>
  <Paragraphs>109</Paragraphs>
  <Slides>9</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9</vt:i4>
      </vt:variant>
    </vt:vector>
  </HeadingPairs>
  <TitlesOfParts>
    <vt:vector size="20" baseType="lpstr">
      <vt:lpstr>CST Gill Sans</vt:lpstr>
      <vt:lpstr>Aptos</vt:lpstr>
      <vt:lpstr>Arial</vt:lpstr>
      <vt:lpstr>Calibri</vt:lpstr>
      <vt:lpstr>Calibri Light</vt:lpstr>
      <vt:lpstr>Symbol</vt:lpstr>
      <vt:lpstr>Times New Roman</vt:lpstr>
      <vt:lpstr>Wingdings</vt:lpstr>
      <vt:lpstr>802-11-Submission</vt:lpstr>
      <vt:lpstr>1_Custom Design</vt:lpstr>
      <vt:lpstr>Custom Design</vt:lpstr>
      <vt:lpstr>ICF ICR Follow Up</vt:lpstr>
      <vt:lpstr>ICF Consideration</vt:lpstr>
      <vt:lpstr>Protected ICF Trigger with Intermediate FCS</vt:lpstr>
      <vt:lpstr>ICR</vt:lpstr>
      <vt:lpstr>Mixing Resource Request and ICR or Not</vt:lpstr>
      <vt:lpstr>Mixed ICR Information and Resource Request or Not</vt:lpstr>
      <vt:lpstr>Summary</vt:lpstr>
      <vt:lpstr>SP 1</vt:lpstr>
      <vt:lpstr>SP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2106</cp:revision>
  <cp:lastPrinted>1998-02-10T13:28:06Z</cp:lastPrinted>
  <dcterms:created xsi:type="dcterms:W3CDTF">2007-05-21T21:00:37Z</dcterms:created>
  <dcterms:modified xsi:type="dcterms:W3CDTF">2024-11-12T21:33:43Z</dcterms:modified>
  <cp:category>Submission</cp:category>
</cp:coreProperties>
</file>