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1"/>
  </p:notesMasterIdLst>
  <p:handoutMasterIdLst>
    <p:handoutMasterId r:id="rId12"/>
  </p:handoutMasterIdLst>
  <p:sldIdLst>
    <p:sldId id="269" r:id="rId3"/>
    <p:sldId id="519" r:id="rId4"/>
    <p:sldId id="499" r:id="rId5"/>
    <p:sldId id="523" r:id="rId6"/>
    <p:sldId id="525" r:id="rId7"/>
    <p:sldId id="520" r:id="rId8"/>
    <p:sldId id="522" r:id="rId9"/>
    <p:sldId id="533"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73" autoAdjust="0"/>
    <p:restoredTop sz="86385" autoAdjust="0"/>
  </p:normalViewPr>
  <p:slideViewPr>
    <p:cSldViewPr>
      <p:cViewPr varScale="1">
        <p:scale>
          <a:sx n="86" d="100"/>
          <a:sy n="86" d="100"/>
        </p:scale>
        <p:origin x="167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7/16/2024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7/16/2024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7/16/2024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7/16/2024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7/16/2024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7/16/2024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7/16/2024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7/16/2024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7/16/2024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7/16/2024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7/16/2024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7/16/2024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7/16/2024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7/16/2024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7/16/2024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7/16/2024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1221</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7/16/2024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ICF ICR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2024-07-10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07/10/2024</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 y="525223"/>
            <a:ext cx="9144000" cy="625954"/>
          </a:xfrm>
        </p:spPr>
        <p:txBody>
          <a:bodyPr/>
          <a:lstStyle/>
          <a:p>
            <a:r>
              <a:rPr lang="en-GB" sz="2800" dirty="0">
                <a:solidFill>
                  <a:schemeClr val="tx1"/>
                </a:solidFill>
              </a:rPr>
              <a:t>ICF Consideration</a:t>
            </a:r>
            <a:endParaRPr lang="en-US" sz="2800" b="0" dirty="0"/>
          </a:p>
        </p:txBody>
      </p:sp>
      <p:sp>
        <p:nvSpPr>
          <p:cNvPr id="3" name="Content Placeholder 2"/>
          <p:cNvSpPr>
            <a:spLocks noGrp="1"/>
          </p:cNvSpPr>
          <p:nvPr>
            <p:ph idx="1"/>
          </p:nvPr>
        </p:nvSpPr>
        <p:spPr>
          <a:xfrm>
            <a:off x="1" y="1151177"/>
            <a:ext cx="9142628" cy="5374222"/>
          </a:xfrm>
        </p:spPr>
        <p:txBody>
          <a:bodyPr/>
          <a:lstStyle/>
          <a:p>
            <a:r>
              <a:rPr lang="en-US" sz="1800" dirty="0">
                <a:latin typeface="CST Gill Sans"/>
              </a:rPr>
              <a:t>ICF can be transmitted by an AP for the following dynamic initial control information:</a:t>
            </a:r>
          </a:p>
          <a:p>
            <a:pPr lvl="1"/>
            <a:r>
              <a:rPr lang="en-US" sz="1800" dirty="0">
                <a:solidFill>
                  <a:schemeClr val="tx1"/>
                </a:solidFill>
                <a:latin typeface="CST Gill Sans"/>
              </a:rPr>
              <a:t>Soliciting non-AP STA’s available time and future unavailable time for in-device co-existence.</a:t>
            </a:r>
          </a:p>
          <a:p>
            <a:pPr lvl="1"/>
            <a:r>
              <a:rPr lang="en-US" sz="1800" dirty="0">
                <a:latin typeface="CST Gill Sans"/>
              </a:rPr>
              <a:t>Soliciting </a:t>
            </a:r>
            <a:r>
              <a:rPr lang="en-US" sz="1800" dirty="0">
                <a:solidFill>
                  <a:schemeClr val="tx1"/>
                </a:solidFill>
                <a:latin typeface="CST Gill Sans"/>
              </a:rPr>
              <a:t>non-AP </a:t>
            </a:r>
            <a:r>
              <a:rPr lang="en-US" sz="1800" dirty="0">
                <a:latin typeface="CST Gill Sans"/>
              </a:rPr>
              <a:t>STA’s low capability sate to high capability state switch.</a:t>
            </a:r>
            <a:endParaRPr lang="en-US" sz="1800" dirty="0">
              <a:solidFill>
                <a:schemeClr val="tx1"/>
              </a:solidFill>
              <a:latin typeface="CST Gill Sans"/>
            </a:endParaRPr>
          </a:p>
          <a:p>
            <a:pPr lvl="1"/>
            <a:r>
              <a:rPr lang="en-US" sz="1800" dirty="0">
                <a:solidFill>
                  <a:schemeClr val="tx1"/>
                </a:solidFill>
                <a:latin typeface="CST Gill Sans"/>
              </a:rPr>
              <a:t>Reporting AP’s future unavailable time for in-device co-existence.</a:t>
            </a:r>
          </a:p>
          <a:p>
            <a:r>
              <a:rPr lang="en-US" sz="1800" dirty="0">
                <a:latin typeface="CST Gill Sans"/>
              </a:rPr>
              <a:t>ICF can be transmitted by a non-AP STA for the following dynamic initial control information:</a:t>
            </a:r>
          </a:p>
          <a:p>
            <a:pPr lvl="1"/>
            <a:r>
              <a:rPr lang="en-US" sz="1800" dirty="0">
                <a:solidFill>
                  <a:schemeClr val="tx1"/>
                </a:solidFill>
                <a:latin typeface="CST Gill Sans"/>
              </a:rPr>
              <a:t>Soliciting AP’s available time and future unavailable time for in-device co-existence.</a:t>
            </a:r>
          </a:p>
          <a:p>
            <a:pPr lvl="1"/>
            <a:r>
              <a:rPr lang="en-US" sz="1800" dirty="0">
                <a:latin typeface="CST Gill Sans"/>
              </a:rPr>
              <a:t>Soliciting </a:t>
            </a:r>
            <a:r>
              <a:rPr lang="en-US" sz="1800" dirty="0">
                <a:solidFill>
                  <a:schemeClr val="tx1"/>
                </a:solidFill>
                <a:latin typeface="CST Gill Sans"/>
              </a:rPr>
              <a:t>AP </a:t>
            </a:r>
            <a:r>
              <a:rPr lang="en-US" sz="1800" dirty="0">
                <a:latin typeface="CST Gill Sans"/>
              </a:rPr>
              <a:t>STA’s low capability sate to high capability state switch.</a:t>
            </a:r>
            <a:endParaRPr lang="en-US" sz="1800" dirty="0">
              <a:solidFill>
                <a:schemeClr val="tx1"/>
              </a:solidFill>
              <a:latin typeface="CST Gill Sans"/>
            </a:endParaRPr>
          </a:p>
          <a:p>
            <a:pPr lvl="1"/>
            <a:r>
              <a:rPr lang="en-US" sz="1800" dirty="0">
                <a:solidFill>
                  <a:schemeClr val="tx1"/>
                </a:solidFill>
                <a:latin typeface="CST Gill Sans"/>
              </a:rPr>
              <a:t>Reporting AP’s future unavailable time for in-device co-existence.</a:t>
            </a:r>
            <a:endParaRPr lang="en-US" dirty="0"/>
          </a:p>
          <a:p>
            <a:r>
              <a:rPr lang="en-US" sz="1800" dirty="0">
                <a:solidFill>
                  <a:schemeClr val="tx1"/>
                </a:solidFill>
                <a:latin typeface="CST Gill Sans"/>
              </a:rPr>
              <a:t>MU-RTS is proposed </a:t>
            </a:r>
            <a:r>
              <a:rPr lang="en-US" sz="1800" dirty="0">
                <a:latin typeface="CST Gill Sans"/>
              </a:rPr>
              <a:t>to replace RTS </a:t>
            </a:r>
            <a:r>
              <a:rPr lang="en-US" sz="1800" dirty="0">
                <a:solidFill>
                  <a:schemeClr val="tx1"/>
                </a:solidFill>
                <a:latin typeface="CST Gill Sans"/>
              </a:rPr>
              <a:t>for non-AP STA’s transmission for control frame protection. </a:t>
            </a:r>
            <a:endParaRPr lang="en-GB" sz="1800" dirty="0">
              <a:solidFill>
                <a:schemeClr val="tx1"/>
              </a:solidFill>
              <a:latin typeface="CST Gill Sans"/>
            </a:endParaRPr>
          </a:p>
          <a:p>
            <a:r>
              <a:rPr lang="en-US" sz="1800" dirty="0">
                <a:latin typeface="CST Gill Sans"/>
              </a:rPr>
              <a:t>MU-RTS, BSRP Trigger can be used in EMLSR, low-capability mode to high-capability mode witch where no initial control information is carried in responding frame.</a:t>
            </a:r>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05910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GB" sz="2800" dirty="0">
                <a:solidFill>
                  <a:schemeClr val="tx1"/>
                </a:solidFill>
              </a:rPr>
              <a:t>Open Questions of Trigger ICF and ICR</a:t>
            </a:r>
            <a:endParaRPr lang="en-US" sz="2800" b="0" dirty="0"/>
          </a:p>
        </p:txBody>
      </p:sp>
      <p:sp>
        <p:nvSpPr>
          <p:cNvPr id="3" name="Content Placeholder 2"/>
          <p:cNvSpPr>
            <a:spLocks noGrp="1"/>
          </p:cNvSpPr>
          <p:nvPr>
            <p:ph idx="1"/>
          </p:nvPr>
        </p:nvSpPr>
        <p:spPr>
          <a:xfrm>
            <a:off x="76199" y="1219200"/>
            <a:ext cx="8943513" cy="4876800"/>
          </a:xfrm>
        </p:spPr>
        <p:txBody>
          <a:bodyPr/>
          <a:lstStyle/>
          <a:p>
            <a:r>
              <a:rPr lang="en-US" sz="2000" dirty="0">
                <a:solidFill>
                  <a:schemeClr val="tx1"/>
                </a:solidFill>
                <a:latin typeface="CST Gill Sans"/>
              </a:rPr>
              <a:t>The </a:t>
            </a:r>
            <a:r>
              <a:rPr lang="en-US" sz="2000" dirty="0">
                <a:latin typeface="CST Gill Sans"/>
              </a:rPr>
              <a:t>ICF/ICR frame format to carry initial control information needs to be further clarified.</a:t>
            </a:r>
          </a:p>
          <a:p>
            <a:pPr lvl="1"/>
            <a:r>
              <a:rPr lang="en-US" sz="1600" dirty="0">
                <a:solidFill>
                  <a:schemeClr val="tx1"/>
                </a:solidFill>
                <a:latin typeface="CST Gill Sans"/>
              </a:rPr>
              <a:t>In 11-24/494, </a:t>
            </a:r>
            <a:r>
              <a:rPr lang="en-US" sz="1600" dirty="0">
                <a:latin typeface="CST Gill Sans"/>
              </a:rPr>
              <a:t>special User Info field (s) of ICF before Padding field is proposed to carry the initial control information.</a:t>
            </a:r>
          </a:p>
          <a:p>
            <a:pPr lvl="1"/>
            <a:r>
              <a:rPr lang="en-US" sz="1600" dirty="0">
                <a:solidFill>
                  <a:schemeClr val="tx1"/>
                </a:solidFill>
                <a:latin typeface="CST Gill Sans"/>
              </a:rPr>
              <a:t>In 11-24/494, </a:t>
            </a:r>
            <a:r>
              <a:rPr lang="en-US" sz="1600" dirty="0">
                <a:latin typeface="CST Gill Sans"/>
              </a:rPr>
              <a:t>Per AID TID Info field (s) of ICR with special AID value is proposed to carry the initial control information.</a:t>
            </a:r>
          </a:p>
          <a:p>
            <a:pPr lvl="1"/>
            <a:r>
              <a:rPr lang="en-US" sz="1600" dirty="0">
                <a:solidFill>
                  <a:schemeClr val="tx1"/>
                </a:solidFill>
                <a:latin typeface="CST Gill Sans"/>
              </a:rPr>
              <a:t>In 11-24/857, Multi-STA BA as ISR is proposed.</a:t>
            </a:r>
            <a:endParaRPr lang="en-GB" sz="1600" dirty="0">
              <a:solidFill>
                <a:schemeClr val="tx1"/>
              </a:solidFill>
              <a:latin typeface="CST Gill Sans"/>
            </a:endParaRPr>
          </a:p>
          <a:p>
            <a:r>
              <a:rPr lang="en-US" sz="2000" dirty="0">
                <a:latin typeface="CST Gill Sans"/>
              </a:rPr>
              <a:t>When a Trigger is protected, how does  a transmitter arrange the PN, MIC and </a:t>
            </a:r>
            <a:r>
              <a:rPr lang="en-US" sz="2000" dirty="0">
                <a:effectLst/>
                <a:latin typeface="Calibri" panose="020F0502020204030204" pitchFamily="34" charset="0"/>
                <a:ea typeface="Times New Roman" panose="02020603050405020304" pitchFamily="18" charset="0"/>
              </a:rPr>
              <a:t>intermediate FCS?</a:t>
            </a:r>
            <a:endParaRPr lang="en-US" sz="2000" dirty="0">
              <a:latin typeface="CST Gill Sans"/>
            </a:endParaRPr>
          </a:p>
          <a:p>
            <a:r>
              <a:rPr lang="en-US" sz="2000" dirty="0">
                <a:latin typeface="CST Gill Sans"/>
              </a:rPr>
              <a:t>Can both the non-AP STA’s responding with resource request and the non-AP STA’s responding with ICR be solicited in one Trigger frame</a:t>
            </a:r>
            <a:r>
              <a:rPr lang="en-US" sz="2000" dirty="0">
                <a:solidFill>
                  <a:schemeClr val="tx1"/>
                </a:solidFill>
                <a:latin typeface="CST Gill Sans"/>
              </a:rPr>
              <a:t>?</a:t>
            </a:r>
          </a:p>
          <a:p>
            <a:r>
              <a:rPr lang="en-US" sz="2000" dirty="0">
                <a:solidFill>
                  <a:schemeClr val="tx1"/>
                </a:solidFill>
                <a:latin typeface="CST Gill Sans"/>
              </a:rPr>
              <a:t>If the answer is yes, can an AP explicitly or implicitly indicate whether a BSRP Trigger solicit both </a:t>
            </a:r>
            <a:r>
              <a:rPr lang="en-US" sz="2000" dirty="0">
                <a:latin typeface="CST Gill Sans"/>
              </a:rPr>
              <a:t>resource request and dynamic initial control information?</a:t>
            </a:r>
          </a:p>
          <a:p>
            <a:pPr lvl="1"/>
            <a:endParaRPr lang="en-GB" sz="1600" dirty="0">
              <a:solidFill>
                <a:schemeClr val="tx1"/>
              </a:solidFill>
              <a:latin typeface="CST Gill Sans"/>
            </a:endParaRPr>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331259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Common Initial Control Info in ICF Trigger</a:t>
            </a:r>
            <a:endParaRPr lang="en-US" sz="2800" b="0" dirty="0"/>
          </a:p>
        </p:txBody>
      </p:sp>
      <p:sp>
        <p:nvSpPr>
          <p:cNvPr id="3" name="Content Placeholder 2"/>
          <p:cNvSpPr>
            <a:spLocks noGrp="1"/>
          </p:cNvSpPr>
          <p:nvPr>
            <p:ph idx="1"/>
          </p:nvPr>
        </p:nvSpPr>
        <p:spPr>
          <a:xfrm>
            <a:off x="0" y="1121402"/>
            <a:ext cx="9144000" cy="3200400"/>
          </a:xfrm>
        </p:spPr>
        <p:txBody>
          <a:bodyPr/>
          <a:lstStyle/>
          <a:p>
            <a:r>
              <a:rPr lang="en-US" sz="1600" dirty="0"/>
              <a:t>The Common Initial Control Info field with 0 (when no common initial control info exists), one or multiple Type + Length + Content tuples are carried after 16-bit all 1s in the Padding field of the Trigger frame.</a:t>
            </a:r>
          </a:p>
          <a:p>
            <a:r>
              <a:rPr lang="en-US" sz="1600" dirty="0"/>
              <a:t>The Common Initial Control Info Length field indicate the length of the Common Initial Control Info field, e.g. in octets.</a:t>
            </a:r>
          </a:p>
          <a:p>
            <a:pPr lvl="1"/>
            <a:r>
              <a:rPr lang="en-US" sz="1400" dirty="0"/>
              <a:t>Another variant is that the Special User Info field indicates whether the Common Initial Control Info exists, and if the Common Initial Control Info exists, the Common Initial Control Info Length is not needed. </a:t>
            </a:r>
          </a:p>
          <a:p>
            <a:pPr lvl="2"/>
            <a:r>
              <a:rPr lang="en-US" sz="1400" dirty="0"/>
              <a:t>An addressed STA that needs to check pre-FCS does the following: </a:t>
            </a:r>
          </a:p>
          <a:p>
            <a:pPr lvl="3"/>
            <a:r>
              <a:rPr lang="en-US" sz="1400" dirty="0"/>
              <a:t>An addressed STA that doesn’t support initial control information but supports control frame protection figures out PN + MIC by decoding the length of each Type + Length + Content.</a:t>
            </a:r>
          </a:p>
          <a:p>
            <a:pPr lvl="3"/>
            <a:r>
              <a:rPr lang="en-US" sz="1400" dirty="0"/>
              <a:t>An addressed STA that doesn’t support initial control information and control frame protection figures out pre-padding FCS by decoding the length of each Type + Length + Content and then skipping 14-octet PN + MIC.</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7" name="TextBox 6">
            <a:extLst>
              <a:ext uri="{FF2B5EF4-FFF2-40B4-BE49-F238E27FC236}">
                <a16:creationId xmlns:a16="http://schemas.microsoft.com/office/drawing/2014/main" id="{89940D6C-131A-8D0F-CFDB-15069BE718B6}"/>
              </a:ext>
            </a:extLst>
          </p:cNvPr>
          <p:cNvSpPr txBox="1"/>
          <p:nvPr/>
        </p:nvSpPr>
        <p:spPr>
          <a:xfrm>
            <a:off x="3911147" y="5676791"/>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8" name="Group 7">
            <a:extLst>
              <a:ext uri="{FF2B5EF4-FFF2-40B4-BE49-F238E27FC236}">
                <a16:creationId xmlns:a16="http://schemas.microsoft.com/office/drawing/2014/main" id="{2C66ACAC-2EB1-DF13-8A2A-1B39A1048E6E}"/>
              </a:ext>
            </a:extLst>
          </p:cNvPr>
          <p:cNvGrpSpPr/>
          <p:nvPr/>
        </p:nvGrpSpPr>
        <p:grpSpPr>
          <a:xfrm>
            <a:off x="734902" y="4357714"/>
            <a:ext cx="5520626" cy="819409"/>
            <a:chOff x="1484743" y="3614143"/>
            <a:chExt cx="5520626" cy="819409"/>
          </a:xfrm>
        </p:grpSpPr>
        <p:pic>
          <p:nvPicPr>
            <p:cNvPr id="9" name="Picture 8">
              <a:extLst>
                <a:ext uri="{FF2B5EF4-FFF2-40B4-BE49-F238E27FC236}">
                  <a16:creationId xmlns:a16="http://schemas.microsoft.com/office/drawing/2014/main" id="{0366E9FD-D7D2-6481-0718-75912ACF8463}"/>
                </a:ext>
              </a:extLst>
            </p:cNvPr>
            <p:cNvPicPr>
              <a:picLocks noChangeAspect="1"/>
            </p:cNvPicPr>
            <p:nvPr/>
          </p:nvPicPr>
          <p:blipFill>
            <a:blip r:embed="rId2"/>
            <a:stretch>
              <a:fillRect/>
            </a:stretch>
          </p:blipFill>
          <p:spPr>
            <a:xfrm>
              <a:off x="1484743" y="3614143"/>
              <a:ext cx="3544784" cy="817068"/>
            </a:xfrm>
            <a:prstGeom prst="rect">
              <a:avLst/>
            </a:prstGeom>
          </p:spPr>
        </p:pic>
        <p:pic>
          <p:nvPicPr>
            <p:cNvPr id="10" name="Picture 9">
              <a:extLst>
                <a:ext uri="{FF2B5EF4-FFF2-40B4-BE49-F238E27FC236}">
                  <a16:creationId xmlns:a16="http://schemas.microsoft.com/office/drawing/2014/main" id="{A9139A75-A786-6DAC-8112-115E2174B54B}"/>
                </a:ext>
              </a:extLst>
            </p:cNvPr>
            <p:cNvPicPr>
              <a:picLocks noChangeAspect="1"/>
            </p:cNvPicPr>
            <p:nvPr/>
          </p:nvPicPr>
          <p:blipFill>
            <a:blip r:embed="rId3"/>
            <a:stretch>
              <a:fillRect/>
            </a:stretch>
          </p:blipFill>
          <p:spPr>
            <a:xfrm>
              <a:off x="5010070" y="3667609"/>
              <a:ext cx="1995299" cy="765943"/>
            </a:xfrm>
            <a:prstGeom prst="rect">
              <a:avLst/>
            </a:prstGeom>
          </p:spPr>
        </p:pic>
      </p:grpSp>
      <p:sp>
        <p:nvSpPr>
          <p:cNvPr id="11" name="Rectangle 10">
            <a:extLst>
              <a:ext uri="{FF2B5EF4-FFF2-40B4-BE49-F238E27FC236}">
                <a16:creationId xmlns:a16="http://schemas.microsoft.com/office/drawing/2014/main" id="{9786F5FB-555D-5948-8CDC-18C93A4E939A}"/>
              </a:ext>
            </a:extLst>
          </p:cNvPr>
          <p:cNvSpPr/>
          <p:nvPr/>
        </p:nvSpPr>
        <p:spPr>
          <a:xfrm>
            <a:off x="642025" y="5540022"/>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3D7C769-1822-6A0D-B6D2-5E0408432CE8}"/>
              </a:ext>
            </a:extLst>
          </p:cNvPr>
          <p:cNvSpPr txBox="1"/>
          <p:nvPr/>
        </p:nvSpPr>
        <p:spPr>
          <a:xfrm>
            <a:off x="581736" y="5627944"/>
            <a:ext cx="1151087" cy="215444"/>
          </a:xfrm>
          <a:prstGeom prst="rect">
            <a:avLst/>
          </a:prstGeom>
          <a:noFill/>
        </p:spPr>
        <p:txBody>
          <a:bodyPr wrap="square">
            <a:spAutoFit/>
          </a:bodyPr>
          <a:lstStyle/>
          <a:p>
            <a:r>
              <a:rPr lang="en-US" sz="800" dirty="0">
                <a:solidFill>
                  <a:schemeClr val="tx1"/>
                </a:solidFill>
              </a:rPr>
              <a:t>1111111111111111</a:t>
            </a:r>
            <a:endParaRPr lang="en-US" sz="800" dirty="0"/>
          </a:p>
        </p:txBody>
      </p:sp>
      <p:cxnSp>
        <p:nvCxnSpPr>
          <p:cNvPr id="13" name="Straight Connector 12">
            <a:extLst>
              <a:ext uri="{FF2B5EF4-FFF2-40B4-BE49-F238E27FC236}">
                <a16:creationId xmlns:a16="http://schemas.microsoft.com/office/drawing/2014/main" id="{E6A168C9-F1B0-AAAC-F869-EDBB4249B2AB}"/>
              </a:ext>
            </a:extLst>
          </p:cNvPr>
          <p:cNvCxnSpPr>
            <a:cxnSpLocks/>
          </p:cNvCxnSpPr>
          <p:nvPr/>
        </p:nvCxnSpPr>
        <p:spPr>
          <a:xfrm flipH="1">
            <a:off x="642025" y="4884135"/>
            <a:ext cx="4548984" cy="64291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3CC731D-3ADD-D76C-760D-47D77CA1D647}"/>
              </a:ext>
            </a:extLst>
          </p:cNvPr>
          <p:cNvSpPr txBox="1"/>
          <p:nvPr/>
        </p:nvSpPr>
        <p:spPr>
          <a:xfrm>
            <a:off x="747257" y="5916838"/>
            <a:ext cx="789818" cy="215444"/>
          </a:xfrm>
          <a:prstGeom prst="rect">
            <a:avLst/>
          </a:prstGeom>
          <a:noFill/>
        </p:spPr>
        <p:txBody>
          <a:bodyPr wrap="square">
            <a:spAutoFit/>
          </a:bodyPr>
          <a:lstStyle/>
          <a:p>
            <a:r>
              <a:rPr lang="en-US" sz="800" dirty="0"/>
              <a:t>Sixteen 1s</a:t>
            </a:r>
          </a:p>
        </p:txBody>
      </p:sp>
      <p:sp>
        <p:nvSpPr>
          <p:cNvPr id="15" name="TextBox 14">
            <a:extLst>
              <a:ext uri="{FF2B5EF4-FFF2-40B4-BE49-F238E27FC236}">
                <a16:creationId xmlns:a16="http://schemas.microsoft.com/office/drawing/2014/main" id="{CED0F4F9-1F09-0ADF-B34C-2CC88FEE20B5}"/>
              </a:ext>
            </a:extLst>
          </p:cNvPr>
          <p:cNvSpPr txBox="1"/>
          <p:nvPr/>
        </p:nvSpPr>
        <p:spPr>
          <a:xfrm>
            <a:off x="4861068" y="5583105"/>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16" name="TextBox 15">
            <a:extLst>
              <a:ext uri="{FF2B5EF4-FFF2-40B4-BE49-F238E27FC236}">
                <a16:creationId xmlns:a16="http://schemas.microsoft.com/office/drawing/2014/main" id="{87DA916B-2626-54EF-56A6-97577589849D}"/>
              </a:ext>
            </a:extLst>
          </p:cNvPr>
          <p:cNvSpPr txBox="1"/>
          <p:nvPr/>
        </p:nvSpPr>
        <p:spPr>
          <a:xfrm>
            <a:off x="3854883" y="5948363"/>
            <a:ext cx="847953" cy="215444"/>
          </a:xfrm>
          <a:prstGeom prst="rect">
            <a:avLst/>
          </a:prstGeom>
          <a:noFill/>
        </p:spPr>
        <p:txBody>
          <a:bodyPr wrap="square">
            <a:spAutoFit/>
          </a:bodyPr>
          <a:lstStyle/>
          <a:p>
            <a:r>
              <a:rPr lang="en-US" sz="800" dirty="0"/>
              <a:t>6 Octets or 0</a:t>
            </a:r>
          </a:p>
        </p:txBody>
      </p:sp>
      <p:sp>
        <p:nvSpPr>
          <p:cNvPr id="17" name="Rectangle 16">
            <a:extLst>
              <a:ext uri="{FF2B5EF4-FFF2-40B4-BE49-F238E27FC236}">
                <a16:creationId xmlns:a16="http://schemas.microsoft.com/office/drawing/2014/main" id="{F1B3823E-5B37-DAB3-D878-8B626246F5F3}"/>
              </a:ext>
            </a:extLst>
          </p:cNvPr>
          <p:cNvSpPr/>
          <p:nvPr/>
        </p:nvSpPr>
        <p:spPr>
          <a:xfrm>
            <a:off x="3627226" y="5533587"/>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721D84E-A05D-3139-5C7C-22EF1494E20D}"/>
              </a:ext>
            </a:extLst>
          </p:cNvPr>
          <p:cNvSpPr/>
          <p:nvPr/>
        </p:nvSpPr>
        <p:spPr>
          <a:xfrm>
            <a:off x="4623822" y="5545293"/>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20DBCD7-259E-4C7C-09AF-A3BD3CAE31C3}"/>
              </a:ext>
            </a:extLst>
          </p:cNvPr>
          <p:cNvSpPr txBox="1"/>
          <p:nvPr/>
        </p:nvSpPr>
        <p:spPr>
          <a:xfrm>
            <a:off x="4753567" y="5923233"/>
            <a:ext cx="831161" cy="215444"/>
          </a:xfrm>
          <a:prstGeom prst="rect">
            <a:avLst/>
          </a:prstGeom>
          <a:noFill/>
        </p:spPr>
        <p:txBody>
          <a:bodyPr wrap="square">
            <a:spAutoFit/>
          </a:bodyPr>
          <a:lstStyle/>
          <a:p>
            <a:r>
              <a:rPr lang="en-US" sz="800" dirty="0"/>
              <a:t>8 Octets or 0:</a:t>
            </a:r>
          </a:p>
        </p:txBody>
      </p:sp>
      <p:sp>
        <p:nvSpPr>
          <p:cNvPr id="20" name="TextBox 19">
            <a:extLst>
              <a:ext uri="{FF2B5EF4-FFF2-40B4-BE49-F238E27FC236}">
                <a16:creationId xmlns:a16="http://schemas.microsoft.com/office/drawing/2014/main" id="{0F8C14A0-09EC-B655-0E76-BEB7AA039B57}"/>
              </a:ext>
            </a:extLst>
          </p:cNvPr>
          <p:cNvSpPr txBox="1"/>
          <p:nvPr/>
        </p:nvSpPr>
        <p:spPr>
          <a:xfrm>
            <a:off x="5617919" y="5586533"/>
            <a:ext cx="799495" cy="338554"/>
          </a:xfrm>
          <a:prstGeom prst="rect">
            <a:avLst/>
          </a:prstGeom>
          <a:noFill/>
        </p:spPr>
        <p:txBody>
          <a:bodyPr wrap="square">
            <a:spAutoFit/>
          </a:bodyPr>
          <a:lstStyle/>
          <a:p>
            <a:r>
              <a:rPr lang="en-US" sz="800" dirty="0"/>
              <a:t>Pre-Padding FCS</a:t>
            </a:r>
          </a:p>
        </p:txBody>
      </p:sp>
      <p:sp>
        <p:nvSpPr>
          <p:cNvPr id="21" name="Rectangle 20">
            <a:extLst>
              <a:ext uri="{FF2B5EF4-FFF2-40B4-BE49-F238E27FC236}">
                <a16:creationId xmlns:a16="http://schemas.microsoft.com/office/drawing/2014/main" id="{8DCD41D3-CD8B-55D9-9F4A-278885070839}"/>
              </a:ext>
            </a:extLst>
          </p:cNvPr>
          <p:cNvSpPr/>
          <p:nvPr/>
        </p:nvSpPr>
        <p:spPr>
          <a:xfrm>
            <a:off x="5629041" y="5548721"/>
            <a:ext cx="66776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BB7A6324-46E9-118D-5042-A2FA8A2F3DDB}"/>
              </a:ext>
            </a:extLst>
          </p:cNvPr>
          <p:cNvSpPr txBox="1"/>
          <p:nvPr/>
        </p:nvSpPr>
        <p:spPr>
          <a:xfrm>
            <a:off x="5593013" y="5946289"/>
            <a:ext cx="817587" cy="215444"/>
          </a:xfrm>
          <a:prstGeom prst="rect">
            <a:avLst/>
          </a:prstGeom>
          <a:noFill/>
        </p:spPr>
        <p:txBody>
          <a:bodyPr wrap="square">
            <a:spAutoFit/>
          </a:bodyPr>
          <a:lstStyle/>
          <a:p>
            <a:r>
              <a:rPr lang="en-US" sz="800" dirty="0"/>
              <a:t>4 octets or 0</a:t>
            </a:r>
          </a:p>
        </p:txBody>
      </p:sp>
      <p:cxnSp>
        <p:nvCxnSpPr>
          <p:cNvPr id="23" name="Straight Connector 22">
            <a:extLst>
              <a:ext uri="{FF2B5EF4-FFF2-40B4-BE49-F238E27FC236}">
                <a16:creationId xmlns:a16="http://schemas.microsoft.com/office/drawing/2014/main" id="{DFCE9997-4EED-A7C6-9B0B-4728D4B51636}"/>
              </a:ext>
            </a:extLst>
          </p:cNvPr>
          <p:cNvCxnSpPr>
            <a:cxnSpLocks/>
          </p:cNvCxnSpPr>
          <p:nvPr/>
        </p:nvCxnSpPr>
        <p:spPr>
          <a:xfrm>
            <a:off x="5751974" y="4947541"/>
            <a:ext cx="1561923" cy="57950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8FC4389-7F39-4662-A60F-AD69645FDAB1}"/>
              </a:ext>
            </a:extLst>
          </p:cNvPr>
          <p:cNvSpPr txBox="1"/>
          <p:nvPr/>
        </p:nvSpPr>
        <p:spPr>
          <a:xfrm>
            <a:off x="6542455" y="5596886"/>
            <a:ext cx="763036" cy="338554"/>
          </a:xfrm>
          <a:prstGeom prst="rect">
            <a:avLst/>
          </a:prstGeom>
          <a:noFill/>
        </p:spPr>
        <p:txBody>
          <a:bodyPr wrap="square">
            <a:spAutoFit/>
          </a:bodyPr>
          <a:lstStyle/>
          <a:p>
            <a:r>
              <a:rPr lang="en-US" sz="800" dirty="0">
                <a:solidFill>
                  <a:schemeClr val="tx1"/>
                </a:solidFill>
              </a:rPr>
              <a:t>Additional Padding</a:t>
            </a:r>
            <a:endParaRPr lang="en-US" sz="800" dirty="0"/>
          </a:p>
        </p:txBody>
      </p:sp>
      <p:sp>
        <p:nvSpPr>
          <p:cNvPr id="25" name="Rectangle 24">
            <a:extLst>
              <a:ext uri="{FF2B5EF4-FFF2-40B4-BE49-F238E27FC236}">
                <a16:creationId xmlns:a16="http://schemas.microsoft.com/office/drawing/2014/main" id="{A5EE8C14-E381-8A23-74EF-62F79F3E9C9C}"/>
              </a:ext>
            </a:extLst>
          </p:cNvPr>
          <p:cNvSpPr/>
          <p:nvPr/>
        </p:nvSpPr>
        <p:spPr>
          <a:xfrm>
            <a:off x="6305209" y="5559074"/>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35534EF1-27BC-4A6F-77C0-40E0C3DE8D1B}"/>
              </a:ext>
            </a:extLst>
          </p:cNvPr>
          <p:cNvSpPr txBox="1"/>
          <p:nvPr/>
        </p:nvSpPr>
        <p:spPr>
          <a:xfrm>
            <a:off x="6499165" y="5937014"/>
            <a:ext cx="667762" cy="215444"/>
          </a:xfrm>
          <a:prstGeom prst="rect">
            <a:avLst/>
          </a:prstGeom>
          <a:noFill/>
        </p:spPr>
        <p:txBody>
          <a:bodyPr wrap="square">
            <a:spAutoFit/>
          </a:bodyPr>
          <a:lstStyle/>
          <a:p>
            <a:r>
              <a:rPr lang="en-US" sz="800" dirty="0"/>
              <a:t>variable</a:t>
            </a:r>
          </a:p>
        </p:txBody>
      </p:sp>
      <p:sp>
        <p:nvSpPr>
          <p:cNvPr id="27" name="TextBox 26">
            <a:extLst>
              <a:ext uri="{FF2B5EF4-FFF2-40B4-BE49-F238E27FC236}">
                <a16:creationId xmlns:a16="http://schemas.microsoft.com/office/drawing/2014/main" id="{83635B10-45BB-47AF-85D6-ED655D866042}"/>
              </a:ext>
            </a:extLst>
          </p:cNvPr>
          <p:cNvSpPr txBox="1"/>
          <p:nvPr/>
        </p:nvSpPr>
        <p:spPr>
          <a:xfrm>
            <a:off x="1607661" y="5553086"/>
            <a:ext cx="1063110" cy="338554"/>
          </a:xfrm>
          <a:prstGeom prst="rect">
            <a:avLst/>
          </a:prstGeom>
          <a:noFill/>
        </p:spPr>
        <p:txBody>
          <a:bodyPr wrap="square">
            <a:spAutoFit/>
          </a:bodyPr>
          <a:lstStyle/>
          <a:p>
            <a:r>
              <a:rPr lang="en-US" sz="800" dirty="0">
                <a:solidFill>
                  <a:schemeClr val="tx1"/>
                </a:solidFill>
              </a:rPr>
              <a:t>Common Initial Control Info Length</a:t>
            </a:r>
            <a:endParaRPr lang="en-US" sz="800" dirty="0"/>
          </a:p>
        </p:txBody>
      </p:sp>
      <p:sp>
        <p:nvSpPr>
          <p:cNvPr id="28" name="TextBox 27">
            <a:extLst>
              <a:ext uri="{FF2B5EF4-FFF2-40B4-BE49-F238E27FC236}">
                <a16:creationId xmlns:a16="http://schemas.microsoft.com/office/drawing/2014/main" id="{1EFEA1B1-7EA4-D199-6B80-B86C90847ED0}"/>
              </a:ext>
            </a:extLst>
          </p:cNvPr>
          <p:cNvSpPr txBox="1"/>
          <p:nvPr/>
        </p:nvSpPr>
        <p:spPr>
          <a:xfrm>
            <a:off x="1748483" y="5950846"/>
            <a:ext cx="777291" cy="215444"/>
          </a:xfrm>
          <a:prstGeom prst="rect">
            <a:avLst/>
          </a:prstGeom>
          <a:noFill/>
        </p:spPr>
        <p:txBody>
          <a:bodyPr wrap="square">
            <a:spAutoFit/>
          </a:bodyPr>
          <a:lstStyle/>
          <a:p>
            <a:r>
              <a:rPr lang="en-US" sz="800" dirty="0"/>
              <a:t>2 Octets or 0</a:t>
            </a:r>
          </a:p>
        </p:txBody>
      </p:sp>
      <p:sp>
        <p:nvSpPr>
          <p:cNvPr id="29" name="Rectangle 28">
            <a:extLst>
              <a:ext uri="{FF2B5EF4-FFF2-40B4-BE49-F238E27FC236}">
                <a16:creationId xmlns:a16="http://schemas.microsoft.com/office/drawing/2014/main" id="{00740EE3-DF56-E145-F4EC-8F8DEE2A1E01}"/>
              </a:ext>
            </a:extLst>
          </p:cNvPr>
          <p:cNvSpPr/>
          <p:nvPr/>
        </p:nvSpPr>
        <p:spPr>
          <a:xfrm>
            <a:off x="1630354" y="5536070"/>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DC36E9E-AE18-8739-4C1F-74BBC910BA0C}"/>
              </a:ext>
            </a:extLst>
          </p:cNvPr>
          <p:cNvSpPr/>
          <p:nvPr/>
        </p:nvSpPr>
        <p:spPr>
          <a:xfrm>
            <a:off x="2626950" y="5547776"/>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0265DC2-EC19-E27D-8B55-A88C2D82374C}"/>
              </a:ext>
            </a:extLst>
          </p:cNvPr>
          <p:cNvSpPr txBox="1"/>
          <p:nvPr/>
        </p:nvSpPr>
        <p:spPr>
          <a:xfrm>
            <a:off x="2775746" y="5883858"/>
            <a:ext cx="667762" cy="215444"/>
          </a:xfrm>
          <a:prstGeom prst="rect">
            <a:avLst/>
          </a:prstGeom>
          <a:noFill/>
        </p:spPr>
        <p:txBody>
          <a:bodyPr wrap="square">
            <a:spAutoFit/>
          </a:bodyPr>
          <a:lstStyle/>
          <a:p>
            <a:r>
              <a:rPr lang="en-US" sz="800" dirty="0"/>
              <a:t>Variable:</a:t>
            </a:r>
          </a:p>
        </p:txBody>
      </p:sp>
      <p:sp>
        <p:nvSpPr>
          <p:cNvPr id="32" name="TextBox 31">
            <a:extLst>
              <a:ext uri="{FF2B5EF4-FFF2-40B4-BE49-F238E27FC236}">
                <a16:creationId xmlns:a16="http://schemas.microsoft.com/office/drawing/2014/main" id="{E1FADFDD-6954-5831-B533-254B535289BB}"/>
              </a:ext>
            </a:extLst>
          </p:cNvPr>
          <p:cNvSpPr txBox="1"/>
          <p:nvPr/>
        </p:nvSpPr>
        <p:spPr>
          <a:xfrm>
            <a:off x="2594287" y="5580847"/>
            <a:ext cx="1063110" cy="338554"/>
          </a:xfrm>
          <a:prstGeom prst="rect">
            <a:avLst/>
          </a:prstGeom>
          <a:noFill/>
        </p:spPr>
        <p:txBody>
          <a:bodyPr wrap="square">
            <a:spAutoFit/>
          </a:bodyPr>
          <a:lstStyle/>
          <a:p>
            <a:r>
              <a:rPr lang="en-US" sz="800" dirty="0">
                <a:solidFill>
                  <a:schemeClr val="tx1"/>
                </a:solidFill>
              </a:rPr>
              <a:t>Common Initial Control Info</a:t>
            </a:r>
            <a:endParaRPr lang="en-US" sz="800" dirty="0"/>
          </a:p>
        </p:txBody>
      </p:sp>
      <p:sp>
        <p:nvSpPr>
          <p:cNvPr id="33" name="TextBox 32">
            <a:extLst>
              <a:ext uri="{FF2B5EF4-FFF2-40B4-BE49-F238E27FC236}">
                <a16:creationId xmlns:a16="http://schemas.microsoft.com/office/drawing/2014/main" id="{CBFC10BB-9991-59EC-E53A-F3FF7670ECD5}"/>
              </a:ext>
            </a:extLst>
          </p:cNvPr>
          <p:cNvSpPr txBox="1"/>
          <p:nvPr/>
        </p:nvSpPr>
        <p:spPr>
          <a:xfrm>
            <a:off x="3047236" y="6181343"/>
            <a:ext cx="1813832" cy="276999"/>
          </a:xfrm>
          <a:prstGeom prst="rect">
            <a:avLst/>
          </a:prstGeom>
          <a:noFill/>
        </p:spPr>
        <p:txBody>
          <a:bodyPr wrap="square">
            <a:spAutoFit/>
          </a:bodyPr>
          <a:lstStyle/>
          <a:p>
            <a:r>
              <a:rPr lang="en-US" sz="1200" dirty="0"/>
              <a:t>Protected ICF Trigger</a:t>
            </a:r>
          </a:p>
        </p:txBody>
      </p:sp>
    </p:spTree>
    <p:extLst>
      <p:ext uri="{BB962C8B-B14F-4D97-AF65-F5344CB8AC3E}">
        <p14:creationId xmlns:p14="http://schemas.microsoft.com/office/powerpoint/2010/main" val="267950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549754"/>
          </a:xfrm>
        </p:spPr>
        <p:txBody>
          <a:bodyPr/>
          <a:lstStyle/>
          <a:p>
            <a:r>
              <a:rPr lang="en-US" sz="2400" dirty="0"/>
              <a:t>Common Initial Control Info in ICF Trigger</a:t>
            </a:r>
            <a:endParaRPr lang="en-US" sz="2400" b="0" dirty="0"/>
          </a:p>
        </p:txBody>
      </p:sp>
      <p:sp>
        <p:nvSpPr>
          <p:cNvPr id="3" name="Content Placeholder 2"/>
          <p:cNvSpPr>
            <a:spLocks noGrp="1"/>
          </p:cNvSpPr>
          <p:nvPr>
            <p:ph idx="1"/>
          </p:nvPr>
        </p:nvSpPr>
        <p:spPr>
          <a:xfrm>
            <a:off x="0" y="1050496"/>
            <a:ext cx="9142627" cy="3200400"/>
          </a:xfrm>
        </p:spPr>
        <p:txBody>
          <a:bodyPr/>
          <a:lstStyle/>
          <a:p>
            <a:r>
              <a:rPr lang="en-US" sz="1600" dirty="0"/>
              <a:t>The intermediate FCS is after PN and MIC for control frame protection</a:t>
            </a:r>
            <a:r>
              <a:rPr lang="en-US" sz="1400" dirty="0"/>
              <a:t>.</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7" name="TextBox 6">
            <a:extLst>
              <a:ext uri="{FF2B5EF4-FFF2-40B4-BE49-F238E27FC236}">
                <a16:creationId xmlns:a16="http://schemas.microsoft.com/office/drawing/2014/main" id="{89940D6C-131A-8D0F-CFDB-15069BE718B6}"/>
              </a:ext>
            </a:extLst>
          </p:cNvPr>
          <p:cNvSpPr txBox="1"/>
          <p:nvPr/>
        </p:nvSpPr>
        <p:spPr>
          <a:xfrm>
            <a:off x="4344988" y="4419600"/>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8" name="Group 7">
            <a:extLst>
              <a:ext uri="{FF2B5EF4-FFF2-40B4-BE49-F238E27FC236}">
                <a16:creationId xmlns:a16="http://schemas.microsoft.com/office/drawing/2014/main" id="{2C66ACAC-2EB1-DF13-8A2A-1B39A1048E6E}"/>
              </a:ext>
            </a:extLst>
          </p:cNvPr>
          <p:cNvGrpSpPr/>
          <p:nvPr/>
        </p:nvGrpSpPr>
        <p:grpSpPr>
          <a:xfrm>
            <a:off x="1168743" y="3100523"/>
            <a:ext cx="5520626" cy="819409"/>
            <a:chOff x="1484743" y="3614143"/>
            <a:chExt cx="5520626" cy="819409"/>
          </a:xfrm>
        </p:grpSpPr>
        <p:pic>
          <p:nvPicPr>
            <p:cNvPr id="9" name="Picture 8">
              <a:extLst>
                <a:ext uri="{FF2B5EF4-FFF2-40B4-BE49-F238E27FC236}">
                  <a16:creationId xmlns:a16="http://schemas.microsoft.com/office/drawing/2014/main" id="{0366E9FD-D7D2-6481-0718-75912ACF8463}"/>
                </a:ext>
              </a:extLst>
            </p:cNvPr>
            <p:cNvPicPr>
              <a:picLocks noChangeAspect="1"/>
            </p:cNvPicPr>
            <p:nvPr/>
          </p:nvPicPr>
          <p:blipFill>
            <a:blip r:embed="rId2"/>
            <a:stretch>
              <a:fillRect/>
            </a:stretch>
          </p:blipFill>
          <p:spPr>
            <a:xfrm>
              <a:off x="1484743" y="3614143"/>
              <a:ext cx="3544784" cy="817068"/>
            </a:xfrm>
            <a:prstGeom prst="rect">
              <a:avLst/>
            </a:prstGeom>
          </p:spPr>
        </p:pic>
        <p:pic>
          <p:nvPicPr>
            <p:cNvPr id="10" name="Picture 9">
              <a:extLst>
                <a:ext uri="{FF2B5EF4-FFF2-40B4-BE49-F238E27FC236}">
                  <a16:creationId xmlns:a16="http://schemas.microsoft.com/office/drawing/2014/main" id="{A9139A75-A786-6DAC-8112-115E2174B54B}"/>
                </a:ext>
              </a:extLst>
            </p:cNvPr>
            <p:cNvPicPr>
              <a:picLocks noChangeAspect="1"/>
            </p:cNvPicPr>
            <p:nvPr/>
          </p:nvPicPr>
          <p:blipFill>
            <a:blip r:embed="rId3"/>
            <a:stretch>
              <a:fillRect/>
            </a:stretch>
          </p:blipFill>
          <p:spPr>
            <a:xfrm>
              <a:off x="5010070" y="3667609"/>
              <a:ext cx="1995299" cy="765943"/>
            </a:xfrm>
            <a:prstGeom prst="rect">
              <a:avLst/>
            </a:prstGeom>
          </p:spPr>
        </p:pic>
      </p:grpSp>
      <p:sp>
        <p:nvSpPr>
          <p:cNvPr id="11" name="Rectangle 10">
            <a:extLst>
              <a:ext uri="{FF2B5EF4-FFF2-40B4-BE49-F238E27FC236}">
                <a16:creationId xmlns:a16="http://schemas.microsoft.com/office/drawing/2014/main" id="{9786F5FB-555D-5948-8CDC-18C93A4E939A}"/>
              </a:ext>
            </a:extLst>
          </p:cNvPr>
          <p:cNvSpPr/>
          <p:nvPr/>
        </p:nvSpPr>
        <p:spPr>
          <a:xfrm>
            <a:off x="1075866" y="4282831"/>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3D7C769-1822-6A0D-B6D2-5E0408432CE8}"/>
              </a:ext>
            </a:extLst>
          </p:cNvPr>
          <p:cNvSpPr txBox="1"/>
          <p:nvPr/>
        </p:nvSpPr>
        <p:spPr>
          <a:xfrm>
            <a:off x="1015577" y="4370753"/>
            <a:ext cx="1151087" cy="215444"/>
          </a:xfrm>
          <a:prstGeom prst="rect">
            <a:avLst/>
          </a:prstGeom>
          <a:noFill/>
        </p:spPr>
        <p:txBody>
          <a:bodyPr wrap="square">
            <a:spAutoFit/>
          </a:bodyPr>
          <a:lstStyle/>
          <a:p>
            <a:r>
              <a:rPr lang="en-US" sz="800" dirty="0">
                <a:solidFill>
                  <a:schemeClr val="tx1"/>
                </a:solidFill>
              </a:rPr>
              <a:t>1111111111111111</a:t>
            </a:r>
            <a:endParaRPr lang="en-US" sz="800" dirty="0"/>
          </a:p>
        </p:txBody>
      </p:sp>
      <p:cxnSp>
        <p:nvCxnSpPr>
          <p:cNvPr id="13" name="Straight Connector 12">
            <a:extLst>
              <a:ext uri="{FF2B5EF4-FFF2-40B4-BE49-F238E27FC236}">
                <a16:creationId xmlns:a16="http://schemas.microsoft.com/office/drawing/2014/main" id="{E6A168C9-F1B0-AAAC-F869-EDBB4249B2AB}"/>
              </a:ext>
            </a:extLst>
          </p:cNvPr>
          <p:cNvCxnSpPr>
            <a:cxnSpLocks/>
          </p:cNvCxnSpPr>
          <p:nvPr/>
        </p:nvCxnSpPr>
        <p:spPr>
          <a:xfrm flipH="1">
            <a:off x="1075866" y="3626944"/>
            <a:ext cx="4548984" cy="64291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3CC731D-3ADD-D76C-760D-47D77CA1D647}"/>
              </a:ext>
            </a:extLst>
          </p:cNvPr>
          <p:cNvSpPr txBox="1"/>
          <p:nvPr/>
        </p:nvSpPr>
        <p:spPr>
          <a:xfrm>
            <a:off x="1181098" y="4659647"/>
            <a:ext cx="789818" cy="215444"/>
          </a:xfrm>
          <a:prstGeom prst="rect">
            <a:avLst/>
          </a:prstGeom>
          <a:noFill/>
        </p:spPr>
        <p:txBody>
          <a:bodyPr wrap="square">
            <a:spAutoFit/>
          </a:bodyPr>
          <a:lstStyle/>
          <a:p>
            <a:r>
              <a:rPr lang="en-US" sz="800" dirty="0"/>
              <a:t>Sixteen 1s</a:t>
            </a:r>
          </a:p>
        </p:txBody>
      </p:sp>
      <p:sp>
        <p:nvSpPr>
          <p:cNvPr id="15" name="TextBox 14">
            <a:extLst>
              <a:ext uri="{FF2B5EF4-FFF2-40B4-BE49-F238E27FC236}">
                <a16:creationId xmlns:a16="http://schemas.microsoft.com/office/drawing/2014/main" id="{CED0F4F9-1F09-0ADF-B34C-2CC88FEE20B5}"/>
              </a:ext>
            </a:extLst>
          </p:cNvPr>
          <p:cNvSpPr txBox="1"/>
          <p:nvPr/>
        </p:nvSpPr>
        <p:spPr>
          <a:xfrm>
            <a:off x="5294909" y="4325914"/>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16" name="TextBox 15">
            <a:extLst>
              <a:ext uri="{FF2B5EF4-FFF2-40B4-BE49-F238E27FC236}">
                <a16:creationId xmlns:a16="http://schemas.microsoft.com/office/drawing/2014/main" id="{87DA916B-2626-54EF-56A6-97577589849D}"/>
              </a:ext>
            </a:extLst>
          </p:cNvPr>
          <p:cNvSpPr txBox="1"/>
          <p:nvPr/>
        </p:nvSpPr>
        <p:spPr>
          <a:xfrm>
            <a:off x="4288724" y="4691172"/>
            <a:ext cx="847953" cy="215444"/>
          </a:xfrm>
          <a:prstGeom prst="rect">
            <a:avLst/>
          </a:prstGeom>
          <a:noFill/>
        </p:spPr>
        <p:txBody>
          <a:bodyPr wrap="square">
            <a:spAutoFit/>
          </a:bodyPr>
          <a:lstStyle/>
          <a:p>
            <a:r>
              <a:rPr lang="en-US" sz="800" dirty="0"/>
              <a:t>6 Octets or 0</a:t>
            </a:r>
          </a:p>
        </p:txBody>
      </p:sp>
      <p:sp>
        <p:nvSpPr>
          <p:cNvPr id="17" name="Rectangle 16">
            <a:extLst>
              <a:ext uri="{FF2B5EF4-FFF2-40B4-BE49-F238E27FC236}">
                <a16:creationId xmlns:a16="http://schemas.microsoft.com/office/drawing/2014/main" id="{F1B3823E-5B37-DAB3-D878-8B626246F5F3}"/>
              </a:ext>
            </a:extLst>
          </p:cNvPr>
          <p:cNvSpPr/>
          <p:nvPr/>
        </p:nvSpPr>
        <p:spPr>
          <a:xfrm>
            <a:off x="4061067" y="4276396"/>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721D84E-A05D-3139-5C7C-22EF1494E20D}"/>
              </a:ext>
            </a:extLst>
          </p:cNvPr>
          <p:cNvSpPr/>
          <p:nvPr/>
        </p:nvSpPr>
        <p:spPr>
          <a:xfrm>
            <a:off x="5057663" y="4288102"/>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20DBCD7-259E-4C7C-09AF-A3BD3CAE31C3}"/>
              </a:ext>
            </a:extLst>
          </p:cNvPr>
          <p:cNvSpPr txBox="1"/>
          <p:nvPr/>
        </p:nvSpPr>
        <p:spPr>
          <a:xfrm>
            <a:off x="5187408" y="4666042"/>
            <a:ext cx="831161" cy="215444"/>
          </a:xfrm>
          <a:prstGeom prst="rect">
            <a:avLst/>
          </a:prstGeom>
          <a:noFill/>
        </p:spPr>
        <p:txBody>
          <a:bodyPr wrap="square">
            <a:spAutoFit/>
          </a:bodyPr>
          <a:lstStyle/>
          <a:p>
            <a:r>
              <a:rPr lang="en-US" sz="800" dirty="0"/>
              <a:t>8 Octets or 0:</a:t>
            </a:r>
          </a:p>
        </p:txBody>
      </p:sp>
      <p:sp>
        <p:nvSpPr>
          <p:cNvPr id="20" name="TextBox 19">
            <a:extLst>
              <a:ext uri="{FF2B5EF4-FFF2-40B4-BE49-F238E27FC236}">
                <a16:creationId xmlns:a16="http://schemas.microsoft.com/office/drawing/2014/main" id="{0F8C14A0-09EC-B655-0E76-BEB7AA039B57}"/>
              </a:ext>
            </a:extLst>
          </p:cNvPr>
          <p:cNvSpPr txBox="1"/>
          <p:nvPr/>
        </p:nvSpPr>
        <p:spPr>
          <a:xfrm>
            <a:off x="6051760" y="4329342"/>
            <a:ext cx="799495" cy="338554"/>
          </a:xfrm>
          <a:prstGeom prst="rect">
            <a:avLst/>
          </a:prstGeom>
          <a:noFill/>
        </p:spPr>
        <p:txBody>
          <a:bodyPr wrap="square">
            <a:spAutoFit/>
          </a:bodyPr>
          <a:lstStyle/>
          <a:p>
            <a:r>
              <a:rPr lang="en-US" sz="800" dirty="0"/>
              <a:t>Pre-Padding FCS</a:t>
            </a:r>
          </a:p>
        </p:txBody>
      </p:sp>
      <p:sp>
        <p:nvSpPr>
          <p:cNvPr id="21" name="Rectangle 20">
            <a:extLst>
              <a:ext uri="{FF2B5EF4-FFF2-40B4-BE49-F238E27FC236}">
                <a16:creationId xmlns:a16="http://schemas.microsoft.com/office/drawing/2014/main" id="{8DCD41D3-CD8B-55D9-9F4A-278885070839}"/>
              </a:ext>
            </a:extLst>
          </p:cNvPr>
          <p:cNvSpPr/>
          <p:nvPr/>
        </p:nvSpPr>
        <p:spPr>
          <a:xfrm>
            <a:off x="6062882" y="4291530"/>
            <a:ext cx="66776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BB7A6324-46E9-118D-5042-A2FA8A2F3DDB}"/>
              </a:ext>
            </a:extLst>
          </p:cNvPr>
          <p:cNvSpPr txBox="1"/>
          <p:nvPr/>
        </p:nvSpPr>
        <p:spPr>
          <a:xfrm>
            <a:off x="6026854" y="4689098"/>
            <a:ext cx="817587" cy="215444"/>
          </a:xfrm>
          <a:prstGeom prst="rect">
            <a:avLst/>
          </a:prstGeom>
          <a:noFill/>
        </p:spPr>
        <p:txBody>
          <a:bodyPr wrap="square">
            <a:spAutoFit/>
          </a:bodyPr>
          <a:lstStyle/>
          <a:p>
            <a:r>
              <a:rPr lang="en-US" sz="800" dirty="0"/>
              <a:t>4 octets or 0</a:t>
            </a:r>
          </a:p>
        </p:txBody>
      </p:sp>
      <p:cxnSp>
        <p:nvCxnSpPr>
          <p:cNvPr id="23" name="Straight Connector 22">
            <a:extLst>
              <a:ext uri="{FF2B5EF4-FFF2-40B4-BE49-F238E27FC236}">
                <a16:creationId xmlns:a16="http://schemas.microsoft.com/office/drawing/2014/main" id="{DFCE9997-4EED-A7C6-9B0B-4728D4B51636}"/>
              </a:ext>
            </a:extLst>
          </p:cNvPr>
          <p:cNvCxnSpPr>
            <a:cxnSpLocks/>
          </p:cNvCxnSpPr>
          <p:nvPr/>
        </p:nvCxnSpPr>
        <p:spPr>
          <a:xfrm>
            <a:off x="6185815" y="3690350"/>
            <a:ext cx="1561923" cy="57950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8FC4389-7F39-4662-A60F-AD69645FDAB1}"/>
              </a:ext>
            </a:extLst>
          </p:cNvPr>
          <p:cNvSpPr txBox="1"/>
          <p:nvPr/>
        </p:nvSpPr>
        <p:spPr>
          <a:xfrm>
            <a:off x="6976296" y="4339695"/>
            <a:ext cx="763036" cy="338554"/>
          </a:xfrm>
          <a:prstGeom prst="rect">
            <a:avLst/>
          </a:prstGeom>
          <a:noFill/>
        </p:spPr>
        <p:txBody>
          <a:bodyPr wrap="square">
            <a:spAutoFit/>
          </a:bodyPr>
          <a:lstStyle/>
          <a:p>
            <a:r>
              <a:rPr lang="en-US" sz="800" dirty="0">
                <a:solidFill>
                  <a:schemeClr val="tx1"/>
                </a:solidFill>
              </a:rPr>
              <a:t>Additional Padding</a:t>
            </a:r>
            <a:endParaRPr lang="en-US" sz="800" dirty="0"/>
          </a:p>
        </p:txBody>
      </p:sp>
      <p:sp>
        <p:nvSpPr>
          <p:cNvPr id="25" name="Rectangle 24">
            <a:extLst>
              <a:ext uri="{FF2B5EF4-FFF2-40B4-BE49-F238E27FC236}">
                <a16:creationId xmlns:a16="http://schemas.microsoft.com/office/drawing/2014/main" id="{A5EE8C14-E381-8A23-74EF-62F79F3E9C9C}"/>
              </a:ext>
            </a:extLst>
          </p:cNvPr>
          <p:cNvSpPr/>
          <p:nvPr/>
        </p:nvSpPr>
        <p:spPr>
          <a:xfrm>
            <a:off x="6739050" y="4301883"/>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35534EF1-27BC-4A6F-77C0-40E0C3DE8D1B}"/>
              </a:ext>
            </a:extLst>
          </p:cNvPr>
          <p:cNvSpPr txBox="1"/>
          <p:nvPr/>
        </p:nvSpPr>
        <p:spPr>
          <a:xfrm>
            <a:off x="6933006" y="4679823"/>
            <a:ext cx="667762" cy="215444"/>
          </a:xfrm>
          <a:prstGeom prst="rect">
            <a:avLst/>
          </a:prstGeom>
          <a:noFill/>
        </p:spPr>
        <p:txBody>
          <a:bodyPr wrap="square">
            <a:spAutoFit/>
          </a:bodyPr>
          <a:lstStyle/>
          <a:p>
            <a:r>
              <a:rPr lang="en-US" sz="800" dirty="0"/>
              <a:t>variable</a:t>
            </a:r>
          </a:p>
        </p:txBody>
      </p:sp>
      <p:sp>
        <p:nvSpPr>
          <p:cNvPr id="27" name="TextBox 26">
            <a:extLst>
              <a:ext uri="{FF2B5EF4-FFF2-40B4-BE49-F238E27FC236}">
                <a16:creationId xmlns:a16="http://schemas.microsoft.com/office/drawing/2014/main" id="{83635B10-45BB-47AF-85D6-ED655D866042}"/>
              </a:ext>
            </a:extLst>
          </p:cNvPr>
          <p:cNvSpPr txBox="1"/>
          <p:nvPr/>
        </p:nvSpPr>
        <p:spPr>
          <a:xfrm>
            <a:off x="2041502" y="4295895"/>
            <a:ext cx="1063110" cy="338554"/>
          </a:xfrm>
          <a:prstGeom prst="rect">
            <a:avLst/>
          </a:prstGeom>
          <a:noFill/>
        </p:spPr>
        <p:txBody>
          <a:bodyPr wrap="square">
            <a:spAutoFit/>
          </a:bodyPr>
          <a:lstStyle/>
          <a:p>
            <a:r>
              <a:rPr lang="en-US" sz="800" dirty="0">
                <a:solidFill>
                  <a:schemeClr val="tx1"/>
                </a:solidFill>
              </a:rPr>
              <a:t>Common Initial Control Info Length</a:t>
            </a:r>
            <a:endParaRPr lang="en-US" sz="800" dirty="0"/>
          </a:p>
        </p:txBody>
      </p:sp>
      <p:sp>
        <p:nvSpPr>
          <p:cNvPr id="28" name="TextBox 27">
            <a:extLst>
              <a:ext uri="{FF2B5EF4-FFF2-40B4-BE49-F238E27FC236}">
                <a16:creationId xmlns:a16="http://schemas.microsoft.com/office/drawing/2014/main" id="{1EFEA1B1-7EA4-D199-6B80-B86C90847ED0}"/>
              </a:ext>
            </a:extLst>
          </p:cNvPr>
          <p:cNvSpPr txBox="1"/>
          <p:nvPr/>
        </p:nvSpPr>
        <p:spPr>
          <a:xfrm>
            <a:off x="2182324" y="4693655"/>
            <a:ext cx="777291" cy="215444"/>
          </a:xfrm>
          <a:prstGeom prst="rect">
            <a:avLst/>
          </a:prstGeom>
          <a:noFill/>
        </p:spPr>
        <p:txBody>
          <a:bodyPr wrap="square">
            <a:spAutoFit/>
          </a:bodyPr>
          <a:lstStyle/>
          <a:p>
            <a:r>
              <a:rPr lang="en-US" sz="800" dirty="0"/>
              <a:t>2 Octets or 0</a:t>
            </a:r>
          </a:p>
        </p:txBody>
      </p:sp>
      <p:sp>
        <p:nvSpPr>
          <p:cNvPr id="29" name="Rectangle 28">
            <a:extLst>
              <a:ext uri="{FF2B5EF4-FFF2-40B4-BE49-F238E27FC236}">
                <a16:creationId xmlns:a16="http://schemas.microsoft.com/office/drawing/2014/main" id="{00740EE3-DF56-E145-F4EC-8F8DEE2A1E01}"/>
              </a:ext>
            </a:extLst>
          </p:cNvPr>
          <p:cNvSpPr/>
          <p:nvPr/>
        </p:nvSpPr>
        <p:spPr>
          <a:xfrm>
            <a:off x="2064195" y="4278879"/>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DC36E9E-AE18-8739-4C1F-74BBC910BA0C}"/>
              </a:ext>
            </a:extLst>
          </p:cNvPr>
          <p:cNvSpPr/>
          <p:nvPr/>
        </p:nvSpPr>
        <p:spPr>
          <a:xfrm>
            <a:off x="3060791" y="4290585"/>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0265DC2-EC19-E27D-8B55-A88C2D82374C}"/>
              </a:ext>
            </a:extLst>
          </p:cNvPr>
          <p:cNvSpPr txBox="1"/>
          <p:nvPr/>
        </p:nvSpPr>
        <p:spPr>
          <a:xfrm>
            <a:off x="3209587" y="4626667"/>
            <a:ext cx="667762" cy="215444"/>
          </a:xfrm>
          <a:prstGeom prst="rect">
            <a:avLst/>
          </a:prstGeom>
          <a:noFill/>
        </p:spPr>
        <p:txBody>
          <a:bodyPr wrap="square">
            <a:spAutoFit/>
          </a:bodyPr>
          <a:lstStyle/>
          <a:p>
            <a:r>
              <a:rPr lang="en-US" sz="800" dirty="0"/>
              <a:t>Variable:</a:t>
            </a:r>
          </a:p>
        </p:txBody>
      </p:sp>
      <p:sp>
        <p:nvSpPr>
          <p:cNvPr id="32" name="TextBox 31">
            <a:extLst>
              <a:ext uri="{FF2B5EF4-FFF2-40B4-BE49-F238E27FC236}">
                <a16:creationId xmlns:a16="http://schemas.microsoft.com/office/drawing/2014/main" id="{E1FADFDD-6954-5831-B533-254B535289BB}"/>
              </a:ext>
            </a:extLst>
          </p:cNvPr>
          <p:cNvSpPr txBox="1"/>
          <p:nvPr/>
        </p:nvSpPr>
        <p:spPr>
          <a:xfrm>
            <a:off x="3028128" y="4323656"/>
            <a:ext cx="1063110" cy="338554"/>
          </a:xfrm>
          <a:prstGeom prst="rect">
            <a:avLst/>
          </a:prstGeom>
          <a:noFill/>
        </p:spPr>
        <p:txBody>
          <a:bodyPr wrap="square">
            <a:spAutoFit/>
          </a:bodyPr>
          <a:lstStyle/>
          <a:p>
            <a:r>
              <a:rPr lang="en-US" sz="800" dirty="0">
                <a:solidFill>
                  <a:schemeClr val="tx1"/>
                </a:solidFill>
              </a:rPr>
              <a:t>Common Initial Control Info</a:t>
            </a:r>
            <a:endParaRPr lang="en-US" sz="800" dirty="0"/>
          </a:p>
        </p:txBody>
      </p:sp>
      <p:sp>
        <p:nvSpPr>
          <p:cNvPr id="33" name="TextBox 32">
            <a:extLst>
              <a:ext uri="{FF2B5EF4-FFF2-40B4-BE49-F238E27FC236}">
                <a16:creationId xmlns:a16="http://schemas.microsoft.com/office/drawing/2014/main" id="{CBFC10BB-9991-59EC-E53A-F3FF7670ECD5}"/>
              </a:ext>
            </a:extLst>
          </p:cNvPr>
          <p:cNvSpPr txBox="1"/>
          <p:nvPr/>
        </p:nvSpPr>
        <p:spPr>
          <a:xfrm>
            <a:off x="3481077" y="4924152"/>
            <a:ext cx="1813832" cy="276999"/>
          </a:xfrm>
          <a:prstGeom prst="rect">
            <a:avLst/>
          </a:prstGeom>
          <a:noFill/>
        </p:spPr>
        <p:txBody>
          <a:bodyPr wrap="square">
            <a:spAutoFit/>
          </a:bodyPr>
          <a:lstStyle/>
          <a:p>
            <a:r>
              <a:rPr lang="en-US" sz="1200" dirty="0"/>
              <a:t>Protected ICF Trigger</a:t>
            </a:r>
          </a:p>
        </p:txBody>
      </p:sp>
    </p:spTree>
    <p:extLst>
      <p:ext uri="{BB962C8B-B14F-4D97-AF65-F5344CB8AC3E}">
        <p14:creationId xmlns:p14="http://schemas.microsoft.com/office/powerpoint/2010/main" val="56966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Mixing Resource Request and ICR or Not</a:t>
            </a:r>
            <a:endParaRPr lang="en-US" sz="2800" b="0" dirty="0"/>
          </a:p>
        </p:txBody>
      </p:sp>
      <p:sp>
        <p:nvSpPr>
          <p:cNvPr id="3" name="Content Placeholder 2"/>
          <p:cNvSpPr>
            <a:spLocks noGrp="1"/>
          </p:cNvSpPr>
          <p:nvPr>
            <p:ph idx="1"/>
          </p:nvPr>
        </p:nvSpPr>
        <p:spPr>
          <a:xfrm>
            <a:off x="76199" y="1219200"/>
            <a:ext cx="8943513" cy="4876800"/>
          </a:xfrm>
        </p:spPr>
        <p:txBody>
          <a:bodyPr/>
          <a:lstStyle/>
          <a:p>
            <a:r>
              <a:rPr lang="en-US" sz="2000" dirty="0"/>
              <a:t>Option 1:</a:t>
            </a:r>
          </a:p>
          <a:p>
            <a:pPr lvl="1"/>
            <a:r>
              <a:rPr lang="en-US" sz="1600" dirty="0"/>
              <a:t>A BSRP Trigger frame can be used to solicit the responding frames from the following non-AP STAs:</a:t>
            </a:r>
          </a:p>
          <a:p>
            <a:pPr lvl="2"/>
            <a:r>
              <a:rPr lang="en-US" sz="1400" dirty="0"/>
              <a:t>Non-AP STA supporting low capability listening and in-device coexistence,</a:t>
            </a:r>
          </a:p>
          <a:p>
            <a:pPr lvl="2"/>
            <a:r>
              <a:rPr lang="en-US" sz="1400" dirty="0"/>
              <a:t>Non-AP STA supporting low capability listening, </a:t>
            </a:r>
          </a:p>
          <a:p>
            <a:pPr lvl="2"/>
            <a:r>
              <a:rPr lang="en-US" sz="1400" dirty="0"/>
              <a:t>Non-AP STA supporting in-device coexistence, and</a:t>
            </a:r>
          </a:p>
          <a:p>
            <a:pPr lvl="2"/>
            <a:r>
              <a:rPr lang="en-US" sz="1400" dirty="0"/>
              <a:t>Non-AP STA not supporting any of the following low capability listening, in-device coexistence.</a:t>
            </a:r>
          </a:p>
          <a:p>
            <a:endParaRPr lang="en-US" sz="2000" dirty="0"/>
          </a:p>
          <a:p>
            <a:r>
              <a:rPr lang="en-US" sz="2000" dirty="0"/>
              <a:t>Option 2:</a:t>
            </a:r>
          </a:p>
          <a:p>
            <a:pPr lvl="1"/>
            <a:r>
              <a:rPr lang="en-US" sz="1600" dirty="0"/>
              <a:t>A BSRP Trigger frame can be used to solicit the responding frames from the following Non-AP STAs:</a:t>
            </a:r>
          </a:p>
          <a:p>
            <a:pPr lvl="2"/>
            <a:r>
              <a:rPr lang="en-US" sz="1400" dirty="0"/>
              <a:t>Either </a:t>
            </a:r>
          </a:p>
          <a:p>
            <a:pPr lvl="3"/>
            <a:r>
              <a:rPr lang="en-US" sz="1200" dirty="0"/>
              <a:t>Non-AP STAs supporting low capability listening, </a:t>
            </a:r>
          </a:p>
          <a:p>
            <a:pPr lvl="3"/>
            <a:r>
              <a:rPr lang="en-US" sz="1200" dirty="0"/>
              <a:t>Non-AP STAs supporting in-device coexistence, and</a:t>
            </a:r>
          </a:p>
          <a:p>
            <a:pPr lvl="2"/>
            <a:r>
              <a:rPr lang="en-US" sz="1400" dirty="0"/>
              <a:t>Or</a:t>
            </a:r>
          </a:p>
          <a:p>
            <a:pPr lvl="3"/>
            <a:r>
              <a:rPr lang="en-US" sz="1200" dirty="0"/>
              <a:t>Non-AP STAs not supporting any of the following low capability listening, in-device coexistence.</a:t>
            </a:r>
          </a:p>
          <a:p>
            <a:pPr lvl="3"/>
            <a:endParaRPr lang="en-US" sz="1200" dirty="0"/>
          </a:p>
          <a:p>
            <a:r>
              <a:rPr lang="en-US" sz="2000" dirty="0"/>
              <a:t>Option 1 is preferable</a:t>
            </a:r>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07417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7282"/>
            <a:ext cx="9144000" cy="625954"/>
          </a:xfrm>
        </p:spPr>
        <p:txBody>
          <a:bodyPr/>
          <a:lstStyle/>
          <a:p>
            <a:r>
              <a:rPr lang="en-US" sz="2800" dirty="0"/>
              <a:t>Mixed ICR Information and Resource Request or Not</a:t>
            </a:r>
            <a:endParaRPr lang="en-US" sz="2800" b="0" dirty="0"/>
          </a:p>
        </p:txBody>
      </p:sp>
      <p:sp>
        <p:nvSpPr>
          <p:cNvPr id="3" name="Content Placeholder 2"/>
          <p:cNvSpPr>
            <a:spLocks noGrp="1"/>
          </p:cNvSpPr>
          <p:nvPr>
            <p:ph idx="1"/>
          </p:nvPr>
        </p:nvSpPr>
        <p:spPr>
          <a:xfrm>
            <a:off x="1" y="990601"/>
            <a:ext cx="9144000" cy="5484812"/>
          </a:xfrm>
        </p:spPr>
        <p:txBody>
          <a:bodyPr/>
          <a:lstStyle/>
          <a:p>
            <a:r>
              <a:rPr lang="en-US" sz="1800" dirty="0"/>
              <a:t>Option 1:</a:t>
            </a:r>
          </a:p>
          <a:p>
            <a:pPr lvl="1"/>
            <a:r>
              <a:rPr lang="en-US" sz="1600" dirty="0"/>
              <a:t>A non-AP STA that supports ICR and is solicited by the first ICF frame will respond with all the following information if supported by the non-AP STA:</a:t>
            </a:r>
          </a:p>
          <a:p>
            <a:pPr lvl="2"/>
            <a:r>
              <a:rPr lang="en-US" sz="1400" dirty="0"/>
              <a:t>Available time, and unavailable time (start time and duration) if known, </a:t>
            </a:r>
          </a:p>
          <a:p>
            <a:pPr lvl="2"/>
            <a:r>
              <a:rPr lang="en-US" sz="1400" dirty="0"/>
              <a:t>Resource request information.</a:t>
            </a:r>
          </a:p>
          <a:p>
            <a:pPr lvl="1"/>
            <a:r>
              <a:rPr lang="en-US" sz="1600" dirty="0"/>
              <a:t>A non-AP STA that supports ICR and is solicited by a Trigger other than the first ICF frame will respond with resource request information.</a:t>
            </a:r>
          </a:p>
          <a:p>
            <a:pPr lvl="1"/>
            <a:r>
              <a:rPr lang="en-US" sz="1600" dirty="0"/>
              <a:t>The AP needs to allocate enough resource in the solicited TB PPDU for each addressed STA to transmit all the responding information supported by the AP</a:t>
            </a:r>
          </a:p>
          <a:p>
            <a:pPr lvl="2"/>
            <a:r>
              <a:rPr lang="en-US" sz="1600" dirty="0"/>
              <a:t>Available time, and unavailable time (start time and duration) if known, </a:t>
            </a:r>
          </a:p>
          <a:p>
            <a:pPr lvl="2"/>
            <a:r>
              <a:rPr lang="en-US" sz="1600" dirty="0"/>
              <a:t>Resource request information.</a:t>
            </a:r>
          </a:p>
          <a:p>
            <a:r>
              <a:rPr lang="en-US" sz="1800" dirty="0"/>
              <a:t>Option 2:</a:t>
            </a:r>
          </a:p>
          <a:p>
            <a:pPr lvl="1"/>
            <a:r>
              <a:rPr lang="en-US" sz="1600" dirty="0"/>
              <a:t>In BSRP Trigger frame, the solicited information is explicitly indicated.</a:t>
            </a:r>
          </a:p>
          <a:p>
            <a:pPr marL="457200" lvl="1" indent="0">
              <a:buNone/>
            </a:pPr>
            <a:endParaRPr lang="en-US" sz="2000" dirty="0"/>
          </a:p>
          <a:p>
            <a:r>
              <a:rPr lang="en-US" sz="1800" dirty="0"/>
              <a:t>Option 2 is preferable. </a:t>
            </a:r>
          </a:p>
          <a:p>
            <a:pPr lvl="1"/>
            <a:r>
              <a:rPr lang="en-US" sz="1600" dirty="0"/>
              <a:t>Otherwise, a non-AP STA needs to provide the different feedback based on whether it is first polled by the AP.</a:t>
            </a:r>
          </a:p>
          <a:p>
            <a:pPr lvl="1"/>
            <a:r>
              <a:rPr lang="en-US" sz="1600" dirty="0"/>
              <a:t>Additionally, the AP and non-AP STA may have the different view about whether AP already correctly receive the ICR feedback.</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637262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SP 1</a:t>
            </a:r>
            <a:endParaRPr lang="en-US" sz="2800" b="0" dirty="0"/>
          </a:p>
        </p:txBody>
      </p:sp>
      <p:sp>
        <p:nvSpPr>
          <p:cNvPr id="3" name="Content Placeholder 2"/>
          <p:cNvSpPr>
            <a:spLocks noGrp="1"/>
          </p:cNvSpPr>
          <p:nvPr>
            <p:ph idx="1"/>
          </p:nvPr>
        </p:nvSpPr>
        <p:spPr>
          <a:xfrm>
            <a:off x="76199" y="1219200"/>
            <a:ext cx="8943513" cy="4876800"/>
          </a:xfrm>
        </p:spPr>
        <p:txBody>
          <a:bodyPr/>
          <a:lstStyle/>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Do you support that if the intermediate FCS and the PN/MIC fields are both present in a Trigger frame then the intermediate FCS shall appear immediately after the PN/MIC field?</a:t>
            </a:r>
          </a:p>
          <a:p>
            <a:pPr lvl="1"/>
            <a:endParaRPr lang="en-US" sz="1600" dirty="0"/>
          </a:p>
          <a:p>
            <a:pPr marL="0" indent="0">
              <a:buNone/>
            </a:pPr>
            <a:endParaRPr lang="en-US" sz="2000" dirty="0"/>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5008291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1065</Words>
  <Application>Microsoft Office PowerPoint</Application>
  <PresentationFormat>On-screen Show (4:3)</PresentationFormat>
  <Paragraphs>148</Paragraphs>
  <Slides>8</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CST Gill Sans</vt:lpstr>
      <vt:lpstr>Arial</vt:lpstr>
      <vt:lpstr>Calibri</vt:lpstr>
      <vt:lpstr>Calibri Light</vt:lpstr>
      <vt:lpstr>Symbol</vt:lpstr>
      <vt:lpstr>Times New Roman</vt:lpstr>
      <vt:lpstr>Wingdings</vt:lpstr>
      <vt:lpstr>802-11-Submission</vt:lpstr>
      <vt:lpstr>Custom Design</vt:lpstr>
      <vt:lpstr>ICF ICR Follow Up</vt:lpstr>
      <vt:lpstr>ICF Consideration</vt:lpstr>
      <vt:lpstr>Open Questions of Trigger ICF and ICR</vt:lpstr>
      <vt:lpstr>Common Initial Control Info in ICF Trigger</vt:lpstr>
      <vt:lpstr>Common Initial Control Info in ICF Trigger</vt:lpstr>
      <vt:lpstr>Mixing Resource Request and ICR or Not</vt:lpstr>
      <vt:lpstr>Mixed ICR Information and Resource Request or Not</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2097</cp:revision>
  <cp:lastPrinted>1998-02-10T13:28:06Z</cp:lastPrinted>
  <dcterms:created xsi:type="dcterms:W3CDTF">2007-05-21T21:00:37Z</dcterms:created>
  <dcterms:modified xsi:type="dcterms:W3CDTF">2024-07-16T11:56:03Z</dcterms:modified>
  <cp:category>Submission</cp:category>
</cp:coreProperties>
</file>