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529" r:id="rId5"/>
    <p:sldId id="670" r:id="rId6"/>
    <p:sldId id="1475" r:id="rId7"/>
    <p:sldId id="401" r:id="rId8"/>
    <p:sldId id="2147473453" r:id="rId9"/>
    <p:sldId id="397" r:id="rId10"/>
    <p:sldId id="2147473454" r:id="rId11"/>
    <p:sldId id="1474" r:id="rId12"/>
    <p:sldId id="1478" r:id="rId13"/>
  </p:sldIdLst>
  <p:sldSz cx="9144000" cy="6858000" type="screen4x3"/>
  <p:notesSz cx="6934200" cy="92805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70306050509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70306050509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70306050509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70306050509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70306050509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imes New Roman" panose="02020703060505090304" pitchFamily="18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imes New Roman" panose="02020703060505090304" pitchFamily="18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imes New Roman" panose="02020703060505090304" pitchFamily="18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imes New Roman" panose="0202070306050509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3">
          <p15:clr>
            <a:srgbClr val="A4A3A4"/>
          </p15:clr>
        </p15:guide>
        <p15:guide id="2" pos="218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onggang Fang" initials="YF" lastIdx="1" clrIdx="0">
    <p:extLst>
      <p:ext uri="{19B8F6BF-5375-455C-9EA6-DF929625EA0E}">
        <p15:presenceInfo xmlns:p15="http://schemas.microsoft.com/office/powerpoint/2012/main" userId="S-1-5-21-3285339950-981350797-2163593329-42649" providerId="AD"/>
      </p:ext>
    </p:extLst>
  </p:cmAuthor>
  <p:cmAuthor id="2" name="James Yee" initials="JY" lastIdx="11" clrIdx="1">
    <p:extLst>
      <p:ext uri="{19B8F6BF-5375-455C-9EA6-DF929625EA0E}">
        <p15:presenceInfo xmlns:p15="http://schemas.microsoft.com/office/powerpoint/2012/main" userId="S::james.yee@mediatek.com::95f89ef2-cc62-42a2-947f-f5ed2585104e" providerId="AD"/>
      </p:ext>
    </p:extLst>
  </p:cmAuthor>
  <p:cmAuthor id="3" name="Yonggang Fang" initials="YF [2]" lastIdx="36" clrIdx="2">
    <p:extLst>
      <p:ext uri="{19B8F6BF-5375-455C-9EA6-DF929625EA0E}">
        <p15:presenceInfo xmlns:p15="http://schemas.microsoft.com/office/powerpoint/2012/main" userId="Yonggang Fan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FF0000"/>
    <a:srgbClr val="FFFF00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182" autoAdjust="0"/>
    <p:restoredTop sz="93657" autoAdjust="0"/>
  </p:normalViewPr>
  <p:slideViewPr>
    <p:cSldViewPr>
      <p:cViewPr>
        <p:scale>
          <a:sx n="100" d="100"/>
          <a:sy n="100" d="100"/>
        </p:scale>
        <p:origin x="284" y="-9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2166" y="102"/>
      </p:cViewPr>
      <p:guideLst>
        <p:guide orient="horz" pos="2923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597525" y="177800"/>
            <a:ext cx="641350" cy="2127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0" tIns="0" rIns="0" bIns="0" numCol="1" anchor="b" anchorCtr="0" compatLnSpc="1">
            <a:spAutoFit/>
          </a:bodyPr>
          <a:lstStyle>
            <a:lvl1pPr algn="r" defTabSz="933450">
              <a:defRPr sz="1400" b="1"/>
            </a:lvl1pPr>
          </a:lstStyle>
          <a:p>
            <a:pPr>
              <a:defRPr/>
            </a:pPr>
            <a:r>
              <a:rPr lang="en-US"/>
              <a:t>doc: 11-23-xxxx-00-uhr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95325" y="177800"/>
            <a:ext cx="827088" cy="2127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0" tIns="0" rIns="0" bIns="0" numCol="1" anchor="b" anchorCtr="0" compatLnSpc="1">
            <a:spAutoFit/>
          </a:bodyPr>
          <a:lstStyle>
            <a:lvl1pPr defTabSz="933450">
              <a:defRPr sz="1400" b="1"/>
            </a:lvl1pPr>
          </a:lstStyle>
          <a:p>
            <a:pPr>
              <a:defRPr/>
            </a:pPr>
            <a:r>
              <a:rPr lang="en-US"/>
              <a:t>Month Year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133725" y="8982075"/>
            <a:ext cx="512763" cy="1825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0" tIns="0" rIns="0" bIns="0" numCol="1" anchor="t" anchorCtr="0" compatLnSpc="1">
            <a:spAutoFit/>
          </a:bodyPr>
          <a:lstStyle>
            <a:lvl1pPr algn="ctr" defTabSz="933450"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BD32B504-A888-4620-871E-4C7196395CC7}" type="slidenum">
              <a:rPr lang="en-US"/>
              <a:t>‹#›</a:t>
            </a:fld>
            <a:endParaRPr lang="en-US"/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693738" y="387350"/>
            <a:ext cx="55467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693738" y="8982075"/>
            <a:ext cx="711200" cy="1825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0" tIns="0" rIns="0" bIns="0">
            <a:spAutoFit/>
          </a:bodyPr>
          <a:lstStyle/>
          <a:p>
            <a:pPr defTabSz="933450">
              <a:defRPr/>
            </a:pPr>
            <a:r>
              <a:rPr lang="en-US"/>
              <a:t>Submission</a:t>
            </a:r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693738" y="8970963"/>
            <a:ext cx="57007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sldNum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640388" y="98425"/>
            <a:ext cx="641350" cy="2127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0" tIns="0" rIns="0" bIns="0" numCol="1" anchor="b" anchorCtr="0" compatLnSpc="1">
            <a:spAutoFit/>
          </a:bodyPr>
          <a:lstStyle>
            <a:lvl1pPr algn="r" defTabSz="933450">
              <a:defRPr sz="1400" b="1"/>
            </a:lvl1pPr>
          </a:lstStyle>
          <a:p>
            <a:pPr>
              <a:defRPr/>
            </a:pPr>
            <a:r>
              <a:rPr lang="en-US"/>
              <a:t>doc: 11-23-xxxx-00-uhr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54050" y="98425"/>
            <a:ext cx="827088" cy="2127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0" tIns="0" rIns="0" bIns="0" numCol="1" anchor="b" anchorCtr="0" compatLnSpc="1">
            <a:spAutoFit/>
          </a:bodyPr>
          <a:lstStyle>
            <a:lvl1pPr defTabSz="933450">
              <a:defRPr sz="1400" b="1"/>
            </a:lvl1pPr>
          </a:lstStyle>
          <a:p>
            <a:pPr>
              <a:defRPr/>
            </a:pPr>
            <a:r>
              <a:rPr lang="en-US"/>
              <a:t>Month Year</a:t>
            </a:r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701675"/>
            <a:ext cx="4629150" cy="34686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408488"/>
            <a:ext cx="5086350" cy="41767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3662" tIns="46038" rIns="93662" bIns="46038" numCol="1" anchor="t" anchorCtr="0" compatLnSpc="1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4282153" y="8985250"/>
            <a:ext cx="1999585" cy="18466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0" tIns="0" rIns="0" bIns="0" numCol="1" anchor="t" anchorCtr="0" compatLnSpc="1">
            <a:spAutoFit/>
          </a:bodyPr>
          <a:lstStyle>
            <a:lvl5pPr marL="457200" lvl="4" algn="r" defTabSz="933450">
              <a:defRPr/>
            </a:lvl5pPr>
          </a:lstStyle>
          <a:p>
            <a:pPr lvl="4">
              <a:defRPr/>
            </a:pPr>
            <a:r>
              <a:rPr lang="en-US"/>
              <a:t>Kaiying Lu, MediaTek</a:t>
            </a:r>
            <a:endParaRPr lang="en-US" dirty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222625" y="8985250"/>
            <a:ext cx="512763" cy="1825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0" tIns="0" rIns="0" bIns="0" numCol="1" anchor="t" anchorCtr="0" compatLnSpc="1">
            <a:spAutoFit/>
          </a:bodyPr>
          <a:lstStyle>
            <a:lvl1pPr algn="r" defTabSz="933450"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B2E2529D-A12F-4941-8D14-D7D39A04F2A2}" type="slidenum">
              <a:rPr lang="en-US"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3900" y="8985250"/>
            <a:ext cx="711200" cy="1825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/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899345"/>
      </p:ext>
    </p:extLst>
  </p:cSld>
  <p:clrMap bg1="lt1" tx1="dk1" bg2="lt2" tx2="dk2" accent1="accent1" accent2="accent2" accent3="accent3" accent4="accent4" accent5="accent5" accent6="accent6" hlink="hlink" folHlink="folHlink"/>
  <p:hf sldNum="0"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703060505090304" pitchFamily="18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703060505090304" pitchFamily="18" charset="0"/>
        <a:ea typeface="+mn-ea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703060505090304" pitchFamily="18" charset="0"/>
        <a:ea typeface="+mn-ea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703060505090304" pitchFamily="18" charset="0"/>
        <a:ea typeface="+mn-ea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70306050509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54050" y="95706"/>
            <a:ext cx="916020" cy="215444"/>
          </a:xfrm>
          <a:noFill/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anose="02020703060505090304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anose="02020703060505090304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anose="02020703060505090304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anose="02020703060505090304" pitchFamily="18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anose="02020703060505090304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703060505090304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703060505090304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703060505090304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703060505090304" pitchFamily="18" charset="0"/>
              </a:defRPr>
            </a:lvl9pPr>
          </a:lstStyle>
          <a:p>
            <a:r>
              <a:rPr lang="en-US" sz="1400"/>
              <a:t>Month Year</a:t>
            </a:r>
          </a:p>
        </p:txBody>
      </p:sp>
      <p:sp>
        <p:nvSpPr>
          <p:cNvPr id="20485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319460" y="8986035"/>
            <a:ext cx="415178" cy="184666"/>
          </a:xfrm>
          <a:noFill/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anose="02020703060505090304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anose="02020703060505090304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anose="02020703060505090304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anose="02020703060505090304" pitchFamily="18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anose="02020703060505090304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703060505090304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703060505090304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703060505090304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703060505090304" pitchFamily="18" charset="0"/>
              </a:defRPr>
            </a:lvl9pPr>
          </a:lstStyle>
          <a:p>
            <a:r>
              <a:rPr lang="en-US"/>
              <a:t>Page </a:t>
            </a:r>
            <a:fld id="{8B075CBA-C5BF-4056-A6C0-D5F5C6F0F433}" type="slidenum">
              <a:rPr lang="en-US" smtClean="0"/>
              <a:t>1</a:t>
            </a:fld>
            <a:endParaRPr lang="en-US"/>
          </a:p>
        </p:txBody>
      </p:sp>
      <p:sp>
        <p:nvSpPr>
          <p:cNvPr id="204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2048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0484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229100" y="8985250"/>
            <a:ext cx="1999586" cy="184666"/>
          </a:xfrm>
          <a:noFill/>
        </p:spPr>
        <p:txBody>
          <a:bodyPr/>
          <a:lstStyle>
            <a:lvl1pPr marL="342900" indent="-342900" defTabSz="933450" eaLnBrk="0" hangingPunct="0">
              <a:defRPr sz="1200">
                <a:solidFill>
                  <a:schemeClr val="tx1"/>
                </a:solidFill>
                <a:latin typeface="Times New Roman" panose="02020703060505090304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anose="02020703060505090304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anose="02020703060505090304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anose="02020703060505090304" pitchFamily="18" charset="0"/>
              </a:defRPr>
            </a:lvl4pPr>
            <a:lvl5pPr marL="457200" defTabSz="933450" eaLnBrk="0" hangingPunct="0">
              <a:defRPr sz="1200">
                <a:solidFill>
                  <a:schemeClr val="tx1"/>
                </a:solidFill>
                <a:latin typeface="Times New Roman" panose="02020703060505090304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703060505090304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703060505090304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703060505090304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703060505090304" pitchFamily="18" charset="0"/>
              </a:defRPr>
            </a:lvl9pPr>
          </a:lstStyle>
          <a:p>
            <a:pPr lvl="4"/>
            <a:r>
              <a:rPr lang="en-US"/>
              <a:t>Kaiying Lu, MediaTek</a:t>
            </a:r>
            <a:endParaRPr lang="en-US" dirty="0"/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64D709A-C779-6D54-CA53-19AA225F3598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doc: 11-23-xxxx-00-uhr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8721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Month Year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C68C47-5BB2-889D-2613-724AA9C3425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Kaiying Lu, MediaTek</a:t>
            </a:r>
            <a:endParaRPr lang="en-US" dirty="0"/>
          </a:p>
        </p:txBody>
      </p:sp>
      <p:sp>
        <p:nvSpPr>
          <p:cNvPr id="7" name="Header Placeholder 6">
            <a:extLst>
              <a:ext uri="{FF2B5EF4-FFF2-40B4-BE49-F238E27FC236}">
                <a16:creationId xmlns:a16="http://schemas.microsoft.com/office/drawing/2014/main" id="{C8E89BA9-E9BE-5BF9-8E21-2C104E873DA1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doc: 11-23-xxxx-00-uhr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743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dirty="0">
                <a:highlight>
                  <a:srgbClr val="FFFF00"/>
                </a:highlight>
              </a:rPr>
              <a:t>AP</a:t>
            </a:r>
            <a:r>
              <a:rPr lang="en-US" altLang="zh-TW" sz="1200" baseline="-25000" dirty="0">
                <a:highlight>
                  <a:srgbClr val="FFFF00"/>
                </a:highlight>
              </a:rPr>
              <a:t>X</a:t>
            </a:r>
            <a:r>
              <a:rPr lang="en-US" altLang="zh-TW" sz="1200" dirty="0">
                <a:highlight>
                  <a:srgbClr val="FFFF00"/>
                </a:highlight>
              </a:rPr>
              <a:t> and AP</a:t>
            </a:r>
            <a:r>
              <a:rPr lang="en-US" altLang="zh-TW" sz="1200" baseline="-25000" dirty="0">
                <a:highlight>
                  <a:srgbClr val="FFFF00"/>
                </a:highlight>
              </a:rPr>
              <a:t>Y</a:t>
            </a:r>
            <a:r>
              <a:rPr lang="en-US" altLang="zh-TW" sz="1200" dirty="0">
                <a:highlight>
                  <a:srgbClr val="FFFF00"/>
                </a:highlight>
              </a:rPr>
              <a:t> can become coordinated APs only if both have data to transmit.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0ABA6D-F0DA-4F85-A720-04754C301D6D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7274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Month Year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AFDAB0-9B88-E9AC-298D-9C3C8300261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Kaiying Lu, MediaTek</a:t>
            </a:r>
            <a:endParaRPr lang="en-US" dirty="0"/>
          </a:p>
        </p:txBody>
      </p:sp>
      <p:sp>
        <p:nvSpPr>
          <p:cNvPr id="7" name="Header Placeholder 6">
            <a:extLst>
              <a:ext uri="{FF2B5EF4-FFF2-40B4-BE49-F238E27FC236}">
                <a16:creationId xmlns:a16="http://schemas.microsoft.com/office/drawing/2014/main" id="{4997D633-055C-2438-51BF-DC01ABBAB07F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doc: 11-23-xxxx-00-uhr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3566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Month Year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AFDAB0-9B88-E9AC-298D-9C3C8300261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Kaiying Lu, MediaTek</a:t>
            </a:r>
            <a:endParaRPr lang="en-US" dirty="0"/>
          </a:p>
        </p:txBody>
      </p:sp>
      <p:sp>
        <p:nvSpPr>
          <p:cNvPr id="7" name="Header Placeholder 6">
            <a:extLst>
              <a:ext uri="{FF2B5EF4-FFF2-40B4-BE49-F238E27FC236}">
                <a16:creationId xmlns:a16="http://schemas.microsoft.com/office/drawing/2014/main" id="{4997D633-055C-2438-51BF-DC01ABBAB07F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doc: 11-23-xxxx-00-uhr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7891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4284345" y="6475730"/>
            <a:ext cx="516255" cy="184150"/>
          </a:xfrm>
        </p:spPr>
        <p:txBody>
          <a:bodyPr wrap="square"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</a:p>
        </p:txBody>
      </p:sp>
      <p:sp>
        <p:nvSpPr>
          <p:cNvPr id="4" name="fc"/>
          <p:cNvSpPr txBox="1"/>
          <p:nvPr userDrawn="1"/>
        </p:nvSpPr>
        <p:spPr>
          <a:xfrm>
            <a:off x="0" y="6642100"/>
            <a:ext cx="9144000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endParaRPr lang="en-US" sz="1000" b="1" i="0" u="none" baseline="0">
              <a:solidFill>
                <a:srgbClr val="3E8430"/>
              </a:solidFill>
              <a:latin typeface="arial" panose="020B0604020202090204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4393437" y="6475413"/>
            <a:ext cx="298160" cy="18466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4393437" y="6475413"/>
            <a:ext cx="298159" cy="36933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lte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9211404-45CD-4325-8498-AF8EEE4AA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0383" y="6517749"/>
            <a:ext cx="89768" cy="9233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0AEF9A4B-07C9-404C-9053-A3A2AC3AD5D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標題版面配置區 1"/>
          <p:cNvSpPr>
            <a:spLocks noGrp="1"/>
          </p:cNvSpPr>
          <p:nvPr>
            <p:ph type="title"/>
          </p:nvPr>
        </p:nvSpPr>
        <p:spPr>
          <a:xfrm>
            <a:off x="323850" y="236893"/>
            <a:ext cx="8218488" cy="9606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F39A1E"/>
                </a:solidFill>
              </a:defRPr>
            </a:lvl1pPr>
          </a:lstStyle>
          <a:p>
            <a:r>
              <a:rPr lang="en-US" altLang="zh-TW"/>
              <a:t>Click to edit Master title style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156846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685800"/>
            <a:ext cx="8305800" cy="9144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2075" tIns="46038" rIns="92075" bIns="46038" numCol="1" anchor="ctr" anchorCtr="0" compatLnSpc="1"/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828800"/>
            <a:ext cx="8305800" cy="426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2075" tIns="46038" rIns="92075" bIns="46038" numCol="1" anchor="t" anchorCtr="0" compatLnSpc="1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75805" y="6475413"/>
            <a:ext cx="333425" cy="18466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0" tIns="0" rIns="0" bIns="0" numCol="1" anchor="t" anchorCtr="0" compatLnSpc="1">
            <a:spAutoFit/>
          </a:bodyPr>
          <a:lstStyle>
            <a:lvl1pPr algn="ctr">
              <a:defRPr lang="en-US" sz="1200" kern="1200" dirty="0" smtClean="0">
                <a:solidFill>
                  <a:schemeClr val="tx1"/>
                </a:solidFill>
                <a:latin typeface="Calibri" panose="020F0702030404030204" pitchFamily="34" charset="0"/>
                <a:ea typeface="+mn-ea"/>
                <a:cs typeface="Calibri" panose="020F0702030404030204" pitchFamily="34" charset="0"/>
              </a:defRPr>
            </a:lvl1pPr>
          </a:lstStyle>
          <a:p>
            <a:pPr>
              <a:defRPr/>
            </a:pPr>
            <a:r>
              <a:rPr lang="en-US" dirty="0"/>
              <a:t>Slide 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381000" y="609600"/>
            <a:ext cx="830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Calibri" panose="020F0702030404030204" pitchFamily="34" charset="0"/>
              <a:cs typeface="Calibri" panose="020F0702030404030204" pitchFamily="34" charset="0"/>
            </a:endParaRP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381000" y="6477000"/>
            <a:ext cx="830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200" kern="1200" dirty="0">
              <a:solidFill>
                <a:schemeClr val="tx1"/>
              </a:solidFill>
              <a:latin typeface="Calibri" panose="020F0702030404030204" pitchFamily="34" charset="0"/>
              <a:ea typeface="+mn-ea"/>
              <a:cs typeface="Calibri" panose="020F0702030404030204" pitchFamily="34" charset="0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5717322" y="240268"/>
            <a:ext cx="310360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lvl="4" algn="r" eaLnBrk="0" hangingPunct="0"/>
            <a:r>
              <a:rPr lang="en-US" altLang="ko-KR" sz="1600" b="1" dirty="0">
                <a:ea typeface="굴림" panose="020B0600000101010101" pitchFamily="34" charset="-127"/>
              </a:rPr>
              <a:t>doc.: IEEE802.11-24/1217r0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366089" y="271046"/>
            <a:ext cx="106150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0" indent="-99695" algn="l" eaLnBrk="0" hangingPunct="0"/>
            <a:r>
              <a:rPr lang="en-US" altLang="ko-KR" sz="1600" b="1" dirty="0">
                <a:ea typeface="굴림" panose="020B0600000101010101" pitchFamily="34" charset="-127"/>
              </a:rPr>
              <a:t>Aug. 2024</a:t>
            </a:r>
          </a:p>
        </p:txBody>
      </p:sp>
      <p:sp>
        <p:nvSpPr>
          <p:cNvPr id="10" name="Rectangle 5"/>
          <p:cNvSpPr txBox="1">
            <a:spLocks noChangeArrowheads="1"/>
          </p:cNvSpPr>
          <p:nvPr userDrawn="1"/>
        </p:nvSpPr>
        <p:spPr bwMode="auto">
          <a:xfrm>
            <a:off x="72355" y="6477000"/>
            <a:ext cx="981583" cy="18466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0" tIns="0" rIns="0" bIns="0" numCol="1" anchor="t" anchorCtr="0" compatLnSpc="1"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Calibri" panose="020F0702030404030204" pitchFamily="34" charset="0"/>
                <a:ea typeface="+mn-ea"/>
                <a:cs typeface="Calibri" panose="020F070203040403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70306050509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70306050509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70306050509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70306050509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70306050509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70306050509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70306050509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70306050509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Submission</a:t>
            </a:r>
          </a:p>
        </p:txBody>
      </p:sp>
      <p:sp>
        <p:nvSpPr>
          <p:cNvPr id="12" name="Rectangle 5"/>
          <p:cNvSpPr txBox="1">
            <a:spLocks noChangeArrowheads="1"/>
          </p:cNvSpPr>
          <p:nvPr userDrawn="1"/>
        </p:nvSpPr>
        <p:spPr bwMode="auto">
          <a:xfrm>
            <a:off x="6400800" y="6477000"/>
            <a:ext cx="2276983" cy="18466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0" tIns="0" rIns="0" bIns="0" numCol="1" anchor="t" anchorCtr="0" compatLnSpc="1"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Calibri" panose="020F0702030404030204" pitchFamily="34" charset="0"/>
                <a:ea typeface="+mn-ea"/>
                <a:cs typeface="Calibri" panose="020F070203040403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70306050509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70306050509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70306050509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70306050509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70306050509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70306050509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70306050509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70306050509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baseline="0" dirty="0"/>
              <a:t>Kaiying Lu, MediaTek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panose="020F0702030404030204" pitchFamily="34" charset="0"/>
          <a:ea typeface="+mj-ea"/>
          <a:cs typeface="Calibri" panose="020F0702030404030204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703060505090304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703060505090304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703060505090304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703060505090304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703060505090304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703060505090304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703060505090304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703060505090304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Calibri" panose="020F0702030404030204" pitchFamily="34" charset="0"/>
          <a:ea typeface="+mn-ea"/>
          <a:cs typeface="Calibri" panose="020F0702030404030204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anose="020F0702030404030204" pitchFamily="34" charset="0"/>
          <a:cs typeface="Calibri" panose="020F0702030404030204" pitchFamily="34" charset="0"/>
        </a:defRPr>
      </a:lvl2pPr>
      <a:lvl3pPr marL="108585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Calibri" panose="020F0702030404030204" pitchFamily="34" charset="0"/>
          <a:cs typeface="Calibri" panose="020F0702030404030204" pitchFamily="34" charset="0"/>
        </a:defRPr>
      </a:lvl3pPr>
      <a:lvl4pPr marL="142875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Calibri" panose="020F0702030404030204" pitchFamily="34" charset="0"/>
          <a:cs typeface="Calibri" panose="020F0702030404030204" pitchFamily="34" charset="0"/>
        </a:defRPr>
      </a:lvl4pPr>
      <a:lvl5pPr marL="17716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Calibri" panose="020F0702030404030204" pitchFamily="34" charset="0"/>
          <a:cs typeface="Calibri" panose="020F0702030404030204" pitchFamily="34" charset="0"/>
        </a:defRPr>
      </a:lvl5pPr>
      <a:lvl6pPr marL="22288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85800"/>
            <a:ext cx="8153400" cy="914400"/>
          </a:xfrm>
        </p:spPr>
        <p:txBody>
          <a:bodyPr/>
          <a:lstStyle/>
          <a:p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 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en-US" altLang="zh-CN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ulti-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AP Coordination Setup Scheme</a:t>
            </a:r>
            <a:endParaRPr lang="en-US" sz="2400" dirty="0">
              <a:latin typeface="+mn-lt"/>
            </a:endParaRPr>
          </a:p>
        </p:txBody>
      </p:sp>
      <p:sp>
        <p:nvSpPr>
          <p:cNvPr id="14339" name="Rectangle 6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772400" cy="381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2000" dirty="0">
                <a:latin typeface="+mn-lt"/>
              </a:rPr>
              <a:t>Date:</a:t>
            </a:r>
            <a:r>
              <a:rPr lang="en-US" sz="2000" b="0" dirty="0">
                <a:latin typeface="+mn-lt"/>
              </a:rPr>
              <a:t> 2024-08</a:t>
            </a:r>
          </a:p>
        </p:txBody>
      </p:sp>
      <p:sp>
        <p:nvSpPr>
          <p:cNvPr id="14341" name="Rectangle 12"/>
          <p:cNvSpPr>
            <a:spLocks noChangeArrowheads="1"/>
          </p:cNvSpPr>
          <p:nvPr/>
        </p:nvSpPr>
        <p:spPr bwMode="auto">
          <a:xfrm>
            <a:off x="228600" y="2133600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b="1" dirty="0"/>
              <a:t>Authors:</a:t>
            </a:r>
            <a:endParaRPr lang="en-US" sz="20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9027795"/>
              </p:ext>
            </p:extLst>
          </p:nvPr>
        </p:nvGraphicFramePr>
        <p:xfrm>
          <a:off x="533400" y="2743200"/>
          <a:ext cx="8153400" cy="240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73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65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42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951354993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Name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Affiliation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Address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Phone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Email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Kaiying Lu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MediaTek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2840 Junction Ave.,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 San Jose, CA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400" dirty="0"/>
                        <a:t>408-3872160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400" dirty="0"/>
                        <a:t>Kaiying.lu@mediatek.com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James Yee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MediaTek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7830493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Frank Hsu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MediaTek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6782854"/>
                  </a:ext>
                </a:extLst>
              </a:tr>
              <a:tr h="28956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Li-Hsiang Sun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MediaTek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6212119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Yonggang Fang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MediaTek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37968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Gabor Bajko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MediaTek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4475424"/>
                  </a:ext>
                </a:extLst>
              </a:tr>
            </a:tbl>
          </a:graphicData>
        </a:graphic>
      </p:graphicFrame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58707AC9-6DBD-72D9-95DB-429601FA7889}"/>
              </a:ext>
            </a:extLst>
          </p:cNvPr>
          <p:cNvSpPr txBox="1">
            <a:spLocks/>
          </p:cNvSpPr>
          <p:nvPr/>
        </p:nvSpPr>
        <p:spPr>
          <a:xfrm>
            <a:off x="4344988" y="6475413"/>
            <a:ext cx="684212" cy="36353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70306050509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70306050509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70306050509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70306050509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70306050509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70306050509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70306050509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70306050509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703060505090304" pitchFamily="18" charset="0"/>
                <a:ea typeface="+mn-ea"/>
                <a:cs typeface="+mn-cs"/>
              </a:defRPr>
            </a:lvl9pPr>
          </a:lstStyle>
          <a:p>
            <a:r>
              <a:rPr lang="en-GB"/>
              <a:t>Slide </a:t>
            </a:r>
            <a:fld id="{06B781AF-4CCF-49B0-A572-DE54FBE5D942}" type="slidenum">
              <a:rPr lang="en-GB" smtClean="0"/>
              <a:pPr/>
              <a:t>1</a:t>
            </a:fld>
            <a:endParaRPr lang="en-GB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06C8A-C4EA-49C2-BEFA-CA3ABC6C9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81CE11-0ED2-4998-956D-BF731A01B9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828800"/>
            <a:ext cx="8382000" cy="4267200"/>
          </a:xfrm>
        </p:spPr>
        <p:txBody>
          <a:bodyPr>
            <a:normAutofit/>
          </a:bodyPr>
          <a:lstStyle/>
          <a:p>
            <a:r>
              <a:rPr lang="en-US" altLang="zh-TW" dirty="0"/>
              <a:t>IEEE 802.11bn task group has agreed to d</a:t>
            </a:r>
            <a:r>
              <a:rPr lang="en-US" sz="2400" dirty="0"/>
              <a:t>efine multi-AP Coordinated Spatial Reuse (CSR) and multi-AP Coordinated Beamforming (CBF) </a:t>
            </a:r>
            <a:r>
              <a:rPr lang="en-US" altLang="zh-CN" sz="2400" dirty="0"/>
              <a:t>operation to im</a:t>
            </a:r>
            <a:r>
              <a:rPr lang="en-US" altLang="zh-CN" dirty="0"/>
              <a:t>prove system performance</a:t>
            </a:r>
            <a:r>
              <a:rPr lang="en-US" altLang="zh-TW" dirty="0"/>
              <a:t>. </a:t>
            </a:r>
          </a:p>
          <a:p>
            <a:endParaRPr lang="en-US" altLang="zh-TW" dirty="0"/>
          </a:p>
          <a:p>
            <a:r>
              <a:rPr lang="en-US" altLang="zh-TW" dirty="0"/>
              <a:t>This contribution discusses a unified framework for </a:t>
            </a:r>
            <a:r>
              <a:rPr lang="en-US" altLang="zh-TW" sz="2400" dirty="0"/>
              <a:t>MAP </a:t>
            </a:r>
            <a:r>
              <a:rPr lang="en-US" altLang="zh-CN" dirty="0"/>
              <a:t>c</a:t>
            </a:r>
            <a:r>
              <a:rPr lang="en-US" altLang="zh-TW" sz="2400" dirty="0"/>
              <a:t>oordination </a:t>
            </a:r>
            <a:r>
              <a:rPr lang="en-US" altLang="zh-CN" sz="2400" dirty="0"/>
              <a:t>setup</a:t>
            </a:r>
            <a:r>
              <a:rPr lang="en-US" altLang="zh-TW" sz="2400" dirty="0"/>
              <a:t>:</a:t>
            </a:r>
          </a:p>
          <a:p>
            <a:pPr lvl="1"/>
            <a:r>
              <a:rPr lang="en-US" altLang="zh-TW" dirty="0"/>
              <a:t>Capability advertisement/discovery</a:t>
            </a:r>
          </a:p>
          <a:p>
            <a:pPr lvl="1"/>
            <a:r>
              <a:rPr lang="en-US" altLang="zh-TW" dirty="0"/>
              <a:t>Distributed coordination pair/group setup procedure</a:t>
            </a:r>
          </a:p>
          <a:p>
            <a:pPr lvl="1"/>
            <a:r>
              <a:rPr lang="en-US" altLang="zh-TW" dirty="0"/>
              <a:t>Shared AP AID designation/assignment</a:t>
            </a:r>
            <a:endParaRPr lang="zh-TW" altLang="en-US" dirty="0"/>
          </a:p>
          <a:p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F9A720-C9E2-E2D6-BE6A-B51EF93ACE2C}"/>
              </a:ext>
            </a:extLst>
          </p:cNvPr>
          <p:cNvSpPr txBox="1">
            <a:spLocks/>
          </p:cNvSpPr>
          <p:nvPr/>
        </p:nvSpPr>
        <p:spPr>
          <a:xfrm>
            <a:off x="4344988" y="6475413"/>
            <a:ext cx="684212" cy="36353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70306050509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70306050509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70306050509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70306050509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70306050509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70306050509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70306050509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70306050509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703060505090304" pitchFamily="18" charset="0"/>
                <a:ea typeface="+mn-ea"/>
                <a:cs typeface="+mn-cs"/>
              </a:defRPr>
            </a:lvl9pPr>
          </a:lstStyle>
          <a:p>
            <a:r>
              <a:rPr lang="en-GB"/>
              <a:t>Slide </a:t>
            </a:r>
            <a:fld id="{06B781AF-4CCF-49B0-A572-DE54FBE5D942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94362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478" y="685800"/>
            <a:ext cx="8422669" cy="61149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                              </a:t>
            </a:r>
            <a:br>
              <a:rPr lang="en-US" dirty="0"/>
            </a:br>
            <a:r>
              <a:rPr lang="en-US" sz="3600" dirty="0"/>
              <a:t>Objectives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F455A108-FF7B-42D6-4E56-A1533F0F5B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478" y="1219200"/>
            <a:ext cx="8422668" cy="4154218"/>
          </a:xfrm>
        </p:spPr>
        <p:txBody>
          <a:bodyPr/>
          <a:lstStyle/>
          <a:p>
            <a:r>
              <a:rPr lang="en-US" altLang="zh-TW" dirty="0"/>
              <a:t>M</a:t>
            </a:r>
            <a:r>
              <a:rPr lang="en-US" altLang="zh-CN" dirty="0"/>
              <a:t>ulti-AP c</a:t>
            </a:r>
            <a:r>
              <a:rPr lang="en-US" altLang="zh-TW" dirty="0"/>
              <a:t>oordination pair/group setup should be unified and distributed.</a:t>
            </a:r>
          </a:p>
          <a:p>
            <a:pPr lvl="1"/>
            <a:r>
              <a:rPr lang="en-US" altLang="zh-TW" dirty="0"/>
              <a:t>Independent of coordination transmission scheme. </a:t>
            </a:r>
          </a:p>
          <a:p>
            <a:pPr lvl="1"/>
            <a:r>
              <a:rPr lang="en-US" altLang="zh-TW" dirty="0"/>
              <a:t>An AP can dynamically maintain a distributed coordination group.</a:t>
            </a:r>
            <a:endParaRPr lang="en-US" dirty="0"/>
          </a:p>
          <a:p>
            <a:r>
              <a:rPr lang="en-US" dirty="0"/>
              <a:t>Shared AP identifier designation should be locally unique and  solve the following issues:</a:t>
            </a:r>
          </a:p>
          <a:p>
            <a:pPr lvl="1"/>
            <a:r>
              <a:rPr lang="en-US" altLang="zh-TW" dirty="0"/>
              <a:t>AID collisions among multiple APs, which may need AID update procedure to complicate MAP operation</a:t>
            </a:r>
          </a:p>
          <a:p>
            <a:pPr lvl="1"/>
            <a:r>
              <a:rPr lang="en-US" altLang="zh-TW" dirty="0"/>
              <a:t>Shared AP AIDs </a:t>
            </a:r>
            <a:r>
              <a:rPr lang="en-US" altLang="zh-CN" dirty="0"/>
              <a:t>within one coordination group </a:t>
            </a:r>
            <a:r>
              <a:rPr lang="en-US" altLang="zh-TW" dirty="0"/>
              <a:t>scattered/occupied over a large range of AID12 space, which may cause future feature extension impossible</a:t>
            </a:r>
          </a:p>
          <a:p>
            <a:pPr lvl="1"/>
            <a:r>
              <a:rPr lang="en-US" altLang="zh-TW" dirty="0"/>
              <a:t>Shared AP AID is not controllable by a sharing AP, which may cause AID collision with existing or future special AIDs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1600" dirty="0"/>
          </a:p>
          <a:p>
            <a:endParaRPr lang="en-US" sz="1500" dirty="0"/>
          </a:p>
          <a:p>
            <a:endParaRPr lang="en-US" sz="1800" dirty="0"/>
          </a:p>
          <a:p>
            <a:endParaRPr lang="en-US" dirty="0"/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F5AF87EB-C820-F770-5D6D-1C8D0F3E48F8}"/>
              </a:ext>
            </a:extLst>
          </p:cNvPr>
          <p:cNvSpPr txBox="1">
            <a:spLocks/>
          </p:cNvSpPr>
          <p:nvPr/>
        </p:nvSpPr>
        <p:spPr>
          <a:xfrm>
            <a:off x="4344988" y="6475413"/>
            <a:ext cx="684212" cy="36353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70306050509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70306050509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70306050509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70306050509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70306050509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70306050509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70306050509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70306050509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703060505090304" pitchFamily="18" charset="0"/>
                <a:ea typeface="+mn-ea"/>
                <a:cs typeface="+mn-cs"/>
              </a:defRPr>
            </a:lvl9pPr>
          </a:lstStyle>
          <a:p>
            <a:r>
              <a:rPr lang="en-GB"/>
              <a:t>Slide </a:t>
            </a:r>
            <a:fld id="{06B781AF-4CCF-49B0-A572-DE54FBE5D942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6705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89774"/>
            <a:ext cx="8305800" cy="914400"/>
          </a:xfrm>
        </p:spPr>
        <p:txBody>
          <a:bodyPr>
            <a:normAutofit/>
          </a:bodyPr>
          <a:lstStyle/>
          <a:p>
            <a:r>
              <a:rPr lang="en-US" dirty="0"/>
              <a:t>   MAP Coordination Pair Setup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517" y="1403053"/>
            <a:ext cx="8305800" cy="1058243"/>
          </a:xfrm>
        </p:spPr>
        <p:txBody>
          <a:bodyPr/>
          <a:lstStyle/>
          <a:p>
            <a:pPr marL="203543" lvl="1" indent="-203543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altLang="zh-TW" sz="1600" dirty="0">
                <a:ea typeface="+mn-ea"/>
              </a:rPr>
              <a:t>An AP can advertise its capability of supporting multi-AP coordination feature(s) over management frame, e.g., </a:t>
            </a:r>
            <a:r>
              <a:rPr lang="en-US" altLang="zh-CN" sz="1600" dirty="0">
                <a:ea typeface="+mn-ea"/>
              </a:rPr>
              <a:t>Beacon.</a:t>
            </a:r>
          </a:p>
          <a:p>
            <a:pPr marL="203543" lvl="1" indent="-203543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altLang="zh-TW" sz="1600" dirty="0">
                <a:ea typeface="+mn-ea"/>
              </a:rPr>
              <a:t>An AP capable of MAP feature(s) may discover a neighbor AP capable of MAP feature(s) and initiate a request or respond to a request to set up a coordination pair with that neighbor AP.</a:t>
            </a:r>
          </a:p>
          <a:p>
            <a:pPr lvl="1"/>
            <a:endParaRPr lang="en-US" altLang="zh-TW" sz="1800" dirty="0"/>
          </a:p>
          <a:p>
            <a:pPr marL="203543" lvl="1" indent="-203543">
              <a:spcBef>
                <a:spcPts val="900"/>
              </a:spcBef>
              <a:buFont typeface="Arial" panose="020B0604020202020204" pitchFamily="34" charset="0"/>
              <a:buChar char="•"/>
            </a:pPr>
            <a:endParaRPr lang="en-US" altLang="zh-TW" sz="1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205237-55CD-860B-FD8B-8FF55143DF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1567" y="4173374"/>
            <a:ext cx="990692" cy="6112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8D30505-453A-03AF-DEE8-A54646A289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0" y="4294308"/>
            <a:ext cx="921945" cy="568869"/>
          </a:xfrm>
          <a:prstGeom prst="rect">
            <a:avLst/>
          </a:prstGeom>
        </p:spPr>
      </p:pic>
      <p:sp>
        <p:nvSpPr>
          <p:cNvPr id="8" name="Rectangle 210">
            <a:extLst>
              <a:ext uri="{FF2B5EF4-FFF2-40B4-BE49-F238E27FC236}">
                <a16:creationId xmlns:a16="http://schemas.microsoft.com/office/drawing/2014/main" id="{7D0C51C9-49D2-FC22-1076-B5E3C8892B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1458" y="4787608"/>
            <a:ext cx="669028" cy="7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617">
              <a:lnSpc>
                <a:spcPts val="525"/>
              </a:lnSpc>
              <a:defRPr/>
            </a:pPr>
            <a:r>
              <a:rPr lang="en-US" altLang="en-US" sz="800" kern="0" dirty="0">
                <a:solidFill>
                  <a:schemeClr val="accent2"/>
                </a:solidFill>
                <a:latin typeface="Calibri" panose="020F0502020204030204" pitchFamily="34" charset="0"/>
              </a:rPr>
              <a:t>BSS-2 (AP2)</a:t>
            </a:r>
          </a:p>
        </p:txBody>
      </p:sp>
      <p:sp>
        <p:nvSpPr>
          <p:cNvPr id="9" name="Rectangle 210">
            <a:extLst>
              <a:ext uri="{FF2B5EF4-FFF2-40B4-BE49-F238E27FC236}">
                <a16:creationId xmlns:a16="http://schemas.microsoft.com/office/drawing/2014/main" id="{F83556BB-846A-3876-6DEE-8CBD7902C0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42510" y="4684141"/>
            <a:ext cx="708260" cy="89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617">
              <a:lnSpc>
                <a:spcPts val="525"/>
              </a:lnSpc>
              <a:defRPr/>
            </a:pPr>
            <a:r>
              <a:rPr lang="en-US" altLang="en-US" sz="600" kern="0" dirty="0">
                <a:solidFill>
                  <a:schemeClr val="accent3"/>
                </a:solidFill>
                <a:latin typeface="Calibri" panose="020F0502020204030204" pitchFamily="34" charset="0"/>
              </a:rPr>
              <a:t>BSS-1 (AP1)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551A3EF-67D9-6142-6770-90F8500AB5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9700" y="2742384"/>
            <a:ext cx="921945" cy="568869"/>
          </a:xfrm>
          <a:prstGeom prst="rect">
            <a:avLst/>
          </a:prstGeom>
        </p:spPr>
      </p:pic>
      <p:sp>
        <p:nvSpPr>
          <p:cNvPr id="13" name="Rectangle 210">
            <a:extLst>
              <a:ext uri="{FF2B5EF4-FFF2-40B4-BE49-F238E27FC236}">
                <a16:creationId xmlns:a16="http://schemas.microsoft.com/office/drawing/2014/main" id="{F631E418-0F6D-FA46-2B5A-655AD5BAAF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7301" y="3178383"/>
            <a:ext cx="669028" cy="7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617">
              <a:lnSpc>
                <a:spcPts val="525"/>
              </a:lnSpc>
              <a:defRPr/>
            </a:pPr>
            <a:r>
              <a:rPr lang="en-US" altLang="en-US" sz="800" kern="0" dirty="0">
                <a:solidFill>
                  <a:srgbClr val="00B050"/>
                </a:solidFill>
                <a:latin typeface="Calibri" panose="020F0502020204030204" pitchFamily="34" charset="0"/>
              </a:rPr>
              <a:t>BSS-3 (AP3)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262D74FC-E5AC-B487-1D2F-2407491BC77B}"/>
              </a:ext>
            </a:extLst>
          </p:cNvPr>
          <p:cNvCxnSpPr>
            <a:cxnSpLocks/>
          </p:cNvCxnSpPr>
          <p:nvPr/>
        </p:nvCxnSpPr>
        <p:spPr>
          <a:xfrm flipH="1" flipV="1">
            <a:off x="7256231" y="3330280"/>
            <a:ext cx="752787" cy="71402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5936D02C-E0B9-B60E-021F-417139E609B9}"/>
              </a:ext>
            </a:extLst>
          </p:cNvPr>
          <p:cNvCxnSpPr>
            <a:cxnSpLocks/>
          </p:cNvCxnSpPr>
          <p:nvPr/>
        </p:nvCxnSpPr>
        <p:spPr>
          <a:xfrm flipV="1">
            <a:off x="6616716" y="4670157"/>
            <a:ext cx="1016396" cy="101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D993449-6A27-B884-193D-D48728C8B07A}"/>
              </a:ext>
            </a:extLst>
          </p:cNvPr>
          <p:cNvCxnSpPr>
            <a:cxnSpLocks/>
          </p:cNvCxnSpPr>
          <p:nvPr/>
        </p:nvCxnSpPr>
        <p:spPr>
          <a:xfrm flipH="1">
            <a:off x="6581644" y="4515690"/>
            <a:ext cx="993219" cy="1656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0E66F964-93CB-5AC8-C1DC-4E52AA36DD7B}"/>
              </a:ext>
            </a:extLst>
          </p:cNvPr>
          <p:cNvCxnSpPr>
            <a:cxnSpLocks/>
          </p:cNvCxnSpPr>
          <p:nvPr/>
        </p:nvCxnSpPr>
        <p:spPr>
          <a:xfrm flipV="1">
            <a:off x="6200283" y="3396455"/>
            <a:ext cx="471736" cy="8897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C909194C-CE42-3C61-1934-7927E0ECB426}"/>
              </a:ext>
            </a:extLst>
          </p:cNvPr>
          <p:cNvCxnSpPr>
            <a:cxnSpLocks/>
          </p:cNvCxnSpPr>
          <p:nvPr/>
        </p:nvCxnSpPr>
        <p:spPr>
          <a:xfrm>
            <a:off x="7135191" y="3403226"/>
            <a:ext cx="760618" cy="7570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1629C6B7-6466-7C6D-1FCB-9616CB358A0C}"/>
              </a:ext>
            </a:extLst>
          </p:cNvPr>
          <p:cNvCxnSpPr>
            <a:cxnSpLocks/>
          </p:cNvCxnSpPr>
          <p:nvPr/>
        </p:nvCxnSpPr>
        <p:spPr>
          <a:xfrm flipH="1">
            <a:off x="6033266" y="3386170"/>
            <a:ext cx="466281" cy="9000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210">
            <a:extLst>
              <a:ext uri="{FF2B5EF4-FFF2-40B4-BE49-F238E27FC236}">
                <a16:creationId xmlns:a16="http://schemas.microsoft.com/office/drawing/2014/main" id="{27656EAE-0F9F-42FC-162D-9567BF7E0C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13671" y="3469765"/>
            <a:ext cx="784119" cy="173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617">
              <a:lnSpc>
                <a:spcPts val="525"/>
              </a:lnSpc>
              <a:defRPr/>
            </a:pPr>
            <a:r>
              <a:rPr lang="en-US" altLang="en-US" sz="600" kern="0" dirty="0">
                <a:solidFill>
                  <a:srgbClr val="000000"/>
                </a:solidFill>
                <a:latin typeface="Calibri" panose="020F0502020204030204" pitchFamily="34" charset="0"/>
              </a:rPr>
              <a:t>AP1 assigns </a:t>
            </a:r>
          </a:p>
          <a:p>
            <a:pPr algn="ctr" defTabSz="685617">
              <a:lnSpc>
                <a:spcPts val="525"/>
              </a:lnSpc>
              <a:defRPr/>
            </a:pPr>
            <a:r>
              <a:rPr lang="en-US" altLang="en-US" sz="600" kern="0" dirty="0">
                <a:solidFill>
                  <a:srgbClr val="000000"/>
                </a:solidFill>
                <a:latin typeface="Calibri" panose="020F0502020204030204" pitchFamily="34" charset="0"/>
              </a:rPr>
              <a:t>Index 2 to AP3</a:t>
            </a:r>
          </a:p>
        </p:txBody>
      </p:sp>
      <p:sp>
        <p:nvSpPr>
          <p:cNvPr id="57" name="Rectangle 210">
            <a:extLst>
              <a:ext uri="{FF2B5EF4-FFF2-40B4-BE49-F238E27FC236}">
                <a16:creationId xmlns:a16="http://schemas.microsoft.com/office/drawing/2014/main" id="{0C6EDC1A-A6AC-9451-E454-07D9E7892B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9634" y="4330276"/>
            <a:ext cx="784119" cy="173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617">
              <a:lnSpc>
                <a:spcPts val="525"/>
              </a:lnSpc>
              <a:defRPr/>
            </a:pPr>
            <a:r>
              <a:rPr lang="en-US" altLang="en-US" sz="600" kern="0" dirty="0">
                <a:solidFill>
                  <a:srgbClr val="000000"/>
                </a:solidFill>
                <a:latin typeface="Calibri" panose="020F0502020204030204" pitchFamily="34" charset="0"/>
              </a:rPr>
              <a:t>AP1 assigns </a:t>
            </a:r>
          </a:p>
          <a:p>
            <a:pPr algn="ctr" defTabSz="685617">
              <a:lnSpc>
                <a:spcPts val="525"/>
              </a:lnSpc>
              <a:defRPr/>
            </a:pPr>
            <a:r>
              <a:rPr lang="en-US" altLang="en-US" sz="600" kern="0" dirty="0">
                <a:solidFill>
                  <a:srgbClr val="000000"/>
                </a:solidFill>
                <a:latin typeface="Calibri" panose="020F0502020204030204" pitchFamily="34" charset="0"/>
              </a:rPr>
              <a:t>Index 1 to AP2</a:t>
            </a:r>
          </a:p>
        </p:txBody>
      </p:sp>
      <p:sp>
        <p:nvSpPr>
          <p:cNvPr id="58" name="Rectangle 210">
            <a:extLst>
              <a:ext uri="{FF2B5EF4-FFF2-40B4-BE49-F238E27FC236}">
                <a16:creationId xmlns:a16="http://schemas.microsoft.com/office/drawing/2014/main" id="{5AC37DB4-1D44-DCE8-142B-966E5532C1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99802" y="4743599"/>
            <a:ext cx="784119" cy="173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617">
              <a:lnSpc>
                <a:spcPts val="525"/>
              </a:lnSpc>
              <a:defRPr/>
            </a:pPr>
            <a:r>
              <a:rPr lang="en-US" altLang="en-US" sz="600" kern="0" dirty="0">
                <a:solidFill>
                  <a:srgbClr val="000000"/>
                </a:solidFill>
                <a:latin typeface="Calibri" panose="020F0502020204030204" pitchFamily="34" charset="0"/>
              </a:rPr>
              <a:t>AP2 assigns </a:t>
            </a:r>
          </a:p>
          <a:p>
            <a:pPr algn="ctr" defTabSz="685617">
              <a:lnSpc>
                <a:spcPts val="525"/>
              </a:lnSpc>
              <a:defRPr/>
            </a:pPr>
            <a:r>
              <a:rPr lang="en-US" altLang="en-US" sz="600" kern="0" dirty="0">
                <a:solidFill>
                  <a:srgbClr val="000000"/>
                </a:solidFill>
                <a:latin typeface="Calibri" panose="020F0502020204030204" pitchFamily="34" charset="0"/>
              </a:rPr>
              <a:t>Index 1 to AP1</a:t>
            </a:r>
          </a:p>
        </p:txBody>
      </p:sp>
      <p:sp>
        <p:nvSpPr>
          <p:cNvPr id="59" name="Rectangle 210">
            <a:extLst>
              <a:ext uri="{FF2B5EF4-FFF2-40B4-BE49-F238E27FC236}">
                <a16:creationId xmlns:a16="http://schemas.microsoft.com/office/drawing/2014/main" id="{1558A560-43E2-35E9-2D9B-7E451A27D4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80673" y="3694852"/>
            <a:ext cx="784119" cy="173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617">
              <a:lnSpc>
                <a:spcPts val="525"/>
              </a:lnSpc>
              <a:defRPr/>
            </a:pPr>
            <a:r>
              <a:rPr lang="en-US" altLang="en-US" sz="600" kern="0" dirty="0">
                <a:solidFill>
                  <a:srgbClr val="000000"/>
                </a:solidFill>
                <a:latin typeface="Calibri" panose="020F0502020204030204" pitchFamily="34" charset="0"/>
              </a:rPr>
              <a:t>AP3  assigns </a:t>
            </a:r>
          </a:p>
          <a:p>
            <a:pPr algn="ctr" defTabSz="685617">
              <a:lnSpc>
                <a:spcPts val="525"/>
              </a:lnSpc>
              <a:defRPr/>
            </a:pPr>
            <a:r>
              <a:rPr lang="en-US" altLang="en-US" sz="600" kern="0" dirty="0">
                <a:solidFill>
                  <a:srgbClr val="000000"/>
                </a:solidFill>
                <a:latin typeface="Calibri" panose="020F0502020204030204" pitchFamily="34" charset="0"/>
              </a:rPr>
              <a:t>Index 1 to AP1</a:t>
            </a:r>
          </a:p>
        </p:txBody>
      </p:sp>
      <p:sp>
        <p:nvSpPr>
          <p:cNvPr id="60" name="Rectangle 210">
            <a:extLst>
              <a:ext uri="{FF2B5EF4-FFF2-40B4-BE49-F238E27FC236}">
                <a16:creationId xmlns:a16="http://schemas.microsoft.com/office/drawing/2014/main" id="{03745EA8-1B5F-6AD0-1DAA-B60589EBBE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7865" y="3934156"/>
            <a:ext cx="784119" cy="173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617">
              <a:lnSpc>
                <a:spcPts val="525"/>
              </a:lnSpc>
              <a:defRPr/>
            </a:pPr>
            <a:r>
              <a:rPr lang="en-US" altLang="en-US" sz="600" kern="0" dirty="0">
                <a:solidFill>
                  <a:srgbClr val="000000"/>
                </a:solidFill>
                <a:latin typeface="Calibri" panose="020F0502020204030204" pitchFamily="34" charset="0"/>
              </a:rPr>
              <a:t>AP2 assigns </a:t>
            </a:r>
          </a:p>
          <a:p>
            <a:pPr algn="ctr" defTabSz="685617">
              <a:lnSpc>
                <a:spcPts val="525"/>
              </a:lnSpc>
              <a:defRPr/>
            </a:pPr>
            <a:r>
              <a:rPr lang="en-US" altLang="en-US" sz="600" kern="0" dirty="0">
                <a:solidFill>
                  <a:srgbClr val="000000"/>
                </a:solidFill>
                <a:latin typeface="Calibri" panose="020F0502020204030204" pitchFamily="34" charset="0"/>
              </a:rPr>
              <a:t>Index 2 to AP3</a:t>
            </a:r>
          </a:p>
        </p:txBody>
      </p:sp>
      <p:sp>
        <p:nvSpPr>
          <p:cNvPr id="61" name="Rectangle 210">
            <a:extLst>
              <a:ext uri="{FF2B5EF4-FFF2-40B4-BE49-F238E27FC236}">
                <a16:creationId xmlns:a16="http://schemas.microsoft.com/office/drawing/2014/main" id="{5622C136-4CDF-6E0B-D41A-79D1712646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7704" y="3491996"/>
            <a:ext cx="784119" cy="173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617">
              <a:lnSpc>
                <a:spcPts val="525"/>
              </a:lnSpc>
              <a:defRPr/>
            </a:pPr>
            <a:r>
              <a:rPr lang="en-US" altLang="en-US" sz="600" kern="0" dirty="0">
                <a:solidFill>
                  <a:srgbClr val="000000"/>
                </a:solidFill>
                <a:latin typeface="Calibri" panose="020F0502020204030204" pitchFamily="34" charset="0"/>
              </a:rPr>
              <a:t>AP3 assigns </a:t>
            </a:r>
          </a:p>
          <a:p>
            <a:pPr algn="ctr" defTabSz="685617">
              <a:lnSpc>
                <a:spcPts val="525"/>
              </a:lnSpc>
              <a:defRPr/>
            </a:pPr>
            <a:r>
              <a:rPr lang="en-US" altLang="en-US" sz="600" kern="0" dirty="0">
                <a:solidFill>
                  <a:srgbClr val="000000"/>
                </a:solidFill>
                <a:latin typeface="Calibri" panose="020F0502020204030204" pitchFamily="34" charset="0"/>
              </a:rPr>
              <a:t>Index 1 to AP2</a:t>
            </a: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935F474F-DF9C-22F9-A0DC-0F5581D165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9723" y="5637111"/>
            <a:ext cx="990692" cy="611289"/>
          </a:xfrm>
          <a:prstGeom prst="rect">
            <a:avLst/>
          </a:prstGeom>
        </p:spPr>
      </p:pic>
      <p:sp>
        <p:nvSpPr>
          <p:cNvPr id="63" name="Rectangle 210">
            <a:extLst>
              <a:ext uri="{FF2B5EF4-FFF2-40B4-BE49-F238E27FC236}">
                <a16:creationId xmlns:a16="http://schemas.microsoft.com/office/drawing/2014/main" id="{D8704AA9-464D-CF8F-7B50-86B32CD5B6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20440" y="6139050"/>
            <a:ext cx="708260" cy="7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617">
              <a:lnSpc>
                <a:spcPts val="525"/>
              </a:lnSpc>
              <a:defRPr/>
            </a:pPr>
            <a:r>
              <a:rPr lang="en-US" altLang="en-US" sz="800" kern="0" dirty="0">
                <a:solidFill>
                  <a:srgbClr val="000000"/>
                </a:solidFill>
                <a:latin typeface="Calibri" panose="020F0502020204030204" pitchFamily="34" charset="0"/>
              </a:rPr>
              <a:t>BSS-4 (AP4)</a:t>
            </a:r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EA220578-963B-57DD-E52B-7FAE2BAD7BF4}"/>
              </a:ext>
            </a:extLst>
          </p:cNvPr>
          <p:cNvCxnSpPr>
            <a:cxnSpLocks/>
          </p:cNvCxnSpPr>
          <p:nvPr/>
        </p:nvCxnSpPr>
        <p:spPr>
          <a:xfrm flipH="1" flipV="1">
            <a:off x="7930738" y="4849722"/>
            <a:ext cx="367051" cy="900700"/>
          </a:xfrm>
          <a:prstGeom prst="straightConnector1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3BA83AF5-A505-3C4A-A1B4-0936262ACCA2}"/>
              </a:ext>
            </a:extLst>
          </p:cNvPr>
          <p:cNvCxnSpPr>
            <a:cxnSpLocks/>
          </p:cNvCxnSpPr>
          <p:nvPr/>
        </p:nvCxnSpPr>
        <p:spPr>
          <a:xfrm>
            <a:off x="8120440" y="4863171"/>
            <a:ext cx="341819" cy="88724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ctangle 210">
            <a:extLst>
              <a:ext uri="{FF2B5EF4-FFF2-40B4-BE49-F238E27FC236}">
                <a16:creationId xmlns:a16="http://schemas.microsoft.com/office/drawing/2014/main" id="{FA6E0A78-6011-02A7-FABB-4ACBD000E4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6487" y="5034672"/>
            <a:ext cx="784119" cy="173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617">
              <a:lnSpc>
                <a:spcPts val="525"/>
              </a:lnSpc>
              <a:defRPr/>
            </a:pPr>
            <a:r>
              <a:rPr lang="en-US" altLang="en-US" sz="600" kern="0" dirty="0">
                <a:solidFill>
                  <a:srgbClr val="000000"/>
                </a:solidFill>
                <a:latin typeface="Calibri" panose="020F0502020204030204" pitchFamily="34" charset="0"/>
              </a:rPr>
              <a:t>AP1 assigns </a:t>
            </a:r>
          </a:p>
          <a:p>
            <a:pPr algn="ctr" defTabSz="685617">
              <a:lnSpc>
                <a:spcPts val="525"/>
              </a:lnSpc>
              <a:defRPr/>
            </a:pPr>
            <a:r>
              <a:rPr lang="en-US" altLang="en-US" sz="600" kern="0" dirty="0">
                <a:solidFill>
                  <a:srgbClr val="000000"/>
                </a:solidFill>
                <a:latin typeface="Calibri" panose="020F0502020204030204" pitchFamily="34" charset="0"/>
              </a:rPr>
              <a:t>Index 3 to AP3</a:t>
            </a:r>
          </a:p>
        </p:txBody>
      </p:sp>
      <p:sp>
        <p:nvSpPr>
          <p:cNvPr id="71" name="Rectangle 210">
            <a:extLst>
              <a:ext uri="{FF2B5EF4-FFF2-40B4-BE49-F238E27FC236}">
                <a16:creationId xmlns:a16="http://schemas.microsoft.com/office/drawing/2014/main" id="{4354260C-A0B7-AECA-A5AB-126E1708D4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3750" y="5317608"/>
            <a:ext cx="784119" cy="173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617">
              <a:lnSpc>
                <a:spcPts val="525"/>
              </a:lnSpc>
              <a:defRPr/>
            </a:pPr>
            <a:r>
              <a:rPr lang="en-US" altLang="en-US" sz="600" kern="0" dirty="0">
                <a:solidFill>
                  <a:srgbClr val="000000"/>
                </a:solidFill>
                <a:latin typeface="Calibri" panose="020F0502020204030204" pitchFamily="34" charset="0"/>
              </a:rPr>
              <a:t>AP4 assigns </a:t>
            </a:r>
          </a:p>
          <a:p>
            <a:pPr algn="ctr" defTabSz="685617">
              <a:lnSpc>
                <a:spcPts val="525"/>
              </a:lnSpc>
              <a:defRPr/>
            </a:pPr>
            <a:r>
              <a:rPr lang="en-US" altLang="en-US" sz="600" kern="0" dirty="0">
                <a:solidFill>
                  <a:srgbClr val="000000"/>
                </a:solidFill>
                <a:latin typeface="Calibri" panose="020F0502020204030204" pitchFamily="34" charset="0"/>
              </a:rPr>
              <a:t>Index 1 to AP1</a:t>
            </a:r>
          </a:p>
        </p:txBody>
      </p:sp>
      <p:sp>
        <p:nvSpPr>
          <p:cNvPr id="4" name="Rectangle 210">
            <a:extLst>
              <a:ext uri="{FF2B5EF4-FFF2-40B4-BE49-F238E27FC236}">
                <a16:creationId xmlns:a16="http://schemas.microsoft.com/office/drawing/2014/main" id="{F3AC64B9-808D-6DF1-04BF-71D8EABE44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48817" y="4679090"/>
            <a:ext cx="708260" cy="7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617">
              <a:lnSpc>
                <a:spcPts val="525"/>
              </a:lnSpc>
              <a:defRPr/>
            </a:pPr>
            <a:r>
              <a:rPr lang="en-US" altLang="en-US" sz="800" b="1" kern="0" dirty="0">
                <a:solidFill>
                  <a:srgbClr val="FF0000"/>
                </a:solidFill>
                <a:latin typeface="Calibri" panose="020F0502020204030204" pitchFamily="34" charset="0"/>
              </a:rPr>
              <a:t>BSS-1 (AP1)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82C0780-CFAD-F430-1383-B0F8BB3384DE}"/>
              </a:ext>
            </a:extLst>
          </p:cNvPr>
          <p:cNvSpPr txBox="1">
            <a:spLocks/>
          </p:cNvSpPr>
          <p:nvPr/>
        </p:nvSpPr>
        <p:spPr bwMode="auto">
          <a:xfrm>
            <a:off x="248105" y="2592614"/>
            <a:ext cx="5464100" cy="31352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2075" tIns="46038" rIns="92075" bIns="46038" numCol="1" anchor="t" anchorCtr="0" compatLnSpc="1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Calibri" panose="020F0702030404030204" pitchFamily="34" charset="0"/>
                <a:ea typeface="+mn-ea"/>
                <a:cs typeface="Calibri" panose="020F0702030404030204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anose="020F0702030404030204" pitchFamily="34" charset="0"/>
                <a:cs typeface="Calibri" panose="020F0702030404030204" pitchFamily="34" charset="0"/>
              </a:defRPr>
            </a:lvl2pPr>
            <a:lvl3pPr marL="1085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alibri" panose="020F0702030404030204" pitchFamily="34" charset="0"/>
                <a:cs typeface="Calibri" panose="020F0702030404030204" pitchFamily="34" charset="0"/>
              </a:defRPr>
            </a:lvl3pPr>
            <a:lvl4pPr marL="14287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Calibri" panose="020F0702030404030204" pitchFamily="34" charset="0"/>
                <a:cs typeface="Calibri" panose="020F0702030404030204" pitchFamily="34" charset="0"/>
              </a:defRPr>
            </a:lvl4pPr>
            <a:lvl5pPr marL="17716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Calibri" panose="020F0702030404030204" pitchFamily="34" charset="0"/>
                <a:cs typeface="Calibri" panose="020F0702030404030204" pitchFamily="34" charset="0"/>
              </a:defRPr>
            </a:lvl5pPr>
            <a:lvl6pPr marL="2228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203543" lvl="1" indent="-203543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altLang="zh-TW" sz="1600" kern="0" dirty="0"/>
              <a:t>The two APs affiliated with a coordination pair may assign a shared-AP Index or</a:t>
            </a:r>
            <a:r>
              <a:rPr lang="zh-CN" altLang="en-US" sz="1600" kern="0" dirty="0"/>
              <a:t> </a:t>
            </a:r>
            <a:r>
              <a:rPr lang="en-US" altLang="zh-CN" sz="1600" kern="0" dirty="0"/>
              <a:t>AID</a:t>
            </a:r>
            <a:r>
              <a:rPr lang="en-US" altLang="zh-TW" sz="1600" kern="0" dirty="0"/>
              <a:t> to each other during the coordination pair setup procedure.</a:t>
            </a:r>
          </a:p>
          <a:p>
            <a:pPr marL="203543" lvl="1" indent="-203543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altLang="zh-TW" sz="1600" kern="0" dirty="0"/>
              <a:t>Each AP affiliated with one or more coordination pairs shall assign a locally unique shared-AP Index or AID to different </a:t>
            </a:r>
            <a:r>
              <a:rPr lang="en-US" altLang="zh-TW" sz="1600" dirty="0"/>
              <a:t>coordination </a:t>
            </a:r>
            <a:r>
              <a:rPr lang="en-US" altLang="zh-TW" sz="1600" kern="0" dirty="0"/>
              <a:t>peer APs.</a:t>
            </a:r>
          </a:p>
          <a:p>
            <a:pPr lvl="1"/>
            <a:r>
              <a:rPr lang="en-US" altLang="zh-TW" sz="1600" kern="0" dirty="0"/>
              <a:t>The shared AP AID assignment is static during the coordination pair lifetime </a:t>
            </a:r>
          </a:p>
          <a:p>
            <a:pPr lvl="1"/>
            <a:r>
              <a:rPr lang="en-US" altLang="zh-TW" sz="1600" kern="0" dirty="0"/>
              <a:t>It is controllable by the AP </a:t>
            </a:r>
          </a:p>
          <a:p>
            <a:pPr lvl="1"/>
            <a:r>
              <a:rPr lang="en-US" altLang="zh-TW" sz="1600" kern="0" dirty="0"/>
              <a:t>Collision free among peer APs’ AID</a:t>
            </a:r>
          </a:p>
          <a:p>
            <a:pPr marL="203543" lvl="1" indent="-203543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altLang="zh-TW" sz="1600" dirty="0"/>
              <a:t>The AP ensures that coordination peer APs’ AIDs are not assigned to its associated non-AP STAs. </a:t>
            </a:r>
            <a:endParaRPr lang="en-US" altLang="zh-TW" sz="1600" kern="0" dirty="0"/>
          </a:p>
          <a:p>
            <a:pPr marL="203543" lvl="1" indent="-203543">
              <a:spcBef>
                <a:spcPts val="900"/>
              </a:spcBef>
              <a:buFont typeface="Arial" panose="020B0604020202020204" pitchFamily="34" charset="0"/>
              <a:buChar char="•"/>
            </a:pPr>
            <a:endParaRPr lang="en-US" altLang="zh-TW" sz="1800" kern="0" dirty="0"/>
          </a:p>
          <a:p>
            <a:pPr marL="203543" lvl="1" indent="-203543">
              <a:spcBef>
                <a:spcPts val="900"/>
              </a:spcBef>
              <a:buFont typeface="Arial" panose="020B0604020202020204" pitchFamily="34" charset="0"/>
              <a:buChar char="•"/>
            </a:pPr>
            <a:endParaRPr lang="en-US" altLang="zh-TW" sz="1600" dirty="0"/>
          </a:p>
          <a:p>
            <a:pPr marL="203543" lvl="1" indent="-203543">
              <a:spcBef>
                <a:spcPts val="900"/>
              </a:spcBef>
              <a:buFont typeface="Arial" panose="020B0604020202020204" pitchFamily="34" charset="0"/>
              <a:buChar char="•"/>
            </a:pPr>
            <a:endParaRPr lang="en-US" altLang="zh-TW" sz="1600" kern="0" dirty="0"/>
          </a:p>
          <a:p>
            <a:pPr marL="809409" lvl="3" indent="0">
              <a:buFontTx/>
              <a:buNone/>
            </a:pPr>
            <a:endParaRPr lang="en-US" altLang="zh-TW" kern="0" dirty="0"/>
          </a:p>
          <a:p>
            <a:pPr lvl="1"/>
            <a:endParaRPr lang="en-US" altLang="zh-TW" sz="1350" kern="0" dirty="0"/>
          </a:p>
          <a:p>
            <a:pPr lvl="1"/>
            <a:endParaRPr lang="en-US" altLang="zh-TW" sz="1200" kern="0" dirty="0"/>
          </a:p>
          <a:p>
            <a:pPr marL="203543" lvl="1" indent="-203543">
              <a:spcBef>
                <a:spcPts val="900"/>
              </a:spcBef>
              <a:buFont typeface="Arial" panose="020B0604020202020204" pitchFamily="34" charset="0"/>
              <a:buChar char="•"/>
            </a:pPr>
            <a:endParaRPr lang="en-US" altLang="zh-TW" sz="1200" kern="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2CDA5B-BFCD-6CBA-5562-DCDDAAC013A0}"/>
              </a:ext>
            </a:extLst>
          </p:cNvPr>
          <p:cNvSpPr txBox="1"/>
          <p:nvPr/>
        </p:nvSpPr>
        <p:spPr>
          <a:xfrm>
            <a:off x="6143843" y="6066354"/>
            <a:ext cx="20404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MAP Coordination Pairs</a:t>
            </a: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8D77F715-5FF4-F82C-67DA-52322074FA5B}"/>
              </a:ext>
            </a:extLst>
          </p:cNvPr>
          <p:cNvSpPr txBox="1">
            <a:spLocks/>
          </p:cNvSpPr>
          <p:nvPr/>
        </p:nvSpPr>
        <p:spPr>
          <a:xfrm>
            <a:off x="4344988" y="6475413"/>
            <a:ext cx="684212" cy="36353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70306050509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70306050509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70306050509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70306050509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70306050509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70306050509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70306050509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70306050509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703060505090304" pitchFamily="18" charset="0"/>
                <a:ea typeface="+mn-ea"/>
                <a:cs typeface="+mn-cs"/>
              </a:defRPr>
            </a:lvl9pPr>
          </a:lstStyle>
          <a:p>
            <a:r>
              <a:rPr lang="en-GB"/>
              <a:t>Slide </a:t>
            </a:r>
            <a:fld id="{06B781AF-4CCF-49B0-A572-DE54FBE5D942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43814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0BE6BD6D-1F60-B587-B851-1F540066B7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81679" y="6517749"/>
            <a:ext cx="38472" cy="92333"/>
          </a:xfrm>
        </p:spPr>
        <p:txBody>
          <a:bodyPr/>
          <a:lstStyle/>
          <a:p>
            <a:fld id="{0AEF9A4B-07C9-404C-9053-A3A2AC3AD5D6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4" name="標題 3">
            <a:extLst>
              <a:ext uri="{FF2B5EF4-FFF2-40B4-BE49-F238E27FC236}">
                <a16:creationId xmlns:a16="http://schemas.microsoft.com/office/drawing/2014/main" id="{84E0DACF-8B8B-B29E-5631-22178127F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623" y="541558"/>
            <a:ext cx="8218488" cy="960619"/>
          </a:xfrm>
        </p:spPr>
        <p:txBody>
          <a:bodyPr>
            <a:normAutofit/>
          </a:bodyPr>
          <a:lstStyle/>
          <a:p>
            <a:r>
              <a:rPr lang="en-US" altLang="zh-TW" dirty="0">
                <a:solidFill>
                  <a:schemeClr val="tx1"/>
                </a:solidFill>
              </a:rPr>
              <a:t>Distributed MAP Grouping</a:t>
            </a:r>
            <a:endParaRPr lang="zh-TW" altLang="en-US" dirty="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9763F0-17BB-2B45-0018-AAC842D4A9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6335" y="3729643"/>
            <a:ext cx="727799" cy="4674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614072B-5B65-1FFD-09EF-68515E5791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3493" y="3736735"/>
            <a:ext cx="677295" cy="435035"/>
          </a:xfrm>
          <a:prstGeom prst="rect">
            <a:avLst/>
          </a:prstGeom>
        </p:spPr>
      </p:pic>
      <p:sp>
        <p:nvSpPr>
          <p:cNvPr id="6" name="Rectangle 210">
            <a:extLst>
              <a:ext uri="{FF2B5EF4-FFF2-40B4-BE49-F238E27FC236}">
                <a16:creationId xmlns:a16="http://schemas.microsoft.com/office/drawing/2014/main" id="{B795CA38-1791-CAC4-DD8D-3072746776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6789" y="4091762"/>
            <a:ext cx="599744" cy="68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617">
              <a:lnSpc>
                <a:spcPts val="525"/>
              </a:lnSpc>
              <a:defRPr/>
            </a:pPr>
            <a:r>
              <a:rPr lang="en-US" altLang="en-US" sz="600" kern="0" dirty="0">
                <a:solidFill>
                  <a:srgbClr val="000000"/>
                </a:solidFill>
                <a:latin typeface="Calibri" panose="020F0502020204030204" pitchFamily="34" charset="0"/>
              </a:rPr>
              <a:t>BSS-2 (AP2)</a:t>
            </a:r>
          </a:p>
        </p:txBody>
      </p:sp>
      <p:sp>
        <p:nvSpPr>
          <p:cNvPr id="7" name="Rectangle 210">
            <a:extLst>
              <a:ext uri="{FF2B5EF4-FFF2-40B4-BE49-F238E27FC236}">
                <a16:creationId xmlns:a16="http://schemas.microsoft.com/office/drawing/2014/main" id="{BFEB1AA8-3AD6-FC4D-F3BB-2A38FED55C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9738" y="4160179"/>
            <a:ext cx="520314" cy="68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617">
              <a:lnSpc>
                <a:spcPts val="525"/>
              </a:lnSpc>
              <a:defRPr/>
            </a:pPr>
            <a:r>
              <a:rPr lang="en-US" altLang="en-US" sz="600" kern="0" dirty="0">
                <a:solidFill>
                  <a:srgbClr val="000000"/>
                </a:solidFill>
                <a:latin typeface="Calibri" panose="020F0502020204030204" pitchFamily="34" charset="0"/>
              </a:rPr>
              <a:t>BSS-1 (AP1)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820064D-E40D-A463-E204-B7CAEF41E1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9817" y="2891111"/>
            <a:ext cx="677295" cy="435035"/>
          </a:xfrm>
          <a:prstGeom prst="rect">
            <a:avLst/>
          </a:prstGeom>
        </p:spPr>
      </p:pic>
      <p:sp>
        <p:nvSpPr>
          <p:cNvPr id="11" name="Rectangle 210">
            <a:extLst>
              <a:ext uri="{FF2B5EF4-FFF2-40B4-BE49-F238E27FC236}">
                <a16:creationId xmlns:a16="http://schemas.microsoft.com/office/drawing/2014/main" id="{C37BFDF3-C98B-5470-9A04-2F764B600C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8588" y="3251606"/>
            <a:ext cx="596768" cy="68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617">
              <a:lnSpc>
                <a:spcPts val="525"/>
              </a:lnSpc>
              <a:defRPr/>
            </a:pPr>
            <a:r>
              <a:rPr lang="en-US" altLang="en-US" sz="600" kern="0" dirty="0">
                <a:solidFill>
                  <a:srgbClr val="000000"/>
                </a:solidFill>
                <a:latin typeface="Calibri" panose="020F0502020204030204" pitchFamily="34" charset="0"/>
              </a:rPr>
              <a:t>BSS-3 (AP3)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69C331-F729-8E0C-A92F-4D9C781D8478}"/>
              </a:ext>
            </a:extLst>
          </p:cNvPr>
          <p:cNvSpPr txBox="1"/>
          <p:nvPr/>
        </p:nvSpPr>
        <p:spPr>
          <a:xfrm>
            <a:off x="5930184" y="5625706"/>
            <a:ext cx="3135221" cy="3859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1600" dirty="0"/>
              <a:t>Distributed MAP group</a:t>
            </a:r>
          </a:p>
          <a:p>
            <a:pPr algn="ctr"/>
            <a:r>
              <a:rPr lang="en-US" sz="1600" dirty="0"/>
              <a:t> setup by AP1</a:t>
            </a:r>
          </a:p>
          <a:p>
            <a:endParaRPr lang="en-US" sz="9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6806C3D-67FF-026A-FBD8-53EB817F46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6222" y="4601529"/>
            <a:ext cx="727799" cy="467475"/>
          </a:xfrm>
          <a:prstGeom prst="rect">
            <a:avLst/>
          </a:prstGeom>
        </p:spPr>
      </p:pic>
      <p:sp>
        <p:nvSpPr>
          <p:cNvPr id="14" name="Rectangle 210">
            <a:extLst>
              <a:ext uri="{FF2B5EF4-FFF2-40B4-BE49-F238E27FC236}">
                <a16:creationId xmlns:a16="http://schemas.microsoft.com/office/drawing/2014/main" id="{BD58BDB6-1221-38C4-EE68-79D5367F1E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9295" y="4965582"/>
            <a:ext cx="601651" cy="13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617">
              <a:lnSpc>
                <a:spcPts val="525"/>
              </a:lnSpc>
              <a:defRPr/>
            </a:pPr>
            <a:r>
              <a:rPr lang="en-US" altLang="en-US" sz="600" kern="0" dirty="0">
                <a:solidFill>
                  <a:srgbClr val="000000"/>
                </a:solidFill>
                <a:latin typeface="Calibri" panose="020F0502020204030204" pitchFamily="34" charset="0"/>
              </a:rPr>
              <a:t>BSS-1 (AP4)</a:t>
            </a:r>
          </a:p>
          <a:p>
            <a:pPr algn="ctr" defTabSz="685617">
              <a:lnSpc>
                <a:spcPts val="525"/>
              </a:lnSpc>
              <a:defRPr/>
            </a:pPr>
            <a:endParaRPr lang="en-US" altLang="en-US" sz="600" kern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6924AFF-88E1-1F86-C699-32EFB4A6A384}"/>
              </a:ext>
            </a:extLst>
          </p:cNvPr>
          <p:cNvCxnSpPr>
            <a:cxnSpLocks/>
            <a:stCxn id="3" idx="0"/>
            <a:endCxn id="11" idx="3"/>
          </p:cNvCxnSpPr>
          <p:nvPr/>
        </p:nvCxnSpPr>
        <p:spPr>
          <a:xfrm flipH="1" flipV="1">
            <a:off x="7385356" y="3285815"/>
            <a:ext cx="224879" cy="443828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B1ABD78-CC4C-6BB3-6FB2-D1AC571AB052}"/>
              </a:ext>
            </a:extLst>
          </p:cNvPr>
          <p:cNvCxnSpPr>
            <a:cxnSpLocks/>
          </p:cNvCxnSpPr>
          <p:nvPr/>
        </p:nvCxnSpPr>
        <p:spPr>
          <a:xfrm flipH="1">
            <a:off x="6610766" y="3943514"/>
            <a:ext cx="729655" cy="12669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A057B99-B899-D712-C34F-D0B4E975F75B}"/>
              </a:ext>
            </a:extLst>
          </p:cNvPr>
          <p:cNvCxnSpPr>
            <a:cxnSpLocks/>
          </p:cNvCxnSpPr>
          <p:nvPr/>
        </p:nvCxnSpPr>
        <p:spPr>
          <a:xfrm>
            <a:off x="7707221" y="4321943"/>
            <a:ext cx="449434" cy="461343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字方塊 43">
            <a:extLst>
              <a:ext uri="{FF2B5EF4-FFF2-40B4-BE49-F238E27FC236}">
                <a16:creationId xmlns:a16="http://schemas.microsoft.com/office/drawing/2014/main" id="{574E280C-6A53-B2CC-DBF8-4A6DEF43CBDD}"/>
              </a:ext>
            </a:extLst>
          </p:cNvPr>
          <p:cNvSpPr txBox="1"/>
          <p:nvPr/>
        </p:nvSpPr>
        <p:spPr>
          <a:xfrm>
            <a:off x="671582" y="1772195"/>
            <a:ext cx="5470619" cy="44974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 lang="en-US" altLang="zh-TW" sz="18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zh-TW" sz="16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TW" sz="1600" dirty="0"/>
              <a:t>An AP and its MAP list members constitute a </a:t>
            </a:r>
            <a:r>
              <a:rPr lang="en-US" altLang="zh-TW" sz="1600" b="1" dirty="0"/>
              <a:t>distributed MAP group</a:t>
            </a:r>
            <a:r>
              <a:rPr lang="en-US" altLang="zh-TW" sz="1600" dirty="0"/>
              <a:t> which is locally maintained by the AP for it to play the role as a sharing AP during coordination transmission.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TW" sz="1600" dirty="0"/>
              <a:t>The MAP list can be updated when an AP joins or leaves the MAP group.</a:t>
            </a:r>
          </a:p>
          <a:p>
            <a:pPr marL="628650" lvl="1" indent="-171450">
              <a:buFont typeface="Courier New" panose="02070309020205020404" pitchFamily="49" charset="0"/>
              <a:buChar char="o"/>
            </a:pPr>
            <a:r>
              <a:rPr lang="en-US" altLang="zh-TW" sz="1400" dirty="0"/>
              <a:t>Join group</a:t>
            </a:r>
          </a:p>
          <a:p>
            <a:pPr marL="1085850" lvl="2" indent="-171450">
              <a:buFont typeface="Wingdings" panose="05000000000000000000" pitchFamily="2" charset="2"/>
              <a:buChar char="ü"/>
            </a:pPr>
            <a:r>
              <a:rPr lang="en-US" altLang="zh-TW" sz="1400" dirty="0"/>
              <a:t>Coordination pair setup Request/Response</a:t>
            </a:r>
          </a:p>
          <a:p>
            <a:pPr marL="1085850" lvl="2" indent="-171450">
              <a:buFont typeface="Wingdings" panose="05000000000000000000" pitchFamily="2" charset="2"/>
              <a:buChar char="ü"/>
            </a:pPr>
            <a:r>
              <a:rPr lang="en-US" altLang="zh-TW" sz="1400" dirty="0"/>
              <a:t>The response indicates “accept or reject” and other parameters</a:t>
            </a:r>
          </a:p>
          <a:p>
            <a:pPr marL="1085850" lvl="2" indent="-171450">
              <a:buFont typeface="Wingdings" panose="05000000000000000000" pitchFamily="2" charset="2"/>
              <a:buChar char="ü"/>
            </a:pPr>
            <a:r>
              <a:rPr lang="en-US" altLang="zh-TW" sz="1400" dirty="0"/>
              <a:t>Management Frame</a:t>
            </a:r>
          </a:p>
          <a:p>
            <a:pPr marL="628650" lvl="1" indent="-171450">
              <a:buFont typeface="Courier New" panose="02070309020205020404" pitchFamily="49" charset="0"/>
              <a:buChar char="o"/>
            </a:pPr>
            <a:r>
              <a:rPr lang="en-US" altLang="zh-TW" sz="1400" dirty="0"/>
              <a:t>Leave group</a:t>
            </a:r>
          </a:p>
          <a:p>
            <a:pPr marL="1085850" lvl="2" indent="-171450">
              <a:buFont typeface="Wingdings" panose="05000000000000000000" pitchFamily="2" charset="2"/>
              <a:buChar char="ü"/>
            </a:pPr>
            <a:r>
              <a:rPr lang="en-US" altLang="zh-TW" sz="1400" dirty="0"/>
              <a:t>Coordination pair remove notification</a:t>
            </a:r>
          </a:p>
          <a:p>
            <a:pPr marL="1085850" lvl="2" indent="-171450">
              <a:buFont typeface="Wingdings" panose="05000000000000000000" pitchFamily="2" charset="2"/>
              <a:buChar char="ü"/>
            </a:pPr>
            <a:r>
              <a:rPr lang="en-US" altLang="zh-TW" sz="1400" dirty="0"/>
              <a:t>Inform the peer AP that it will leave the group.</a:t>
            </a:r>
          </a:p>
          <a:p>
            <a:pPr marL="1085850" lvl="2" indent="-171450">
              <a:buFont typeface="Wingdings" panose="05000000000000000000" pitchFamily="2" charset="2"/>
              <a:buChar char="ü"/>
            </a:pPr>
            <a:r>
              <a:rPr lang="en-US" altLang="zh-TW" sz="1400" dirty="0"/>
              <a:t>Management</a:t>
            </a:r>
            <a:r>
              <a:rPr lang="zh-TW" altLang="en-US" sz="1400" dirty="0"/>
              <a:t> </a:t>
            </a:r>
            <a:r>
              <a:rPr lang="en-US" altLang="zh-TW" sz="1400" dirty="0"/>
              <a:t>Frame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TW" sz="1600" dirty="0"/>
              <a:t>An AP maintaining an MAP list as the owner of a distributed MAP group may indicate a reference AID or use a default reference AID corresponding to the distributed MAP Group, if the AP assigned shared-AP Index to its peer APs.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zh-TW" sz="1600" dirty="0"/>
          </a:p>
          <a:p>
            <a:endParaRPr lang="zh-TW" alt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D4F2890-81A8-6AF0-8FE7-7A97AF3D4C11}"/>
              </a:ext>
            </a:extLst>
          </p:cNvPr>
          <p:cNvSpPr txBox="1"/>
          <p:nvPr/>
        </p:nvSpPr>
        <p:spPr>
          <a:xfrm>
            <a:off x="7919034" y="3828310"/>
            <a:ext cx="1980008" cy="3859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r>
              <a:rPr lang="en-US" sz="900" b="1" dirty="0">
                <a:solidFill>
                  <a:srgbClr val="0070C0"/>
                </a:solidFill>
              </a:rPr>
              <a:t>MAP list of AP1:</a:t>
            </a:r>
          </a:p>
          <a:p>
            <a:r>
              <a:rPr lang="en-US" sz="900" b="1" dirty="0">
                <a:solidFill>
                  <a:srgbClr val="0070C0"/>
                </a:solidFill>
              </a:rPr>
              <a:t>{AP2, AP3, AP4}</a:t>
            </a:r>
          </a:p>
          <a:p>
            <a:endParaRPr lang="en-US" sz="900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2C8110C-399E-7966-ABB7-1EA45F4F8058}"/>
              </a:ext>
            </a:extLst>
          </p:cNvPr>
          <p:cNvSpPr/>
          <p:nvPr/>
        </p:nvSpPr>
        <p:spPr bwMode="auto">
          <a:xfrm>
            <a:off x="5867400" y="2438401"/>
            <a:ext cx="3135221" cy="3165038"/>
          </a:xfrm>
          <a:prstGeom prst="ellipse">
            <a:avLst/>
          </a:prstGeom>
          <a:noFill/>
          <a:ln w="12700" cap="flat" cmpd="sng" algn="ctr">
            <a:solidFill>
              <a:srgbClr val="00B0F0"/>
            </a:solidFill>
            <a:prstDash val="lgDash"/>
            <a:round/>
            <a:headEnd type="none" w="sm" len="sm"/>
            <a:tailEnd type="none" w="sm" len="sm"/>
          </a:ln>
        </p:spPr>
        <p:txBody>
          <a:bodyPr vert="horz" wrap="square" lIns="68562" tIns="34281" rIns="68562" bIns="34281" numCol="1" rtlCol="0" anchor="t" anchorCtr="0" compatLnSpc="1"/>
          <a:lstStyle/>
          <a:p>
            <a:pPr defTabSz="685617">
              <a:defRPr/>
            </a:pPr>
            <a:endParaRPr lang="en-US" sz="900" kern="0" dirty="0">
              <a:solidFill>
                <a:srgbClr val="000000"/>
              </a:solidFill>
              <a:highlight>
                <a:srgbClr val="3399FF"/>
              </a:highlight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38104A4-5E11-AD68-5B72-6D4CA2CEE20D}"/>
              </a:ext>
            </a:extLst>
          </p:cNvPr>
          <p:cNvSpPr txBox="1"/>
          <p:nvPr/>
        </p:nvSpPr>
        <p:spPr>
          <a:xfrm>
            <a:off x="594231" y="1270363"/>
            <a:ext cx="81797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TW" sz="1600" dirty="0"/>
              <a:t>Once a coordination pair is successfully setup, the two APs affiliated with the coordination pair may include each other in its own MAP list.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TW" sz="1600" dirty="0"/>
              <a:t>An AP’s MAP list may contain one or more coordination peer AP(s) affiliated with coordination pair(s) of the AP.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zh-TW" sz="16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D76AE58-176D-56B7-03E9-C3A73CE8F7AE}"/>
              </a:ext>
            </a:extLst>
          </p:cNvPr>
          <p:cNvSpPr txBox="1"/>
          <p:nvPr/>
        </p:nvSpPr>
        <p:spPr>
          <a:xfrm>
            <a:off x="5954079" y="4490670"/>
            <a:ext cx="499045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2"/>
            <a:r>
              <a:rPr lang="en-US" altLang="zh-TW" sz="1200" dirty="0"/>
              <a:t> Request/Response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1D4B703-3C54-2ED0-04A9-5AD47B804F46}"/>
              </a:ext>
            </a:extLst>
          </p:cNvPr>
          <p:cNvSpPr txBox="1"/>
          <p:nvPr/>
        </p:nvSpPr>
        <p:spPr>
          <a:xfrm>
            <a:off x="5526204" y="3597462"/>
            <a:ext cx="499045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2"/>
            <a:r>
              <a:rPr lang="en-US" altLang="zh-TW" sz="1200" dirty="0"/>
              <a:t> Request/Response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8DC7100-376B-8DAA-2FDB-2B4160F3C6F4}"/>
              </a:ext>
            </a:extLst>
          </p:cNvPr>
          <p:cNvSpPr txBox="1"/>
          <p:nvPr/>
        </p:nvSpPr>
        <p:spPr>
          <a:xfrm>
            <a:off x="6556533" y="3333521"/>
            <a:ext cx="499045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2"/>
            <a:r>
              <a:rPr lang="en-US" altLang="zh-TW" sz="1200" dirty="0"/>
              <a:t> Request/Response </a:t>
            </a:r>
          </a:p>
        </p:txBody>
      </p:sp>
      <p:sp>
        <p:nvSpPr>
          <p:cNvPr id="37" name="Slide Number Placeholder 3">
            <a:extLst>
              <a:ext uri="{FF2B5EF4-FFF2-40B4-BE49-F238E27FC236}">
                <a16:creationId xmlns:a16="http://schemas.microsoft.com/office/drawing/2014/main" id="{396B501D-44D0-330F-470F-219F44300A0C}"/>
              </a:ext>
            </a:extLst>
          </p:cNvPr>
          <p:cNvSpPr txBox="1">
            <a:spLocks/>
          </p:cNvSpPr>
          <p:nvPr/>
        </p:nvSpPr>
        <p:spPr>
          <a:xfrm>
            <a:off x="4344988" y="6475413"/>
            <a:ext cx="684212" cy="36353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70306050509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70306050509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70306050509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70306050509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70306050509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70306050509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70306050509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70306050509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703060505090304" pitchFamily="18" charset="0"/>
                <a:ea typeface="+mn-ea"/>
                <a:cs typeface="+mn-cs"/>
              </a:defRPr>
            </a:lvl9pPr>
          </a:lstStyle>
          <a:p>
            <a:r>
              <a:rPr lang="en-GB"/>
              <a:t>Slide </a:t>
            </a:r>
            <a:fld id="{06B781AF-4CCF-49B0-A572-DE54FBE5D942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3872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435" y="770086"/>
            <a:ext cx="8422669" cy="38599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 Example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35" y="1326484"/>
            <a:ext cx="8263585" cy="1718812"/>
          </a:xfrm>
        </p:spPr>
        <p:txBody>
          <a:bodyPr/>
          <a:lstStyle/>
          <a:p>
            <a:pPr marL="203543" lvl="1" indent="-203543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altLang="zh-TW" sz="1800" dirty="0"/>
              <a:t>An AP (AP1) that obtains a TXOP may serve as a sharing AP to provide coordinated transmission opportunity to one or more shared APs who are in its MAP list.</a:t>
            </a:r>
          </a:p>
          <a:p>
            <a:pPr marL="203543" lvl="1" indent="-203543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altLang="zh-TW" sz="1800" dirty="0"/>
              <a:t>The sharing AP (AP1) and its shared APs are affiliated with the sharing AP MAP group which can be identified by the identifier (e.g., MAC address) of the sharing AP. </a:t>
            </a:r>
          </a:p>
          <a:p>
            <a:pPr marL="203543" lvl="1" indent="-203543">
              <a:spcBef>
                <a:spcPts val="900"/>
              </a:spcBef>
              <a:buFont typeface="Arial" panose="020B0604020202020204" pitchFamily="34" charset="0"/>
              <a:buChar char="•"/>
            </a:pPr>
            <a:endParaRPr lang="en-US" altLang="zh-TW" sz="1800" dirty="0"/>
          </a:p>
          <a:p>
            <a:pPr marL="457200" lvl="1" indent="0">
              <a:buNone/>
            </a:pPr>
            <a:endParaRPr lang="en-US" altLang="zh-TW" sz="1200" dirty="0"/>
          </a:p>
          <a:p>
            <a:pPr marL="334477" lvl="1" indent="0">
              <a:buNone/>
            </a:pPr>
            <a:r>
              <a:rPr lang="en-US" altLang="zh-TW" sz="1200" dirty="0"/>
              <a:t> </a:t>
            </a:r>
          </a:p>
          <a:p>
            <a:pPr lvl="1"/>
            <a:endParaRPr lang="en-US" altLang="zh-TW" sz="1350" dirty="0"/>
          </a:p>
          <a:p>
            <a:pPr lvl="2">
              <a:buFont typeface="Wingdings" panose="05000000000000000000" pitchFamily="2" charset="2"/>
              <a:buChar char="§"/>
            </a:pPr>
            <a:endParaRPr lang="en-US" altLang="zh-TW" sz="1200" dirty="0"/>
          </a:p>
          <a:p>
            <a:pPr lvl="1"/>
            <a:endParaRPr lang="en-US" altLang="zh-TW" sz="1200" dirty="0"/>
          </a:p>
          <a:p>
            <a:pPr marL="203543" lvl="1" indent="-203543">
              <a:spcBef>
                <a:spcPts val="900"/>
              </a:spcBef>
              <a:buFont typeface="Arial" panose="020B0604020202020204" pitchFamily="34" charset="0"/>
              <a:buChar char="•"/>
            </a:pPr>
            <a:endParaRPr lang="en-US" altLang="zh-TW" sz="1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205237-55CD-860B-FD8B-8FF55143DF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3151" y="4075447"/>
            <a:ext cx="727799" cy="4674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8D30505-453A-03AF-DEE8-A54646A289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8243" y="4035856"/>
            <a:ext cx="677295" cy="435035"/>
          </a:xfrm>
          <a:prstGeom prst="rect">
            <a:avLst/>
          </a:prstGeom>
        </p:spPr>
      </p:pic>
      <p:sp>
        <p:nvSpPr>
          <p:cNvPr id="8" name="Rectangle 210">
            <a:extLst>
              <a:ext uri="{FF2B5EF4-FFF2-40B4-BE49-F238E27FC236}">
                <a16:creationId xmlns:a16="http://schemas.microsoft.com/office/drawing/2014/main" id="{7D0C51C9-49D2-FC22-1076-B5E3C8892B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5772" y="4425703"/>
            <a:ext cx="599744" cy="13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617">
              <a:lnSpc>
                <a:spcPts val="525"/>
              </a:lnSpc>
              <a:defRPr/>
            </a:pPr>
            <a:r>
              <a:rPr lang="en-US" altLang="en-US" sz="600" kern="0" dirty="0">
                <a:solidFill>
                  <a:srgbClr val="000000"/>
                </a:solidFill>
                <a:latin typeface="Calibri" panose="020F0502020204030204" pitchFamily="34" charset="0"/>
              </a:rPr>
              <a:t>BSS-2 (AP2)</a:t>
            </a:r>
          </a:p>
          <a:p>
            <a:pPr algn="ctr" defTabSz="685617">
              <a:lnSpc>
                <a:spcPts val="525"/>
              </a:lnSpc>
              <a:defRPr/>
            </a:pPr>
            <a:r>
              <a:rPr lang="en-US" altLang="en-US" sz="600" kern="0" dirty="0">
                <a:solidFill>
                  <a:srgbClr val="000000"/>
                </a:solidFill>
                <a:latin typeface="Calibri" panose="020F0502020204030204" pitchFamily="34" charset="0"/>
              </a:rPr>
              <a:t>Shared-AP AID = 1</a:t>
            </a:r>
          </a:p>
        </p:txBody>
      </p:sp>
      <p:sp>
        <p:nvSpPr>
          <p:cNvPr id="9" name="Rectangle 210">
            <a:extLst>
              <a:ext uri="{FF2B5EF4-FFF2-40B4-BE49-F238E27FC236}">
                <a16:creationId xmlns:a16="http://schemas.microsoft.com/office/drawing/2014/main" id="{F83556BB-846A-3876-6DEE-8CBD7902C0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4488" y="4459300"/>
            <a:ext cx="520314" cy="13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617">
              <a:lnSpc>
                <a:spcPts val="525"/>
              </a:lnSpc>
              <a:defRPr/>
            </a:pPr>
            <a:r>
              <a:rPr lang="en-US" altLang="en-US" sz="600" kern="0" dirty="0">
                <a:solidFill>
                  <a:srgbClr val="000000"/>
                </a:solidFill>
                <a:latin typeface="Calibri" panose="020F0502020204030204" pitchFamily="34" charset="0"/>
              </a:rPr>
              <a:t>BSS-1 </a:t>
            </a:r>
          </a:p>
          <a:p>
            <a:pPr algn="ctr" defTabSz="685617">
              <a:lnSpc>
                <a:spcPts val="525"/>
              </a:lnSpc>
              <a:defRPr/>
            </a:pPr>
            <a:r>
              <a:rPr lang="en-US" altLang="en-US" sz="600" kern="0" dirty="0">
                <a:solidFill>
                  <a:srgbClr val="000000"/>
                </a:solidFill>
                <a:latin typeface="Calibri" panose="020F0502020204030204" pitchFamily="34" charset="0"/>
              </a:rPr>
              <a:t>(sharing AP1)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6B3996B-B4C5-EDCE-F14B-986BC9650E54}"/>
              </a:ext>
            </a:extLst>
          </p:cNvPr>
          <p:cNvSpPr/>
          <p:nvPr/>
        </p:nvSpPr>
        <p:spPr bwMode="auto">
          <a:xfrm>
            <a:off x="5768243" y="2953204"/>
            <a:ext cx="3135221" cy="3035373"/>
          </a:xfrm>
          <a:prstGeom prst="ellipse">
            <a:avLst/>
          </a:prstGeom>
          <a:noFill/>
          <a:ln w="12700" cap="flat" cmpd="sng" algn="ctr">
            <a:solidFill>
              <a:srgbClr val="00B050"/>
            </a:solidFill>
            <a:prstDash val="lgDash"/>
            <a:round/>
            <a:headEnd type="none" w="sm" len="sm"/>
            <a:tailEnd type="none" w="sm" len="sm"/>
          </a:ln>
        </p:spPr>
        <p:txBody>
          <a:bodyPr vert="horz" wrap="square" lIns="68562" tIns="34281" rIns="68562" bIns="34281" numCol="1" rtlCol="0" anchor="t" anchorCtr="0" compatLnSpc="1"/>
          <a:lstStyle/>
          <a:p>
            <a:pPr defTabSz="685617">
              <a:defRPr/>
            </a:pPr>
            <a:endParaRPr lang="en-US" sz="900" kern="0">
              <a:solidFill>
                <a:srgbClr val="000000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551A3EF-67D9-6142-6770-90F8500AB5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3036" y="3270921"/>
            <a:ext cx="677295" cy="435035"/>
          </a:xfrm>
          <a:prstGeom prst="rect">
            <a:avLst/>
          </a:prstGeom>
        </p:spPr>
      </p:pic>
      <p:sp>
        <p:nvSpPr>
          <p:cNvPr id="13" name="Rectangle 210">
            <a:extLst>
              <a:ext uri="{FF2B5EF4-FFF2-40B4-BE49-F238E27FC236}">
                <a16:creationId xmlns:a16="http://schemas.microsoft.com/office/drawing/2014/main" id="{F631E418-0F6D-FA46-2B5A-655AD5BAAF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40661" y="3607940"/>
            <a:ext cx="596768" cy="13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617">
              <a:lnSpc>
                <a:spcPts val="525"/>
              </a:lnSpc>
              <a:defRPr/>
            </a:pPr>
            <a:r>
              <a:rPr lang="en-US" altLang="en-US" sz="600" kern="0" dirty="0">
                <a:solidFill>
                  <a:srgbClr val="000000"/>
                </a:solidFill>
                <a:latin typeface="Calibri" panose="020F0502020204030204" pitchFamily="34" charset="0"/>
              </a:rPr>
              <a:t>BSS-3 (AP3)</a:t>
            </a:r>
          </a:p>
          <a:p>
            <a:pPr algn="ctr" defTabSz="685617">
              <a:lnSpc>
                <a:spcPts val="525"/>
              </a:lnSpc>
              <a:defRPr/>
            </a:pPr>
            <a:r>
              <a:rPr lang="en-US" altLang="en-US" sz="600" kern="0" dirty="0">
                <a:solidFill>
                  <a:srgbClr val="000000"/>
                </a:solidFill>
                <a:latin typeface="Calibri" panose="020F0502020204030204" pitchFamily="34" charset="0"/>
              </a:rPr>
              <a:t>Shared-AP AID = 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AF7DF8-1787-5057-3713-91B4C4A307E6}"/>
              </a:ext>
            </a:extLst>
          </p:cNvPr>
          <p:cNvSpPr txBox="1"/>
          <p:nvPr/>
        </p:nvSpPr>
        <p:spPr>
          <a:xfrm>
            <a:off x="6724720" y="4678556"/>
            <a:ext cx="1588059" cy="3859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r>
              <a:rPr lang="en-US" sz="900" dirty="0"/>
              <a:t>AP1 MAP group</a:t>
            </a:r>
          </a:p>
          <a:p>
            <a:r>
              <a:rPr lang="en-US" sz="900" dirty="0"/>
              <a:t>Reference AID  0</a:t>
            </a:r>
          </a:p>
          <a:p>
            <a:endParaRPr lang="en-US" sz="9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C80EAA9-1651-7C72-9D6F-D7451F1122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0972" y="4900650"/>
            <a:ext cx="727799" cy="467475"/>
          </a:xfrm>
          <a:prstGeom prst="rect">
            <a:avLst/>
          </a:prstGeom>
        </p:spPr>
      </p:pic>
      <p:sp>
        <p:nvSpPr>
          <p:cNvPr id="17" name="Rectangle 210">
            <a:extLst>
              <a:ext uri="{FF2B5EF4-FFF2-40B4-BE49-F238E27FC236}">
                <a16:creationId xmlns:a16="http://schemas.microsoft.com/office/drawing/2014/main" id="{7AA72A3B-7DEF-84AE-1B64-126F6F9389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90972" y="5284502"/>
            <a:ext cx="601651" cy="13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617">
              <a:lnSpc>
                <a:spcPts val="525"/>
              </a:lnSpc>
              <a:defRPr/>
            </a:pPr>
            <a:r>
              <a:rPr lang="en-US" altLang="en-US" sz="600" kern="0" dirty="0">
                <a:solidFill>
                  <a:srgbClr val="000000"/>
                </a:solidFill>
                <a:latin typeface="Calibri" panose="020F0502020204030204" pitchFamily="34" charset="0"/>
              </a:rPr>
              <a:t>BSS-1 (AP4)</a:t>
            </a:r>
          </a:p>
          <a:p>
            <a:pPr algn="ctr" defTabSz="685617">
              <a:lnSpc>
                <a:spcPts val="525"/>
              </a:lnSpc>
              <a:defRPr/>
            </a:pPr>
            <a:r>
              <a:rPr lang="en-US" altLang="en-US" sz="600" kern="0" dirty="0">
                <a:solidFill>
                  <a:srgbClr val="000000"/>
                </a:solidFill>
                <a:latin typeface="Calibri" panose="020F0502020204030204" pitchFamily="34" charset="0"/>
              </a:rPr>
              <a:t>Shared-AP  AID = 3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56FC9488-C31F-2A95-FDE8-023CA3D5C6F7}"/>
              </a:ext>
            </a:extLst>
          </p:cNvPr>
          <p:cNvCxnSpPr>
            <a:cxnSpLocks/>
            <a:stCxn id="5" idx="0"/>
            <a:endCxn id="13" idx="3"/>
          </p:cNvCxnSpPr>
          <p:nvPr/>
        </p:nvCxnSpPr>
        <p:spPr>
          <a:xfrm flipH="1" flipV="1">
            <a:off x="6937429" y="3674209"/>
            <a:ext cx="549622" cy="401238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D041BCB-4D52-6971-0A49-4C3A53D485DE}"/>
              </a:ext>
            </a:extLst>
          </p:cNvPr>
          <p:cNvCxnSpPr>
            <a:cxnSpLocks/>
          </p:cNvCxnSpPr>
          <p:nvPr/>
        </p:nvCxnSpPr>
        <p:spPr>
          <a:xfrm flipH="1">
            <a:off x="6455516" y="4242635"/>
            <a:ext cx="729655" cy="12669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3956CF40-6ABB-BE23-1B2E-D5D61449E1D9}"/>
              </a:ext>
            </a:extLst>
          </p:cNvPr>
          <p:cNvCxnSpPr>
            <a:cxnSpLocks/>
          </p:cNvCxnSpPr>
          <p:nvPr/>
        </p:nvCxnSpPr>
        <p:spPr>
          <a:xfrm>
            <a:off x="7573046" y="4559212"/>
            <a:ext cx="449434" cy="461343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A10D16B-9868-EA4A-763F-745F4C90D4B3}"/>
              </a:ext>
            </a:extLst>
          </p:cNvPr>
          <p:cNvSpPr txBox="1">
            <a:spLocks/>
          </p:cNvSpPr>
          <p:nvPr/>
        </p:nvSpPr>
        <p:spPr bwMode="auto">
          <a:xfrm>
            <a:off x="337478" y="2698212"/>
            <a:ext cx="5425433" cy="322194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2075" tIns="46038" rIns="92075" bIns="46038" numCol="1" anchor="t" anchorCtr="0" compatLnSpc="1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Calibri" panose="020F0702030404030204" pitchFamily="34" charset="0"/>
                <a:ea typeface="+mn-ea"/>
                <a:cs typeface="Calibri" panose="020F0702030404030204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anose="020F0702030404030204" pitchFamily="34" charset="0"/>
                <a:cs typeface="Calibri" panose="020F0702030404030204" pitchFamily="34" charset="0"/>
              </a:defRPr>
            </a:lvl2pPr>
            <a:lvl3pPr marL="1085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alibri" panose="020F0702030404030204" pitchFamily="34" charset="0"/>
                <a:cs typeface="Calibri" panose="020F0702030404030204" pitchFamily="34" charset="0"/>
              </a:defRPr>
            </a:lvl3pPr>
            <a:lvl4pPr marL="14287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Calibri" panose="020F0702030404030204" pitchFamily="34" charset="0"/>
                <a:cs typeface="Calibri" panose="020F0702030404030204" pitchFamily="34" charset="0"/>
              </a:defRPr>
            </a:lvl4pPr>
            <a:lvl5pPr marL="17716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Calibri" panose="020F0702030404030204" pitchFamily="34" charset="0"/>
                <a:cs typeface="Calibri" panose="020F0702030404030204" pitchFamily="34" charset="0"/>
              </a:defRPr>
            </a:lvl5pPr>
            <a:lvl6pPr marL="2228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203543" lvl="1" indent="-203543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altLang="zh-TW" sz="1800" dirty="0"/>
              <a:t>A shared AP’s AID in sharing AP(AP1) MAP group is assigned by AP1 or based on its assigned shared-AP Index by the sharing AP and the reference AID of the sharing AP MAP group. </a:t>
            </a:r>
          </a:p>
          <a:p>
            <a:pPr marL="546443" lvl="2" indent="-203543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altLang="zh-TW" sz="1000" dirty="0"/>
              <a:t>E.g., AID = shared-AP Index  + reference AID</a:t>
            </a:r>
          </a:p>
          <a:p>
            <a:pPr marL="546443" lvl="2" indent="-203543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altLang="zh-TW" sz="1000" dirty="0"/>
              <a:t>E.g., by default, the reference AID could be 0; the sharing AP may indicate the reference AID with other value.</a:t>
            </a:r>
          </a:p>
          <a:p>
            <a:pPr marL="203543" lvl="1" indent="-203543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altLang="zh-TW" sz="1800" dirty="0"/>
              <a:t>The sharing AP ensures that shared APs’ AIDs are not assigned to its associated non-AP STAs and not conflict with other specified AID(s). </a:t>
            </a:r>
            <a:endParaRPr lang="en-US" altLang="zh-TW" sz="1350" kern="0" dirty="0"/>
          </a:p>
          <a:p>
            <a:pPr lvl="2">
              <a:buFont typeface="Wingdings" panose="05000000000000000000" pitchFamily="2" charset="2"/>
              <a:buChar char="§"/>
            </a:pPr>
            <a:endParaRPr lang="en-US" altLang="zh-TW" sz="1200" kern="0" dirty="0"/>
          </a:p>
          <a:p>
            <a:pPr lvl="1"/>
            <a:endParaRPr lang="en-US" altLang="zh-TW" sz="1200" kern="0" dirty="0"/>
          </a:p>
          <a:p>
            <a:pPr marL="203543" lvl="1" indent="-203543">
              <a:spcBef>
                <a:spcPts val="900"/>
              </a:spcBef>
              <a:buFont typeface="Arial" panose="020B0604020202020204" pitchFamily="34" charset="0"/>
              <a:buChar char="•"/>
            </a:pPr>
            <a:endParaRPr lang="en-US" altLang="zh-TW" sz="1200" kern="0" dirty="0"/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EC7EF406-8094-36FD-5C4E-EDAC72CD510D}"/>
              </a:ext>
            </a:extLst>
          </p:cNvPr>
          <p:cNvSpPr txBox="1">
            <a:spLocks/>
          </p:cNvSpPr>
          <p:nvPr/>
        </p:nvSpPr>
        <p:spPr>
          <a:xfrm>
            <a:off x="4344988" y="6475413"/>
            <a:ext cx="684212" cy="36353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70306050509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70306050509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70306050509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70306050509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70306050509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70306050509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70306050509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70306050509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703060505090304" pitchFamily="18" charset="0"/>
                <a:ea typeface="+mn-ea"/>
                <a:cs typeface="+mn-cs"/>
              </a:defRPr>
            </a:lvl9pPr>
          </a:lstStyle>
          <a:p>
            <a:r>
              <a:rPr lang="en-GB"/>
              <a:t>Slide </a:t>
            </a:r>
            <a:fld id="{06B781AF-4CCF-49B0-A572-DE54FBE5D942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78952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2343" y="844525"/>
            <a:ext cx="8422669" cy="385999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TW" sz="3600" b="1" dirty="0"/>
              <a:t>Conclusion</a:t>
            </a:r>
            <a:endParaRPr lang="en-US" sz="36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A10D16B-9868-EA4A-763F-745F4C90D4B3}"/>
              </a:ext>
            </a:extLst>
          </p:cNvPr>
          <p:cNvSpPr txBox="1">
            <a:spLocks/>
          </p:cNvSpPr>
          <p:nvPr/>
        </p:nvSpPr>
        <p:spPr bwMode="auto">
          <a:xfrm>
            <a:off x="481983" y="1524000"/>
            <a:ext cx="8305800" cy="39624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2075" tIns="46038" rIns="92075" bIns="46038" numCol="1" anchor="t" anchorCtr="0" compatLnSpc="1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Calibri" panose="020F0702030404030204" pitchFamily="34" charset="0"/>
                <a:ea typeface="+mn-ea"/>
                <a:cs typeface="Calibri" panose="020F0702030404030204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anose="020F0702030404030204" pitchFamily="34" charset="0"/>
                <a:cs typeface="Calibri" panose="020F0702030404030204" pitchFamily="34" charset="0"/>
              </a:defRPr>
            </a:lvl2pPr>
            <a:lvl3pPr marL="1085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Calibri" panose="020F0702030404030204" pitchFamily="34" charset="0"/>
                <a:cs typeface="Calibri" panose="020F0702030404030204" pitchFamily="34" charset="0"/>
              </a:defRPr>
            </a:lvl3pPr>
            <a:lvl4pPr marL="14287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Calibri" panose="020F0702030404030204" pitchFamily="34" charset="0"/>
                <a:cs typeface="Calibri" panose="020F0702030404030204" pitchFamily="34" charset="0"/>
              </a:defRPr>
            </a:lvl4pPr>
            <a:lvl5pPr marL="17716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Calibri" panose="020F0702030404030204" pitchFamily="34" charset="0"/>
                <a:cs typeface="Calibri" panose="020F0702030404030204" pitchFamily="34" charset="0"/>
              </a:defRPr>
            </a:lvl5pPr>
            <a:lvl6pPr marL="2228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zh-TW" dirty="0"/>
              <a:t>This contribution discussed a unified framework for </a:t>
            </a:r>
            <a:r>
              <a:rPr lang="en-US" altLang="zh-TW" sz="2400" dirty="0"/>
              <a:t>MAP </a:t>
            </a:r>
            <a:r>
              <a:rPr lang="en-US" altLang="zh-CN" dirty="0"/>
              <a:t>c</a:t>
            </a:r>
            <a:r>
              <a:rPr lang="en-US" altLang="zh-TW" sz="2400" dirty="0"/>
              <a:t>oordination </a:t>
            </a:r>
            <a:r>
              <a:rPr lang="en-US" altLang="zh-TW" dirty="0"/>
              <a:t>pair/group </a:t>
            </a:r>
            <a:r>
              <a:rPr lang="en-US" altLang="zh-CN" sz="2400" dirty="0"/>
              <a:t>setup, which includes</a:t>
            </a:r>
            <a:r>
              <a:rPr lang="en-US" altLang="zh-TW" sz="2400" dirty="0"/>
              <a:t>:</a:t>
            </a:r>
          </a:p>
          <a:p>
            <a:pPr lvl="1"/>
            <a:r>
              <a:rPr lang="en-US" altLang="zh-TW" dirty="0"/>
              <a:t>Capability advertisement/discovery</a:t>
            </a:r>
          </a:p>
          <a:p>
            <a:pPr lvl="1"/>
            <a:r>
              <a:rPr lang="en-US" altLang="zh-TW" dirty="0"/>
              <a:t>Coordination pair setup procedure</a:t>
            </a:r>
          </a:p>
          <a:p>
            <a:pPr lvl="1"/>
            <a:r>
              <a:rPr lang="en-US" altLang="zh-TW" dirty="0"/>
              <a:t>Distributed MAP group establishment</a:t>
            </a:r>
          </a:p>
          <a:p>
            <a:pPr lvl="1"/>
            <a:r>
              <a:rPr lang="en-US" altLang="zh-TW" dirty="0"/>
              <a:t>Shared AP AID designation/assignment within the MAP group</a:t>
            </a:r>
            <a:endParaRPr lang="zh-TW" altLang="en-US" dirty="0"/>
          </a:p>
          <a:p>
            <a:pPr marL="203543" lvl="1" indent="-203543">
              <a:spcBef>
                <a:spcPts val="900"/>
              </a:spcBef>
              <a:buFont typeface="Arial" panose="020B0604020202020204" pitchFamily="34" charset="0"/>
              <a:buChar char="•"/>
            </a:pPr>
            <a:endParaRPr lang="en-US" altLang="zh-TW" sz="1400" kern="0" dirty="0"/>
          </a:p>
          <a:p>
            <a:pPr lvl="1">
              <a:buFont typeface="Arial" panose="020B0604020202020204" pitchFamily="34" charset="0"/>
              <a:buChar char="–"/>
            </a:pPr>
            <a:endParaRPr lang="en-US" altLang="zh-TW" sz="1400" kern="0" dirty="0"/>
          </a:p>
          <a:p>
            <a:pPr lvl="1">
              <a:buFont typeface="Wingdings" panose="05000000000000000000" pitchFamily="2" charset="2"/>
              <a:buChar char="–"/>
            </a:pPr>
            <a:endParaRPr lang="en-US" altLang="zh-TW" sz="1400" kern="0" dirty="0"/>
          </a:p>
          <a:p>
            <a:pPr lvl="1"/>
            <a:endParaRPr lang="en-US" altLang="zh-TW" sz="1200" kern="0" dirty="0"/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3A08C489-09BA-6B89-EC0F-F68FEFCF5809}"/>
              </a:ext>
            </a:extLst>
          </p:cNvPr>
          <p:cNvSpPr txBox="1">
            <a:spLocks/>
          </p:cNvSpPr>
          <p:nvPr/>
        </p:nvSpPr>
        <p:spPr>
          <a:xfrm>
            <a:off x="4344988" y="6475413"/>
            <a:ext cx="684212" cy="36353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70306050509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70306050509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70306050509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70306050509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70306050509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70306050509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70306050509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70306050509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703060505090304" pitchFamily="18" charset="0"/>
                <a:ea typeface="+mn-ea"/>
                <a:cs typeface="+mn-cs"/>
              </a:defRPr>
            </a:lvl9pPr>
          </a:lstStyle>
          <a:p>
            <a:r>
              <a:rPr lang="en-GB"/>
              <a:t>Slide </a:t>
            </a:r>
            <a:fld id="{06B781AF-4CCF-49B0-A572-DE54FBE5D942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47605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>
                <a:solidFill>
                  <a:schemeClr val="tx1"/>
                </a:solidFill>
                <a:latin typeface="Calibri" panose="020F0702030404030204" pitchFamily="34" charset="0"/>
                <a:ea typeface="+mj-ea"/>
                <a:cs typeface="Calibri" panose="020F0702030404030204" pitchFamily="34" charset="0"/>
              </a:rPr>
              <a:t>SP1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7AA0BB-2C25-FFB6-28F4-812064B984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826" y="1600200"/>
            <a:ext cx="8414173" cy="42672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</a:pPr>
            <a:r>
              <a:rPr lang="en-US" dirty="0"/>
              <a:t>Do you support that an AP supporting </a:t>
            </a:r>
            <a:r>
              <a:rPr lang="en-US" altLang="zh-TW" sz="2400" dirty="0">
                <a:ea typeface="+mn-ea"/>
              </a:rPr>
              <a:t>multi-AP coordination feature(s) </a:t>
            </a:r>
            <a:r>
              <a:rPr lang="en-US" dirty="0"/>
              <a:t>shall be able to advertise its capability and discover a neighbor AP that indicates support of </a:t>
            </a:r>
            <a:r>
              <a:rPr lang="en-US" altLang="zh-TW" sz="2400" dirty="0">
                <a:ea typeface="+mn-ea"/>
              </a:rPr>
              <a:t>multi-AP coordination</a:t>
            </a:r>
            <a:r>
              <a:rPr lang="en-US" dirty="0"/>
              <a:t> features and may initiate or respond to a coordination pair setup request with the neighbor AP?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</a:pPr>
            <a:endParaRPr lang="en-US" dirty="0"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</a:pPr>
            <a:endParaRPr lang="en-US" dirty="0"/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07751B5F-DD00-4866-AA03-3D5CFDC9D04B}"/>
              </a:ext>
            </a:extLst>
          </p:cNvPr>
          <p:cNvSpPr txBox="1">
            <a:spLocks/>
          </p:cNvSpPr>
          <p:nvPr/>
        </p:nvSpPr>
        <p:spPr>
          <a:xfrm>
            <a:off x="4344988" y="6475413"/>
            <a:ext cx="684212" cy="36353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70306050509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70306050509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70306050509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70306050509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70306050509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70306050509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70306050509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70306050509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703060505090304" pitchFamily="18" charset="0"/>
                <a:ea typeface="+mn-ea"/>
                <a:cs typeface="+mn-cs"/>
              </a:defRPr>
            </a:lvl9pPr>
          </a:lstStyle>
          <a:p>
            <a:r>
              <a:rPr lang="en-GB"/>
              <a:t>Slide </a:t>
            </a:r>
            <a:fld id="{06B781AF-4CCF-49B0-A572-DE54FBE5D942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68338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>
                <a:solidFill>
                  <a:schemeClr val="tx1"/>
                </a:solidFill>
                <a:latin typeface="Calibri" panose="020F0702030404030204" pitchFamily="34" charset="0"/>
                <a:ea typeface="+mj-ea"/>
                <a:cs typeface="Calibri" panose="020F0702030404030204" pitchFamily="34" charset="0"/>
              </a:rPr>
              <a:t>SP2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7AA0BB-2C25-FFB6-28F4-812064B984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826" y="1600200"/>
            <a:ext cx="8414173" cy="4267200"/>
          </a:xfrm>
        </p:spPr>
        <p:txBody>
          <a:bodyPr/>
          <a:lstStyle/>
          <a:p>
            <a:pPr marL="0" indent="0"/>
            <a:r>
              <a:rPr lang="en-US" dirty="0"/>
              <a:t>Do you agree that APs that discovered each other can use individually addressed management frames to set up coordination pair agreement?</a:t>
            </a:r>
          </a:p>
          <a:p>
            <a:pPr marL="0" indent="0">
              <a:buNone/>
            </a:pPr>
            <a:endParaRPr lang="en-US" dirty="0"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</a:pPr>
            <a:endParaRPr lang="en-US" dirty="0"/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287241F9-73B4-A95E-7999-8C4464B86A4F}"/>
              </a:ext>
            </a:extLst>
          </p:cNvPr>
          <p:cNvSpPr txBox="1">
            <a:spLocks/>
          </p:cNvSpPr>
          <p:nvPr/>
        </p:nvSpPr>
        <p:spPr>
          <a:xfrm>
            <a:off x="4344988" y="6475413"/>
            <a:ext cx="684212" cy="36353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70306050509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70306050509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70306050509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70306050509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70306050509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70306050509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70306050509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70306050509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703060505090304" pitchFamily="18" charset="0"/>
                <a:ea typeface="+mn-ea"/>
                <a:cs typeface="+mn-cs"/>
              </a:defRPr>
            </a:lvl9pPr>
          </a:lstStyle>
          <a:p>
            <a:r>
              <a:rPr lang="en-GB"/>
              <a:t>Slide </a:t>
            </a:r>
            <a:fld id="{06B781AF-4CCF-49B0-A572-DE54FBE5D942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2379764"/>
      </p:ext>
    </p:extLst>
  </p:cSld>
  <p:clrMapOvr>
    <a:masterClrMapping/>
  </p:clrMapOvr>
</p:sld>
</file>

<file path=ppt/theme/theme1.xml><?xml version="1.0" encoding="utf-8"?>
<a:theme xmlns:a="http://schemas.openxmlformats.org/drawingml/2006/main" name="1_Extend Submission 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ACcord-Submiss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70306050509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703060505090304" pitchFamily="18" charset="0"/>
          </a:defRPr>
        </a:defPPr>
      </a:lstStyle>
    </a:lnDef>
  </a:objectDefaults>
  <a:extraClrSchemeLst>
    <a:extraClrScheme>
      <a:clrScheme name="ACcord-Submiss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-Submis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cord-Submiss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-Submiss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-Submiss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-Submiss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-Submiss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Mediatek_color">
    <a:dk1>
      <a:srgbClr val="353630"/>
    </a:dk1>
    <a:lt1>
      <a:sysClr val="window" lastClr="FFFFFF"/>
    </a:lt1>
    <a:dk2>
      <a:srgbClr val="9FA4A6"/>
    </a:dk2>
    <a:lt2>
      <a:srgbClr val="FE9B1E"/>
    </a:lt2>
    <a:accent1>
      <a:srgbClr val="FFCA05"/>
    </a:accent1>
    <a:accent2>
      <a:srgbClr val="69BE28"/>
    </a:accent2>
    <a:accent3>
      <a:srgbClr val="00A1DE"/>
    </a:accent3>
    <a:accent4>
      <a:srgbClr val="FF1E3C"/>
    </a:accent4>
    <a:accent5>
      <a:srgbClr val="036639"/>
    </a:accent5>
    <a:accent6>
      <a:srgbClr val="1717A3"/>
    </a:accent6>
    <a:hlink>
      <a:srgbClr val="00A1DE"/>
    </a:hlink>
    <a:folHlink>
      <a:srgbClr val="4472C4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4A162B2F21D5F4BB7087D1151E9BA66" ma:contentTypeVersion="1" ma:contentTypeDescription="Create a new document." ma:contentTypeScope="" ma:versionID="19756aebb80ad30240197ca2e3b8cfbf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2d2ab0423195891a282ae33591addde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71DD2B5-241A-41D6-BB19-5B93E28ECEC5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CB089278-2BBF-410D-9BB5-E548A1E4107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DBC67A7B-2B1A-4086-8370-23AC79C907E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129089</TotalTime>
  <Words>1079</Words>
  <Application>Microsoft Office PowerPoint</Application>
  <PresentationFormat>On-screen Show (4:3)</PresentationFormat>
  <Paragraphs>166</Paragraphs>
  <Slides>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Arial</vt:lpstr>
      <vt:lpstr>Calibri</vt:lpstr>
      <vt:lpstr>Courier New</vt:lpstr>
      <vt:lpstr>Times New Roman</vt:lpstr>
      <vt:lpstr>Wingdings</vt:lpstr>
      <vt:lpstr>1_Extend Submission Template</vt:lpstr>
      <vt:lpstr>  Multi-AP Coordination Setup Scheme</vt:lpstr>
      <vt:lpstr>Introduction</vt:lpstr>
      <vt:lpstr>                               Objectives </vt:lpstr>
      <vt:lpstr>   MAP Coordination Pair Setup</vt:lpstr>
      <vt:lpstr>Distributed MAP Grouping</vt:lpstr>
      <vt:lpstr> Example</vt:lpstr>
      <vt:lpstr>Conclusion</vt:lpstr>
      <vt:lpstr>SP1</vt:lpstr>
      <vt:lpstr>SP2</vt:lpstr>
    </vt:vector>
  </TitlesOfParts>
  <Company>Marvell Semiconductor, Inc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UHR use case and network architecture</dc:title>
  <dc:creator>Yonggang.Fang@mediatek.com</dc:creator>
  <cp:lastModifiedBy>Kaiying Lu</cp:lastModifiedBy>
  <cp:revision>5040</cp:revision>
  <cp:lastPrinted>2020-12-04T21:59:30Z</cp:lastPrinted>
  <dcterms:created xsi:type="dcterms:W3CDTF">2020-12-04T21:59:30Z</dcterms:created>
  <dcterms:modified xsi:type="dcterms:W3CDTF">2024-08-18T02:50:41Z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KSOProductBuildVer">
    <vt:lpwstr>1033-2.7.0.4476</vt:lpwstr>
  </property>
  <property fmtid="{D5CDD505-2E9C-101B-9397-08002B2CF9AE}" pid="4" name="ContentTypeId">
    <vt:lpwstr>0x01010044A162B2F21D5F4BB7087D1151E9BA66</vt:lpwstr>
  </property>
  <property fmtid="{D5CDD505-2E9C-101B-9397-08002B2CF9AE}" pid="5" name="MSIP_Label_83bcef13-7cac-433f-ba1d-47a323951816_Enabled">
    <vt:lpwstr>true</vt:lpwstr>
  </property>
  <property fmtid="{D5CDD505-2E9C-101B-9397-08002B2CF9AE}" pid="6" name="MSIP_Label_83bcef13-7cac-433f-ba1d-47a323951816_SetDate">
    <vt:lpwstr>2023-01-06T23:45:46Z</vt:lpwstr>
  </property>
  <property fmtid="{D5CDD505-2E9C-101B-9397-08002B2CF9AE}" pid="7" name="MSIP_Label_83bcef13-7cac-433f-ba1d-47a323951816_Method">
    <vt:lpwstr>Privileged</vt:lpwstr>
  </property>
  <property fmtid="{D5CDD505-2E9C-101B-9397-08002B2CF9AE}" pid="8" name="MSIP_Label_83bcef13-7cac-433f-ba1d-47a323951816_Name">
    <vt:lpwstr>MTK_Unclassified</vt:lpwstr>
  </property>
  <property fmtid="{D5CDD505-2E9C-101B-9397-08002B2CF9AE}" pid="9" name="MSIP_Label_83bcef13-7cac-433f-ba1d-47a323951816_SiteId">
    <vt:lpwstr>a7687ede-7a6b-4ef6-bace-642f677fbe31</vt:lpwstr>
  </property>
  <property fmtid="{D5CDD505-2E9C-101B-9397-08002B2CF9AE}" pid="10" name="MSIP_Label_83bcef13-7cac-433f-ba1d-47a323951816_ActionId">
    <vt:lpwstr>55360bf1-f76e-43d2-a148-489c7622ab95</vt:lpwstr>
  </property>
  <property fmtid="{D5CDD505-2E9C-101B-9397-08002B2CF9AE}" pid="11" name="MSIP_Label_83bcef13-7cac-433f-ba1d-47a323951816_ContentBits">
    <vt:lpwstr>0</vt:lpwstr>
  </property>
</Properties>
</file>