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833" r:id="rId3"/>
    <p:sldId id="834" r:id="rId4"/>
    <p:sldId id="730" r:id="rId5"/>
    <p:sldId id="835" r:id="rId6"/>
    <p:sldId id="732" r:id="rId7"/>
    <p:sldId id="841" r:id="rId8"/>
    <p:sldId id="848" r:id="rId9"/>
    <p:sldId id="849" r:id="rId10"/>
    <p:sldId id="843" r:id="rId11"/>
    <p:sldId id="838" r:id="rId12"/>
    <p:sldId id="840" r:id="rId13"/>
    <p:sldId id="851" r:id="rId14"/>
    <p:sldId id="853" r:id="rId15"/>
    <p:sldId id="855" r:id="rId16"/>
    <p:sldId id="856" r:id="rId17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 Norouzi" initials="SN" lastIdx="3" clrIdx="0">
    <p:extLst>
      <p:ext uri="{19B8F6BF-5375-455C-9EA6-DF929625EA0E}">
        <p15:presenceInfo xmlns:p15="http://schemas.microsoft.com/office/powerpoint/2012/main" userId="S-1-5-21-147214757-305610072-1517763936-103570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FF"/>
    <a:srgbClr val="0000FF"/>
    <a:srgbClr val="A50021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80" autoAdjust="0"/>
    <p:restoredTop sz="95034" autoAdjust="0"/>
  </p:normalViewPr>
  <p:slideViewPr>
    <p:cSldViewPr>
      <p:cViewPr>
        <p:scale>
          <a:sx n="81" d="100"/>
          <a:sy n="81" d="100"/>
        </p:scale>
        <p:origin x="736" y="1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802.11-24/1216r0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802.11-24/1216r0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802.11-24/1216r0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802.11-24/1216r0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ko-KR"/>
              <a:t>Page </a:t>
            </a:r>
            <a:fld id="{56A4E747-0965-469B-B28B-55B02AB0B5B0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9487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CA1E371-0643-441B-9A27-33D196B9F1E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560133" y="304800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 sz="1800" b="1" dirty="0"/>
              <a:t>doc.: IEEE 802.11-24/1216r0</a:t>
            </a:r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CD027E-B5CC-4FC7-B66C-E8CC000B89A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560133" y="304800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 sz="1800" b="1" dirty="0"/>
              <a:t>doc.: IEEE 802.11-24/1216r0</a:t>
            </a:r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3961A3B-0879-44A0-8B3C-64B32A242F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560133" y="304800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 sz="1800" b="1" dirty="0"/>
              <a:t>doc.: IEEE 802.11-24/1216r0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#_bookmark17"/><Relationship Id="rId3" Type="http://schemas.openxmlformats.org/officeDocument/2006/relationships/hyperlink" Target="#_bookmark6"/><Relationship Id="rId7" Type="http://schemas.openxmlformats.org/officeDocument/2006/relationships/hyperlink" Target="#_bookmark15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#_bookmark10"/><Relationship Id="rId5" Type="http://schemas.openxmlformats.org/officeDocument/2006/relationships/hyperlink" Target="#_bookmark9"/><Relationship Id="rId4" Type="http://schemas.openxmlformats.org/officeDocument/2006/relationships/hyperlink" Target="#_bookmark19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838200"/>
          </a:xfrm>
        </p:spPr>
        <p:txBody>
          <a:bodyPr/>
          <a:lstStyle/>
          <a:p>
            <a:r>
              <a:rPr lang="en-US" altLang="zh-CN" sz="2800" dirty="0"/>
              <a:t>HTC Extension for UHR Link Adaptation to Support UEQ-MCS/UEQM</a:t>
            </a:r>
            <a:endParaRPr lang="en-US" altLang="ko-KR" sz="2800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2024-xx-xx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251602"/>
              </p:ext>
            </p:extLst>
          </p:nvPr>
        </p:nvGraphicFramePr>
        <p:xfrm>
          <a:off x="657828" y="2920819"/>
          <a:ext cx="8028972" cy="260219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63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Sara Norouzi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sara.norouzi1@huawei.com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Osama.AboulMagd@huawei.com</a:t>
                      </a:r>
                      <a:endParaRPr lang="zh-CN" altLang="en-US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Mahmoud Hasabelnaby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mahmoud.hasabelnaby@huawei.com</a:t>
                      </a:r>
                      <a:endParaRPr lang="en-US" sz="105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807E319-2C10-499C-9671-ED293BAE5898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778A4658-955D-40AE-8F88-5B5061FA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15BF97F-22F0-4580-9102-4DDD4F04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Option 2: UHR LA Extension Format 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8F33D322-274F-4DB4-8F15-4E08320C9E27}"/>
              </a:ext>
            </a:extLst>
          </p:cNvPr>
          <p:cNvSpPr txBox="1">
            <a:spLocks/>
          </p:cNvSpPr>
          <p:nvPr/>
        </p:nvSpPr>
        <p:spPr bwMode="auto">
          <a:xfrm>
            <a:off x="51757" y="1219200"/>
            <a:ext cx="8991601" cy="27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Tx/>
              <a:buChar char="-"/>
            </a:pPr>
            <a:r>
              <a:rPr kumimoji="0" lang="en-US" altLang="zh-CN" sz="2000" b="0" kern="0" dirty="0"/>
              <a:t>Assume that the HTC Extension Type is set to the UHR LA Extension.</a:t>
            </a:r>
          </a:p>
          <a:p>
            <a:pPr latinLnBrk="0">
              <a:buFontTx/>
              <a:buChar char="-"/>
            </a:pPr>
            <a:r>
              <a:rPr kumimoji="0" lang="en-US" altLang="zh-CN" sz="2000" b="0" kern="0" dirty="0"/>
              <a:t>The MCS for the base stream can be indicated in B5-B8 of the Control Information of the existing LA subfield.</a:t>
            </a:r>
          </a:p>
          <a:p>
            <a:pPr latinLnBrk="0">
              <a:buFontTx/>
              <a:buChar char="-"/>
            </a:pPr>
            <a:r>
              <a:rPr kumimoji="0" lang="en-US" altLang="zh-CN" sz="2000" b="0" kern="0" dirty="0"/>
              <a:t>We propose to indicate the MCS of other spatial streams in the HTC extension.</a:t>
            </a:r>
          </a:p>
          <a:p>
            <a:pPr latinLnBrk="0">
              <a:buFontTx/>
              <a:buChar char="-"/>
            </a:pPr>
            <a:r>
              <a:rPr kumimoji="0" lang="en-US" altLang="zh-CN" sz="2000" b="0" kern="0" dirty="0"/>
              <a:t>In this case, if “TX Beamforming for SU-MIMO” subfield is set to 1, the rest of the bits can be used to show the MCS for the other spatial streams.</a:t>
            </a:r>
          </a:p>
          <a:p>
            <a:pPr latinLnBrk="0">
              <a:buFontTx/>
              <a:buChar char="-"/>
            </a:pPr>
            <a:r>
              <a:rPr kumimoji="0" lang="en-US" altLang="zh-CN" sz="2000" b="0" kern="0" dirty="0"/>
              <a:t>The length of the HTC Extension field and each subfields in it are TBD.</a:t>
            </a:r>
          </a:p>
          <a:p>
            <a:pPr lvl="1" latinLnBrk="0">
              <a:buFontTx/>
              <a:buChar char="-"/>
            </a:pPr>
            <a:endParaRPr kumimoji="0" lang="en-US" altLang="zh-CN" sz="1200" kern="0" dirty="0">
              <a:latin typeface="+mj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AA9214D-96E0-401D-AB5A-0BDE66A5615C}"/>
              </a:ext>
            </a:extLst>
          </p:cNvPr>
          <p:cNvSpPr/>
          <p:nvPr/>
        </p:nvSpPr>
        <p:spPr>
          <a:xfrm>
            <a:off x="3499834" y="5057364"/>
            <a:ext cx="20954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altLang="zh-CN" sz="1600" b="1" dirty="0"/>
              <a:t>HTC Extension Field </a:t>
            </a:r>
            <a:endParaRPr lang="zh-CN" altLang="en-US" sz="1600" b="1" dirty="0"/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9DCBF2A5-94B4-4F37-9E0B-811B5D26E44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5604" y="4252931"/>
          <a:ext cx="88773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460">
                  <a:extLst>
                    <a:ext uri="{9D8B030D-6E8A-4147-A177-3AD203B41FA5}">
                      <a16:colId xmlns:a16="http://schemas.microsoft.com/office/drawing/2014/main" val="2227882578"/>
                    </a:ext>
                  </a:extLst>
                </a:gridCol>
                <a:gridCol w="1775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5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5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HTC Extension Type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TX Beamforming for SU-MIMO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rgbClr val="C00000"/>
                          </a:solidFill>
                        </a:rPr>
                        <a:t>MCS for the 2</a:t>
                      </a:r>
                      <a:r>
                        <a:rPr lang="en-US" altLang="zh-CN" sz="1400" baseline="30000" dirty="0">
                          <a:solidFill>
                            <a:srgbClr val="C00000"/>
                          </a:solidFill>
                        </a:rPr>
                        <a:t>nd</a:t>
                      </a:r>
                      <a:r>
                        <a:rPr lang="en-US" altLang="zh-CN" sz="1400" dirty="0">
                          <a:solidFill>
                            <a:srgbClr val="C00000"/>
                          </a:solidFill>
                        </a:rPr>
                        <a:t> SS</a:t>
                      </a:r>
                      <a:endParaRPr lang="zh-CN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rgbClr val="C00000"/>
                          </a:solidFill>
                        </a:rPr>
                        <a:t>…</a:t>
                      </a:r>
                      <a:endParaRPr lang="zh-CN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MCS for the 8</a:t>
                      </a:r>
                      <a:r>
                        <a:rPr lang="en-US" altLang="zh-CN" sz="1400" b="1" kern="1200" baseline="300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SS</a:t>
                      </a:r>
                      <a:endParaRPr lang="zh-CN" altLang="en-US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EEAD1CDC-1F2F-4D92-8732-B55DDF552C66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7076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778A4658-955D-40AE-8F88-5B5061FA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15BF97F-22F0-4580-9102-4DDD4F04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/>
              <a:t>Summary</a:t>
            </a:r>
            <a:endParaRPr lang="zh-CN" altLang="en-US" sz="2800" dirty="0"/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8F33D322-274F-4DB4-8F15-4E08320C9E27}"/>
              </a:ext>
            </a:extLst>
          </p:cNvPr>
          <p:cNvSpPr txBox="1">
            <a:spLocks/>
          </p:cNvSpPr>
          <p:nvPr/>
        </p:nvSpPr>
        <p:spPr bwMode="auto">
          <a:xfrm>
            <a:off x="51757" y="1524000"/>
            <a:ext cx="8991601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Tx/>
              <a:buChar char="-"/>
            </a:pPr>
            <a:r>
              <a:rPr kumimoji="0" lang="en-US" altLang="zh-CN" sz="2000" b="0" kern="0" dirty="0">
                <a:latin typeface="+mj-lt"/>
              </a:rPr>
              <a:t>We proposed another way for an HTC Extension field.</a:t>
            </a:r>
          </a:p>
          <a:p>
            <a:pPr latinLnBrk="0">
              <a:buFontTx/>
              <a:buChar char="-"/>
            </a:pPr>
            <a:r>
              <a:rPr kumimoji="0" lang="en-US" altLang="zh-CN" sz="2000" b="0" kern="0" dirty="0">
                <a:latin typeface="+mj-lt"/>
              </a:rPr>
              <a:t>We proposed to indicate the UEQ-MCS/UEQM pattern Index in the UHR LA Extension field.</a:t>
            </a:r>
          </a:p>
          <a:p>
            <a:pPr latinLnBrk="0">
              <a:buFontTx/>
              <a:buChar char="-"/>
            </a:pPr>
            <a:r>
              <a:rPr kumimoji="0" lang="en-US" altLang="zh-CN" sz="2000" b="0" kern="0" dirty="0"/>
              <a:t>We proposed to prepare </a:t>
            </a:r>
            <a:r>
              <a:rPr kumimoji="0" lang="en-US" altLang="zh-CN" sz="2000" b="0" kern="0" dirty="0">
                <a:latin typeface="+mj-lt"/>
              </a:rPr>
              <a:t>tables of common </a:t>
            </a:r>
            <a:r>
              <a:rPr kumimoji="0" lang="en-US" altLang="zh-CN" sz="2000" b="0" kern="0" dirty="0"/>
              <a:t>∆</a:t>
            </a:r>
            <a:r>
              <a:rPr kumimoji="0" lang="en-US" altLang="zh-CN" sz="2000" b="0" i="1" kern="0" dirty="0"/>
              <a:t>M</a:t>
            </a:r>
            <a:r>
              <a:rPr kumimoji="0" lang="en-US" altLang="zh-CN" sz="2000" b="0" kern="0" dirty="0">
                <a:latin typeface="+mj-lt"/>
              </a:rPr>
              <a:t> patterns with high probability for different number of spatial streams.</a:t>
            </a:r>
          </a:p>
          <a:p>
            <a:pPr lvl="1" latinLnBrk="0">
              <a:buFontTx/>
              <a:buChar char="-"/>
            </a:pPr>
            <a:r>
              <a:rPr kumimoji="0" lang="en-US" altLang="zh-CN" sz="1600" kern="0" dirty="0"/>
              <a:t>The Modulation or MCS gap, i.e., ∆</a:t>
            </a:r>
            <a:r>
              <a:rPr kumimoji="0" lang="en-US" altLang="zh-CN" sz="1600" i="1" kern="0" dirty="0"/>
              <a:t>M</a:t>
            </a:r>
            <a:r>
              <a:rPr kumimoji="0" lang="en-US" altLang="zh-CN" sz="1600" kern="0" dirty="0"/>
              <a:t>, </a:t>
            </a:r>
            <a:r>
              <a:rPr kumimoji="0" lang="en-US" altLang="zh-CN" sz="1600" kern="0" dirty="0">
                <a:latin typeface="+mj-lt"/>
              </a:rPr>
              <a:t>can be adopted to show UEQ-MCS/UEQM patterns.</a:t>
            </a:r>
          </a:p>
          <a:p>
            <a:pPr lvl="1" latinLnBrk="0">
              <a:buFontTx/>
              <a:buChar char="-"/>
            </a:pPr>
            <a:r>
              <a:rPr kumimoji="0" lang="en-US" altLang="zh-CN" sz="1600" b="0" kern="0" dirty="0">
                <a:latin typeface="+mj-lt"/>
              </a:rPr>
              <a:t>The MCS for a base SS is indicated in the existing LA subfield</a:t>
            </a:r>
            <a:r>
              <a:rPr kumimoji="0" lang="en-US" altLang="zh-CN" sz="1600" kern="0" dirty="0">
                <a:latin typeface="+mj-lt"/>
              </a:rPr>
              <a:t>, so is the Number of Spatial Streams.</a:t>
            </a:r>
          </a:p>
          <a:p>
            <a:pPr lvl="1" latinLnBrk="0">
              <a:buFontTx/>
              <a:buChar char="-"/>
            </a:pPr>
            <a:r>
              <a:rPr kumimoji="0" lang="en-US" altLang="zh-CN" sz="1600" b="0" kern="0" dirty="0">
                <a:latin typeface="+mj-lt"/>
              </a:rPr>
              <a:t>The MCS for the remaining SS can be indicated </a:t>
            </a:r>
            <a:r>
              <a:rPr kumimoji="0" lang="en-US" altLang="zh-CN" sz="1600" kern="0" dirty="0">
                <a:latin typeface="+mj-lt"/>
              </a:rPr>
              <a:t>using the MCS of the base SS and</a:t>
            </a:r>
            <a:r>
              <a:rPr kumimoji="0" lang="en-US" altLang="zh-CN" sz="1600" kern="0" dirty="0"/>
              <a:t> ∆</a:t>
            </a:r>
            <a:r>
              <a:rPr kumimoji="0" lang="en-US" altLang="zh-CN" sz="1600" i="1" kern="0" dirty="0"/>
              <a:t>M</a:t>
            </a:r>
            <a:r>
              <a:rPr kumimoji="0" lang="en-US" altLang="zh-CN" sz="1600" kern="0" dirty="0">
                <a:latin typeface="+mj-lt"/>
              </a:rPr>
              <a:t> indicated by the table according to the number of SS.</a:t>
            </a:r>
            <a:endParaRPr kumimoji="0" lang="en-US" altLang="zh-CN" sz="1600" b="0" kern="0" dirty="0">
              <a:latin typeface="+mj-lt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2BDAE3D-D1AF-4724-8D8F-3029C33E7AE4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421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778A4658-955D-40AE-8F88-5B5061FA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15BF97F-22F0-4580-9102-4DDD4F04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/>
              <a:t>References </a:t>
            </a:r>
            <a:endParaRPr lang="zh-CN" altLang="en-US" sz="2800" dirty="0"/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8F33D322-274F-4DB4-8F15-4E08320C9E27}"/>
              </a:ext>
            </a:extLst>
          </p:cNvPr>
          <p:cNvSpPr txBox="1">
            <a:spLocks/>
          </p:cNvSpPr>
          <p:nvPr/>
        </p:nvSpPr>
        <p:spPr bwMode="auto">
          <a:xfrm>
            <a:off x="51757" y="1675606"/>
            <a:ext cx="8991601" cy="4725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Tx/>
              <a:buChar char="-"/>
            </a:pPr>
            <a:r>
              <a:rPr kumimoji="0" lang="en-US" altLang="zh-CN" sz="2000" kern="0" dirty="0">
                <a:latin typeface="+mj-lt"/>
              </a:rPr>
              <a:t>[1] 11-24-0433-00-00bn-analysis-on-ueqm-and-ueq-mcs</a:t>
            </a:r>
          </a:p>
          <a:p>
            <a:pPr latinLnBrk="0">
              <a:buFontTx/>
              <a:buChar char="-"/>
            </a:pPr>
            <a:r>
              <a:rPr kumimoji="0" lang="en-US" altLang="zh-CN" sz="2000" kern="0" dirty="0">
                <a:latin typeface="+mj-lt"/>
              </a:rPr>
              <a:t>[2] </a:t>
            </a:r>
            <a:r>
              <a:rPr kumimoji="0" lang="en-US" altLang="zh-CN" sz="2000" kern="0" dirty="0"/>
              <a:t>11-24-0176-01-00bn-unequal-modulation-over-spatial-streams</a:t>
            </a:r>
          </a:p>
          <a:p>
            <a:pPr latinLnBrk="0">
              <a:buFontTx/>
              <a:buChar char="-"/>
            </a:pPr>
            <a:r>
              <a:rPr kumimoji="0" lang="en-US" altLang="zh-CN" sz="2000" kern="0" dirty="0">
                <a:latin typeface="+mj-lt"/>
              </a:rPr>
              <a:t>[3] 11-24-0117-01-00bn-improved-tx-beamforming-with-ueqm</a:t>
            </a:r>
          </a:p>
          <a:p>
            <a:pPr latinLnBrk="0">
              <a:buFontTx/>
              <a:buChar char="-"/>
            </a:pPr>
            <a:r>
              <a:rPr kumimoji="0" lang="en-US" altLang="zh-CN" sz="2000" kern="0" dirty="0">
                <a:latin typeface="+mj-lt"/>
              </a:rPr>
              <a:t>[4] 11-24-0113-01-00bn-unequal-modulation-in-mimo-txbf-in-11bn</a:t>
            </a:r>
          </a:p>
          <a:p>
            <a:pPr latinLnBrk="0">
              <a:buFontTx/>
              <a:buChar char="-"/>
            </a:pPr>
            <a:r>
              <a:rPr kumimoji="0" lang="en-US" altLang="zh-CN" sz="2000" kern="0" dirty="0">
                <a:latin typeface="+mj-lt"/>
              </a:rPr>
              <a:t>[5] 11-24-0016-01-00bn-uhr-mimo-rvr-enhancement-with-unequal-modulation</a:t>
            </a:r>
          </a:p>
          <a:p>
            <a:pPr latinLnBrk="0">
              <a:buFontTx/>
              <a:buChar char="-"/>
            </a:pPr>
            <a:r>
              <a:rPr kumimoji="0" lang="en-US" altLang="zh-CN" sz="2000" kern="0" dirty="0">
                <a:latin typeface="+mj-lt"/>
              </a:rPr>
              <a:t>[6] 11-21-0102-05-00be-considerations-on-capabilities-and-operation-mode-mu-mimo </a:t>
            </a:r>
          </a:p>
          <a:p>
            <a:pPr latinLnBrk="0">
              <a:buFontTx/>
              <a:buChar char="-"/>
            </a:pPr>
            <a:endParaRPr kumimoji="0" lang="en-US" altLang="zh-CN" sz="2000" kern="0" dirty="0">
              <a:latin typeface="+mj-lt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D470AB-A495-40A2-A175-D53379CB6376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0967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9387"/>
            <a:ext cx="8763000" cy="4875213"/>
          </a:xfrm>
        </p:spPr>
        <p:txBody>
          <a:bodyPr/>
          <a:lstStyle/>
          <a:p>
            <a:r>
              <a:rPr lang="en-US" altLang="zh-CN" dirty="0"/>
              <a:t>Do you agree that we may need a Link Adaptation (LA) indication method for the UEQ-MCS (or UEQM) where the different MCS (or Modulation) can be applied to the different streams in a SU-MIMO transmission?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Y/N/A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8CA6948-153F-454A-A94F-6BAA078CD0F4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970E2-8452-491B-81FB-BAB5D8E5D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Sara Norouzi,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50520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/>
              <a:t>SP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9387"/>
            <a:ext cx="8763000" cy="4875213"/>
          </a:xfrm>
        </p:spPr>
        <p:txBody>
          <a:bodyPr/>
          <a:lstStyle/>
          <a:p>
            <a:r>
              <a:rPr lang="en-US" altLang="zh-CN" dirty="0"/>
              <a:t>Do you agree that we have a Link Adaptation (LA) indication for the UEQ-MCS/UEQM with the base stream MCS indicated in the MCS parameter subfield of the Control Information?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Y/N/A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9BA5285-F920-4628-B814-0A3429CDB8E2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9BACB-81D7-40D2-966D-E1E8F023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Sara Norouzi,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13651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/>
              <a:t>SP 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9387"/>
            <a:ext cx="8763000" cy="4875213"/>
          </a:xfrm>
        </p:spPr>
        <p:txBody>
          <a:bodyPr/>
          <a:lstStyle/>
          <a:p>
            <a:r>
              <a:rPr lang="en-US" altLang="zh-CN" dirty="0"/>
              <a:t>Do you agree that we have a Link Adaptation (LA) indication for the UEQ-MCS/UEQM with the other streams excluding the base stream indicated in the MCS/Modulation difference from the MCS of the base stream ?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Y/N/A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77672C3-D8CF-4D04-9B8F-67C9F9DC1007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ACC158-1953-4EE1-BBCF-3FC818B3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Sara Norouzi,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4846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/>
              <a:t>SP 4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9387"/>
            <a:ext cx="8763000" cy="4875213"/>
          </a:xfrm>
        </p:spPr>
        <p:txBody>
          <a:bodyPr/>
          <a:lstStyle/>
          <a:p>
            <a:r>
              <a:rPr lang="en-US" altLang="zh-CN" dirty="0"/>
              <a:t>Do you agree that we have a separate table for the Index of MCS/Modulation gap according to the number of Spatial Streams indicated in the number of Spatial Streams parameter of LA ?</a:t>
            </a:r>
          </a:p>
          <a:p>
            <a:pPr lvl="1"/>
            <a:r>
              <a:rPr lang="en-US" altLang="zh-CN" dirty="0"/>
              <a:t>MCS/Modulation gap is the difference from the MCS of the base stream</a:t>
            </a:r>
          </a:p>
          <a:p>
            <a:endParaRPr lang="en-US" altLang="zh-CN" sz="2000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Y/N/A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9B7FAB3-9CC7-4D0E-A511-F71612C9BEC3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D8D897-A346-4682-85C1-4BE69EE13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Sara Norouzi,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551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CA" altLang="zh-CN" sz="2800" dirty="0"/>
              <a:t>Background</a:t>
            </a:r>
            <a:endParaRPr lang="zh-CN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199" y="1600200"/>
            <a:ext cx="8991601" cy="43434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Equal MCS/modulation across the streams results in a sub-optimal solution due to the difference in the channel quality of different spatial streams.</a:t>
            </a:r>
          </a:p>
          <a:p>
            <a:pPr>
              <a:buFontTx/>
              <a:buChar char="-"/>
            </a:pPr>
            <a:r>
              <a:rPr lang="en-CA" altLang="zh-CN" sz="2000" b="0" dirty="0">
                <a:latin typeface="+mj-lt"/>
              </a:rPr>
              <a:t>Recently, several proposals have investigated the performance improvement of </a:t>
            </a:r>
            <a:r>
              <a:rPr lang="en-US" altLang="zh-CN" sz="2000" b="0" dirty="0">
                <a:latin typeface="+mj-lt"/>
              </a:rPr>
              <a:t>unequal modulation (UEQM) or MCS (UEQ-MCS), in MIMO </a:t>
            </a:r>
            <a:r>
              <a:rPr lang="en-US" altLang="zh-CN" sz="2000" b="0" dirty="0" err="1">
                <a:latin typeface="+mj-lt"/>
              </a:rPr>
              <a:t>TxBF</a:t>
            </a:r>
            <a:r>
              <a:rPr lang="en-US" altLang="zh-CN" sz="2000" b="0" dirty="0">
                <a:latin typeface="+mj-lt"/>
              </a:rPr>
              <a:t> in terms of goodput </a:t>
            </a:r>
            <a:r>
              <a:rPr lang="en-CA" altLang="zh-CN" sz="2000" b="0" dirty="0">
                <a:latin typeface="+mj-lt"/>
              </a:rPr>
              <a:t>[1-5].</a:t>
            </a:r>
          </a:p>
          <a:p>
            <a:pPr>
              <a:buFontTx/>
              <a:buChar char="-"/>
            </a:pPr>
            <a:r>
              <a:rPr lang="en-CA" altLang="zh-CN" sz="2000" b="0" dirty="0">
                <a:latin typeface="+mj-lt"/>
              </a:rPr>
              <a:t>However, the link adaptation (LA) is little discussed in these proposals.</a:t>
            </a:r>
          </a:p>
          <a:p>
            <a:pPr>
              <a:buFontTx/>
              <a:buChar char="-"/>
            </a:pPr>
            <a:r>
              <a:rPr lang="en-CA" altLang="zh-CN" sz="2000" b="0" dirty="0">
                <a:latin typeface="+mj-lt"/>
              </a:rPr>
              <a:t>In this presentation, we propose the extension of HT Control field to accommodate the link adaptation parameters for the UHR UEQ-MCS/UEQM.</a:t>
            </a:r>
            <a:endParaRPr lang="en-US" altLang="zh-CN" sz="2000" b="0" dirty="0">
              <a:latin typeface="+mj-lt"/>
            </a:endParaRPr>
          </a:p>
          <a:p>
            <a:pPr marL="0" indent="0">
              <a:buNone/>
            </a:pPr>
            <a:endParaRPr lang="en-CA" altLang="zh-CN" sz="22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AF30A730-A566-4BC9-82B1-C308B923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B0EFD9-93F3-418F-8F1E-68F8D2085C7C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87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/>
              <a:t>Recap: HE/EHT Link Adaptation (HLA/ELA)</a:t>
            </a:r>
            <a:endParaRPr lang="zh-CN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57" y="3048000"/>
            <a:ext cx="8991601" cy="43434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HT Control field in HE Variants carries the LA parameters.</a:t>
            </a:r>
          </a:p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Control ID indicates 11 different Control fields, and the remaining 5 Control ID are Reserved for future indications.</a:t>
            </a:r>
          </a:p>
          <a:p>
            <a:pPr marL="0" indent="0">
              <a:buNone/>
            </a:pPr>
            <a:endParaRPr lang="en-CA" altLang="zh-CN" sz="22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AF30A730-A566-4BC9-82B1-C308B923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EE68A24-9ED3-4D89-A694-7E90BFCFF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944611"/>
              </p:ext>
            </p:extLst>
          </p:nvPr>
        </p:nvGraphicFramePr>
        <p:xfrm>
          <a:off x="342900" y="4646613"/>
          <a:ext cx="8458198" cy="834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5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707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Variant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B0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B1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B2-B5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B6</a:t>
                      </a:r>
                      <a:r>
                        <a:rPr lang="en-US" altLang="zh-CN" dirty="0"/>
                        <a:t>-</a:t>
                      </a:r>
                      <a:r>
                        <a:rPr lang="en-CA" altLang="zh-CN" dirty="0"/>
                        <a:t>B31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07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HE/EHT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Control 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Control Information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FF5F6CC4-3F22-4521-B874-C6B4C9462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524000"/>
            <a:ext cx="8458200" cy="1305372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6D6EC7A-AB57-4916-BF12-CD449DA4E467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736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457200"/>
          </a:xfrm>
        </p:spPr>
        <p:txBody>
          <a:bodyPr/>
          <a:lstStyle/>
          <a:p>
            <a:r>
              <a:rPr lang="en-CA" altLang="zh-CN" sz="2800" dirty="0"/>
              <a:t>Control ID subfield values as of </a:t>
            </a:r>
            <a:r>
              <a:rPr lang="en-CA" altLang="zh-CN" sz="2800" dirty="0" err="1"/>
              <a:t>TGbe</a:t>
            </a:r>
            <a:r>
              <a:rPr lang="en-CA" altLang="zh-CN" sz="2800" dirty="0"/>
              <a:t> D5.0</a:t>
            </a:r>
            <a:endParaRPr lang="zh-CN" alt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3D417748-2C80-474B-A41D-7E2763B83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7C0FCD4-5719-47B4-A438-DDFAEBE64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515465"/>
              </p:ext>
            </p:extLst>
          </p:nvPr>
        </p:nvGraphicFramePr>
        <p:xfrm>
          <a:off x="419099" y="1219200"/>
          <a:ext cx="8382001" cy="49527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986003">
                  <a:extLst>
                    <a:ext uri="{9D8B030D-6E8A-4147-A177-3AD203B41FA5}">
                      <a16:colId xmlns:a16="http://schemas.microsoft.com/office/drawing/2014/main" val="760248495"/>
                    </a:ext>
                  </a:extLst>
                </a:gridCol>
                <a:gridCol w="2958005">
                  <a:extLst>
                    <a:ext uri="{9D8B030D-6E8A-4147-A177-3AD203B41FA5}">
                      <a16:colId xmlns:a16="http://schemas.microsoft.com/office/drawing/2014/main" val="2455271849"/>
                    </a:ext>
                  </a:extLst>
                </a:gridCol>
                <a:gridCol w="1479003">
                  <a:extLst>
                    <a:ext uri="{9D8B030D-6E8A-4147-A177-3AD203B41FA5}">
                      <a16:colId xmlns:a16="http://schemas.microsoft.com/office/drawing/2014/main" val="3390543197"/>
                    </a:ext>
                  </a:extLst>
                </a:gridCol>
                <a:gridCol w="2958990">
                  <a:extLst>
                    <a:ext uri="{9D8B030D-6E8A-4147-A177-3AD203B41FA5}">
                      <a16:colId xmlns:a16="http://schemas.microsoft.com/office/drawing/2014/main" val="336587162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r>
                        <a:rPr lang="en-US" sz="1200" b="1" spc="-10" dirty="0">
                          <a:effectLst/>
                        </a:rPr>
                        <a:t>Control </a:t>
                      </a:r>
                      <a:r>
                        <a:rPr lang="en-US" sz="1200" b="1" dirty="0">
                          <a:effectLst/>
                        </a:rPr>
                        <a:t>ID</a:t>
                      </a:r>
                      <a:r>
                        <a:rPr lang="en-US" sz="1200" b="1" spc="-10" dirty="0">
                          <a:effectLst/>
                        </a:rPr>
                        <a:t> value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-10" dirty="0">
                          <a:effectLst/>
                        </a:rPr>
                        <a:t>Meaning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47955" marR="130175" indent="-1270" algn="ctr">
                        <a:lnSpc>
                          <a:spcPct val="96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Length</a:t>
                      </a:r>
                      <a:r>
                        <a:rPr lang="en-US" sz="1200" b="1" spc="-35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effectLst/>
                        </a:rPr>
                        <a:t>of</a:t>
                      </a:r>
                      <a:r>
                        <a:rPr lang="en-US" sz="1200" b="1" spc="-30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effectLst/>
                        </a:rPr>
                        <a:t>the </a:t>
                      </a:r>
                      <a:r>
                        <a:rPr lang="en-US" sz="1200" b="1" spc="-10" dirty="0">
                          <a:effectLst/>
                        </a:rPr>
                        <a:t>Control Information </a:t>
                      </a:r>
                      <a:r>
                        <a:rPr lang="en-US" sz="1200" b="1" dirty="0">
                          <a:effectLst/>
                        </a:rPr>
                        <a:t>subfield</a:t>
                      </a:r>
                      <a:r>
                        <a:rPr lang="en-US" sz="1200" b="1" spc="-60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effectLst/>
                        </a:rPr>
                        <a:t>(bits)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r>
                        <a:rPr lang="en-US" sz="1200" b="1" dirty="0">
                          <a:effectLst/>
                        </a:rPr>
                        <a:t>Content</a:t>
                      </a:r>
                      <a:r>
                        <a:rPr lang="en-US" sz="1200" b="1" spc="-60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effectLst/>
                        </a:rPr>
                        <a:t>of</a:t>
                      </a:r>
                      <a:r>
                        <a:rPr lang="en-US" sz="1200" b="1" spc="-55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effectLst/>
                        </a:rPr>
                        <a:t>the</a:t>
                      </a:r>
                      <a:r>
                        <a:rPr lang="en-US" sz="1200" b="1" spc="-55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effectLst/>
                        </a:rPr>
                        <a:t>Control</a:t>
                      </a:r>
                      <a:r>
                        <a:rPr lang="en-US" sz="1200" b="1" spc="-55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effectLst/>
                        </a:rPr>
                        <a:t>Information </a:t>
                      </a:r>
                      <a:r>
                        <a:rPr lang="en-US" sz="1200" b="1" spc="-10" dirty="0">
                          <a:effectLst/>
                        </a:rPr>
                        <a:t>subfield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0662110"/>
                  </a:ext>
                </a:extLst>
              </a:tr>
              <a:tr h="291187"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Triggered</a:t>
                      </a:r>
                      <a:r>
                        <a:rPr lang="en-US" sz="1200" spc="-4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response</a:t>
                      </a:r>
                      <a:r>
                        <a:rPr lang="en-US" sz="1200" spc="-5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scheduling</a:t>
                      </a:r>
                      <a:r>
                        <a:rPr lang="en-US" sz="1200" spc="-40" dirty="0">
                          <a:effectLst/>
                        </a:rPr>
                        <a:t> </a:t>
                      </a:r>
                      <a:r>
                        <a:rPr lang="en-US" sz="1200" spc="-10" dirty="0">
                          <a:effectLst/>
                        </a:rPr>
                        <a:t>(TRS)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0490" marR="94615" algn="ctr"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1200" spc="-25">
                          <a:effectLst/>
                        </a:rPr>
                        <a:t>26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See</a:t>
                      </a:r>
                      <a:r>
                        <a:rPr lang="en-US" sz="1200" spc="-15" dirty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hlinkClick r:id="rId3" action="ppaction://hlinkfile"/>
                        </a:rPr>
                        <a:t>9.2.4.7.1</a:t>
                      </a:r>
                      <a:r>
                        <a:rPr lang="en-US" sz="1200" u="none" strike="noStrike" spc="-10" dirty="0">
                          <a:effectLst/>
                          <a:hlinkClick r:id="rId3" action="ppaction://hlinkfile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hlinkClick r:id="rId3" action="ppaction://hlinkfile"/>
                        </a:rPr>
                        <a:t>(TRS</a:t>
                      </a:r>
                      <a:r>
                        <a:rPr lang="en-US" sz="1200" u="none" strike="noStrike" spc="-5" dirty="0">
                          <a:effectLst/>
                          <a:hlinkClick r:id="rId3" action="ppaction://hlinkfile"/>
                        </a:rPr>
                        <a:t> </a:t>
                      </a:r>
                      <a:r>
                        <a:rPr lang="en-US" sz="1200" u="none" strike="noStrike" spc="-10" dirty="0">
                          <a:effectLst/>
                          <a:hlinkClick r:id="rId3" action="ppaction://hlinkfile"/>
                        </a:rPr>
                        <a:t>Control)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4752236"/>
                  </a:ext>
                </a:extLst>
              </a:tr>
              <a:tr h="303361">
                <a:tc>
                  <a:txBody>
                    <a:bodyPr/>
                    <a:lstStyle/>
                    <a:p>
                      <a:pPr marL="6350" marR="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Operating</a:t>
                      </a:r>
                      <a:r>
                        <a:rPr lang="en-US" sz="1200" spc="-1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mode</a:t>
                      </a:r>
                      <a:r>
                        <a:rPr lang="en-US" sz="1200" spc="-10" dirty="0">
                          <a:effectLst/>
                        </a:rPr>
                        <a:t> </a:t>
                      </a:r>
                      <a:r>
                        <a:rPr lang="en-US" sz="1200" spc="-20" dirty="0">
                          <a:effectLst/>
                        </a:rPr>
                        <a:t>(OM)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0490" marR="94615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spc="-25">
                          <a:effectLst/>
                        </a:rPr>
                        <a:t>12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See</a:t>
                      </a:r>
                      <a:r>
                        <a:rPr lang="en-US" sz="1200" spc="-3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9.2.4.7.2 (OM</a:t>
                      </a:r>
                      <a:r>
                        <a:rPr lang="en-US" sz="1200" spc="-15" dirty="0">
                          <a:effectLst/>
                        </a:rPr>
                        <a:t> </a:t>
                      </a:r>
                      <a:r>
                        <a:rPr lang="en-US" sz="1200" spc="-10" dirty="0">
                          <a:effectLst/>
                        </a:rPr>
                        <a:t>Control)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6594374"/>
                  </a:ext>
                </a:extLst>
              </a:tr>
              <a:tr h="710288"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lnSpc>
                          <a:spcPct val="9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HE</a:t>
                      </a:r>
                      <a:r>
                        <a:rPr lang="en-US" sz="1200" spc="-4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link</a:t>
                      </a:r>
                      <a:r>
                        <a:rPr lang="en-US" sz="1200" spc="-4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adaptation</a:t>
                      </a:r>
                      <a:r>
                        <a:rPr lang="en-US" sz="1200" spc="-4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(HLA)</a:t>
                      </a:r>
                      <a:r>
                        <a:rPr lang="en-US" sz="1200" u="sng" dirty="0">
                          <a:effectLst/>
                        </a:rPr>
                        <a:t>/EHT</a:t>
                      </a:r>
                      <a:r>
                        <a:rPr lang="en-US" sz="1200" u="sng" spc="-40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link</a:t>
                      </a:r>
                      <a:r>
                        <a:rPr lang="en-US" sz="1200" u="sng" spc="-5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adaptation (ELA)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0490" marR="94615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spc="-25" dirty="0">
                          <a:effectLst/>
                        </a:rPr>
                        <a:t>26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lnSpc>
                          <a:spcPts val="1015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See</a:t>
                      </a:r>
                      <a:r>
                        <a:rPr lang="en-US" sz="1200" spc="-2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9.2.4.7.3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(HLA</a:t>
                      </a:r>
                      <a:r>
                        <a:rPr lang="en-US" sz="1200" spc="-15" dirty="0">
                          <a:effectLst/>
                        </a:rPr>
                        <a:t> </a:t>
                      </a:r>
                      <a:r>
                        <a:rPr lang="en-US" sz="1200" spc="-10" dirty="0">
                          <a:effectLst/>
                        </a:rPr>
                        <a:t>Control)/</a:t>
                      </a:r>
                      <a:endParaRPr lang="en-US" sz="1800" dirty="0">
                        <a:effectLst/>
                      </a:endParaRPr>
                    </a:p>
                    <a:p>
                      <a:pPr marL="82550" marR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linkClick r:id="rId4" action="ppaction://hlinkfile"/>
                        </a:rPr>
                        <a:t>9.2.4.7.11</a:t>
                      </a:r>
                      <a:r>
                        <a:rPr lang="en-US" sz="1200" spc="-50" dirty="0">
                          <a:effectLst/>
                          <a:hlinkClick r:id="rId4" action="ppaction://hlinkfile"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4" action="ppaction://hlinkfile"/>
                        </a:rPr>
                        <a:t>(ELA</a:t>
                      </a:r>
                      <a:r>
                        <a:rPr lang="en-US" sz="1200" spc="-50" dirty="0">
                          <a:effectLst/>
                          <a:hlinkClick r:id="rId4" action="ppaction://hlinkfile"/>
                        </a:rPr>
                        <a:t> </a:t>
                      </a:r>
                      <a:r>
                        <a:rPr lang="en-US" sz="1200" spc="-10" dirty="0">
                          <a:effectLst/>
                          <a:hlinkClick r:id="rId4" action="ppaction://hlinkfile"/>
                        </a:rPr>
                        <a:t>Control)</a:t>
                      </a:r>
                      <a:r>
                        <a:rPr lang="en-US" sz="1200" u="sng" spc="-1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</a:endParaRPr>
                    </a:p>
                    <a:p>
                      <a:pPr marL="82550" marR="0" algn="l">
                        <a:lnSpc>
                          <a:spcPct val="96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(See</a:t>
                      </a:r>
                      <a:r>
                        <a:rPr lang="en-US" sz="1200" u="sng" spc="-5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4" action="ppaction://hlinkfile"/>
                        </a:rPr>
                        <a:t>9.2.4.7.11</a:t>
                      </a:r>
                      <a:r>
                        <a:rPr lang="en-US" sz="1200" spc="-50" dirty="0">
                          <a:effectLst/>
                          <a:hlinkClick r:id="rId4" action="ppaction://hlinkfile"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4" action="ppaction://hlinkfile"/>
                        </a:rPr>
                        <a:t>(ELA</a:t>
                      </a:r>
                      <a:r>
                        <a:rPr lang="en-US" sz="1200" spc="-45" dirty="0">
                          <a:effectLst/>
                          <a:hlinkClick r:id="rId4" action="ppaction://hlinkfile"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4" action="ppaction://hlinkfile"/>
                        </a:rPr>
                        <a:t>Control</a:t>
                      </a:r>
                      <a:r>
                        <a:rPr lang="en-US" sz="1200" u="sng" dirty="0">
                          <a:effectLst/>
                        </a:rPr>
                        <a:t>)</a:t>
                      </a:r>
                      <a:r>
                        <a:rPr lang="en-US" sz="1200" u="sng" spc="-50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for</a:t>
                      </a:r>
                      <a:r>
                        <a:rPr lang="en-US" sz="1200" u="sng" spc="-50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dis-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ambiguating HLA Control and ELA 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u="sng" spc="-10" dirty="0">
                          <a:effectLst/>
                        </a:rPr>
                        <a:t>Control.)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0217379"/>
                  </a:ext>
                </a:extLst>
              </a:tr>
              <a:tr h="304296"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Buffer</a:t>
                      </a:r>
                      <a:r>
                        <a:rPr lang="en-US" sz="1200" spc="-3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status</a:t>
                      </a:r>
                      <a:r>
                        <a:rPr lang="en-US" sz="1200" spc="-2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report</a:t>
                      </a:r>
                      <a:r>
                        <a:rPr lang="en-US" sz="1200" spc="-25" dirty="0">
                          <a:effectLst/>
                        </a:rPr>
                        <a:t> </a:t>
                      </a:r>
                      <a:r>
                        <a:rPr lang="en-US" sz="1200" spc="-10" dirty="0">
                          <a:effectLst/>
                        </a:rPr>
                        <a:t>(BSR)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0490" marR="94615" algn="ctr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 spc="-25">
                          <a:effectLst/>
                        </a:rPr>
                        <a:t>26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See</a:t>
                      </a:r>
                      <a:r>
                        <a:rPr lang="en-US" sz="1200" spc="-3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9.2.4.7.4 (BSR</a:t>
                      </a:r>
                      <a:r>
                        <a:rPr lang="en-US" sz="1200" spc="-10" dirty="0">
                          <a:effectLst/>
                        </a:rPr>
                        <a:t> Control)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660775"/>
                  </a:ext>
                </a:extLst>
              </a:tr>
              <a:tr h="304296"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UL</a:t>
                      </a:r>
                      <a:r>
                        <a:rPr lang="en-US" sz="1200" spc="-2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power</a:t>
                      </a:r>
                      <a:r>
                        <a:rPr lang="en-US" sz="1200" spc="-2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headroom</a:t>
                      </a:r>
                      <a:r>
                        <a:rPr lang="en-US" sz="1200" spc="-20" dirty="0">
                          <a:effectLst/>
                        </a:rPr>
                        <a:t> </a:t>
                      </a:r>
                      <a:r>
                        <a:rPr lang="en-US" sz="1200" spc="-10" dirty="0">
                          <a:effectLst/>
                        </a:rPr>
                        <a:t>(UPH)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5240" marR="0" algn="ctr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See</a:t>
                      </a:r>
                      <a:r>
                        <a:rPr lang="en-US" sz="1200" spc="-2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9.2.4.7.5 (UPH</a:t>
                      </a:r>
                      <a:r>
                        <a:rPr lang="en-US" sz="1200" spc="-15" dirty="0">
                          <a:effectLst/>
                        </a:rPr>
                        <a:t> </a:t>
                      </a:r>
                      <a:r>
                        <a:rPr lang="en-US" sz="1200" spc="-10" dirty="0">
                          <a:effectLst/>
                        </a:rPr>
                        <a:t>Control)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0577627"/>
                  </a:ext>
                </a:extLst>
              </a:tr>
              <a:tr h="304296"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Bandwidth</a:t>
                      </a:r>
                      <a:r>
                        <a:rPr lang="en-US" sz="1200" spc="-1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query</a:t>
                      </a:r>
                      <a:r>
                        <a:rPr lang="en-US" sz="1200" spc="-1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report</a:t>
                      </a:r>
                      <a:r>
                        <a:rPr lang="en-US" sz="1200" spc="-10" dirty="0">
                          <a:effectLst/>
                        </a:rPr>
                        <a:t> (BQR)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0490" marR="94615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spc="-25" dirty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See</a:t>
                      </a:r>
                      <a:r>
                        <a:rPr lang="en-US" sz="1200" spc="-40" dirty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hlinkClick r:id="rId5" action="ppaction://hlinkfile"/>
                        </a:rPr>
                        <a:t>9.2.4.7.6</a:t>
                      </a:r>
                      <a:r>
                        <a:rPr lang="en-US" sz="1200" u="none" strike="noStrike" spc="-25" dirty="0">
                          <a:effectLst/>
                          <a:hlinkClick r:id="rId5" action="ppaction://hlinkfile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hlinkClick r:id="rId5" action="ppaction://hlinkfile"/>
                        </a:rPr>
                        <a:t>(BQR</a:t>
                      </a:r>
                      <a:r>
                        <a:rPr lang="en-US" sz="1200" u="none" strike="noStrike" spc="-25" dirty="0">
                          <a:effectLst/>
                          <a:hlinkClick r:id="rId5" action="ppaction://hlinkfile"/>
                        </a:rPr>
                        <a:t> </a:t>
                      </a:r>
                      <a:r>
                        <a:rPr lang="en-US" sz="1200" u="none" strike="noStrike" spc="-10" dirty="0">
                          <a:effectLst/>
                          <a:hlinkClick r:id="rId5" action="ppaction://hlinkfile"/>
                        </a:rPr>
                        <a:t>Control)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1055204"/>
                  </a:ext>
                </a:extLst>
              </a:tr>
              <a:tr h="304296"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Command</a:t>
                      </a:r>
                      <a:r>
                        <a:rPr lang="en-US" sz="1200" spc="-1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and</a:t>
                      </a:r>
                      <a:r>
                        <a:rPr lang="en-US" sz="1200" spc="-1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status </a:t>
                      </a:r>
                      <a:r>
                        <a:rPr lang="en-US" sz="1200" spc="-20" dirty="0">
                          <a:effectLst/>
                        </a:rPr>
                        <a:t>(CAS)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5240" marR="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See</a:t>
                      </a:r>
                      <a:r>
                        <a:rPr lang="en-US" sz="1200" spc="-2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9.2.4.7.7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(CAS</a:t>
                      </a:r>
                      <a:r>
                        <a:rPr lang="en-US" sz="1200" spc="-20" dirty="0">
                          <a:effectLst/>
                        </a:rPr>
                        <a:t> </a:t>
                      </a:r>
                      <a:r>
                        <a:rPr lang="en-US" sz="1200" spc="-10" dirty="0">
                          <a:effectLst/>
                        </a:rPr>
                        <a:t>Control)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622878"/>
                  </a:ext>
                </a:extLst>
              </a:tr>
              <a:tr h="304296"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EHT</a:t>
                      </a:r>
                      <a:r>
                        <a:rPr lang="en-US" sz="1200" u="sng" spc="-25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operating</a:t>
                      </a:r>
                      <a:r>
                        <a:rPr lang="en-US" sz="1200" u="sng" spc="-25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mode</a:t>
                      </a:r>
                      <a:r>
                        <a:rPr lang="en-US" sz="1200" u="sng" spc="-25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(EHT</a:t>
                      </a:r>
                      <a:r>
                        <a:rPr lang="en-US" sz="1200" u="sng" spc="-20" dirty="0">
                          <a:effectLst/>
                        </a:rPr>
                        <a:t> </a:t>
                      </a:r>
                      <a:r>
                        <a:rPr lang="en-US" sz="1200" u="sng" spc="-25" dirty="0">
                          <a:effectLst/>
                        </a:rPr>
                        <a:t>OM)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5240" marR="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See</a:t>
                      </a:r>
                      <a:r>
                        <a:rPr lang="en-US" sz="1200" u="sng" spc="-1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6" action="ppaction://hlinkfile"/>
                        </a:rPr>
                        <a:t>9.2.4.7.8</a:t>
                      </a:r>
                      <a:r>
                        <a:rPr lang="en-US" sz="1200" spc="-10" dirty="0">
                          <a:effectLst/>
                          <a:hlinkClick r:id="rId6" action="ppaction://hlinkfile"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6" action="ppaction://hlinkfile"/>
                        </a:rPr>
                        <a:t>(EHT</a:t>
                      </a:r>
                      <a:r>
                        <a:rPr lang="en-US" sz="1200" spc="-5" dirty="0">
                          <a:effectLst/>
                          <a:hlinkClick r:id="rId6" action="ppaction://hlinkfile"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6" action="ppaction://hlinkfile"/>
                        </a:rPr>
                        <a:t>OM</a:t>
                      </a:r>
                      <a:r>
                        <a:rPr lang="en-US" sz="1200" spc="-10" dirty="0">
                          <a:effectLst/>
                          <a:hlinkClick r:id="rId6" action="ppaction://hlinkfile"/>
                        </a:rPr>
                        <a:t> Control)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7897913"/>
                  </a:ext>
                </a:extLst>
              </a:tr>
              <a:tr h="304296"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Single</a:t>
                      </a:r>
                      <a:r>
                        <a:rPr lang="en-US" sz="1200" u="sng" spc="-30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response</a:t>
                      </a:r>
                      <a:r>
                        <a:rPr lang="en-US" sz="1200" u="sng" spc="-30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scheduling</a:t>
                      </a:r>
                      <a:r>
                        <a:rPr lang="en-US" sz="1200" u="sng" spc="-25" dirty="0">
                          <a:effectLst/>
                        </a:rPr>
                        <a:t> </a:t>
                      </a:r>
                      <a:r>
                        <a:rPr lang="en-US" sz="1200" u="sng" spc="-10" dirty="0">
                          <a:effectLst/>
                        </a:rPr>
                        <a:t>(SRS)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0490" marR="94615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 spc="-25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See</a:t>
                      </a:r>
                      <a:r>
                        <a:rPr lang="en-US" sz="1200" u="sng" spc="-1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7" action="ppaction://hlinkfile"/>
                        </a:rPr>
                        <a:t>9.2.4.7.9</a:t>
                      </a:r>
                      <a:r>
                        <a:rPr lang="en-US" sz="1200" spc="-10" dirty="0">
                          <a:effectLst/>
                          <a:hlinkClick r:id="rId7" action="ppaction://hlinkfile"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7" action="ppaction://hlinkfile"/>
                        </a:rPr>
                        <a:t>(SRS</a:t>
                      </a:r>
                      <a:r>
                        <a:rPr lang="en-US" sz="1200" spc="-10" dirty="0">
                          <a:effectLst/>
                          <a:hlinkClick r:id="rId7" action="ppaction://hlinkfile"/>
                        </a:rPr>
                        <a:t> Control)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8050645"/>
                  </a:ext>
                </a:extLst>
              </a:tr>
              <a:tr h="293060"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AP</a:t>
                      </a:r>
                      <a:r>
                        <a:rPr lang="en-US" sz="1200" u="sng" spc="-30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assistance</a:t>
                      </a:r>
                      <a:r>
                        <a:rPr lang="en-US" sz="1200" u="sng" spc="-25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</a:rPr>
                        <a:t>request</a:t>
                      </a:r>
                      <a:r>
                        <a:rPr lang="en-US" sz="1200" u="sng" spc="-25" dirty="0">
                          <a:effectLst/>
                        </a:rPr>
                        <a:t> </a:t>
                      </a:r>
                      <a:r>
                        <a:rPr lang="en-US" sz="1200" u="sng" spc="-10" dirty="0">
                          <a:effectLst/>
                        </a:rPr>
                        <a:t>(AAR)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0490" marR="94615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 spc="-25">
                          <a:effectLst/>
                        </a:rPr>
                        <a:t>20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See</a:t>
                      </a:r>
                      <a:r>
                        <a:rPr lang="en-US" sz="1200" u="sng" spc="-1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8" action="ppaction://hlinkfile"/>
                        </a:rPr>
                        <a:t>9.2.4.7.10</a:t>
                      </a:r>
                      <a:r>
                        <a:rPr lang="en-US" sz="1200" spc="-10" dirty="0">
                          <a:effectLst/>
                          <a:hlinkClick r:id="rId8" action="ppaction://hlinkfile"/>
                        </a:rPr>
                        <a:t> </a:t>
                      </a:r>
                      <a:r>
                        <a:rPr lang="en-US" sz="1200" dirty="0">
                          <a:effectLst/>
                          <a:hlinkClick r:id="rId8" action="ppaction://hlinkfile"/>
                        </a:rPr>
                        <a:t>(AAR</a:t>
                      </a:r>
                      <a:r>
                        <a:rPr lang="en-US" sz="1200" spc="-5" dirty="0">
                          <a:effectLst/>
                          <a:hlinkClick r:id="rId8" action="ppaction://hlinkfile"/>
                        </a:rPr>
                        <a:t> </a:t>
                      </a:r>
                      <a:r>
                        <a:rPr lang="en-US" sz="1200" spc="-10" dirty="0">
                          <a:effectLst/>
                          <a:hlinkClick r:id="rId8" action="ppaction://hlinkfile"/>
                        </a:rPr>
                        <a:t>Control)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744854"/>
                  </a:ext>
                </a:extLst>
              </a:tr>
              <a:tr h="293060">
                <a:tc>
                  <a:txBody>
                    <a:bodyPr/>
                    <a:lstStyle/>
                    <a:p>
                      <a:pPr marL="173355" marR="0" algn="ctr">
                        <a:lnSpc>
                          <a:spcPts val="1015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1200" u="sng" spc="-10" dirty="0">
                          <a:effectLst/>
                        </a:rPr>
                        <a:t>10</a:t>
                      </a:r>
                      <a:r>
                        <a:rPr lang="en-US" sz="1200" spc="-10" dirty="0">
                          <a:effectLst/>
                        </a:rPr>
                        <a:t>–14</a:t>
                      </a:r>
                      <a:endParaRPr lang="en-US" sz="18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Reserved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0477555"/>
                  </a:ext>
                </a:extLst>
              </a:tr>
              <a:tr h="293060">
                <a:tc>
                  <a:txBody>
                    <a:bodyPr/>
                    <a:lstStyle/>
                    <a:p>
                      <a:pPr marL="248920" marR="241300" algn="ctr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 spc="-25" dirty="0">
                          <a:effectLst/>
                        </a:rPr>
                        <a:t>15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Ones</a:t>
                      </a:r>
                      <a:r>
                        <a:rPr lang="en-US" sz="1200" spc="-3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need</a:t>
                      </a:r>
                      <a:r>
                        <a:rPr lang="en-US" sz="1200" spc="-3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expansion</a:t>
                      </a:r>
                      <a:r>
                        <a:rPr lang="en-US" sz="1200" spc="-3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surely</a:t>
                      </a:r>
                      <a:r>
                        <a:rPr lang="en-US" sz="1200" spc="-25" dirty="0">
                          <a:effectLst/>
                        </a:rPr>
                        <a:t> </a:t>
                      </a:r>
                      <a:r>
                        <a:rPr lang="en-US" sz="1200" spc="-10" dirty="0">
                          <a:effectLst/>
                        </a:rPr>
                        <a:t>(ONES)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0490" marR="94615" algn="ctr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 spc="-25">
                          <a:effectLst/>
                        </a:rPr>
                        <a:t>26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2550" marR="0" algn="l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</a:t>
                      </a:r>
                      <a:r>
                        <a:rPr lang="en-US" sz="1200" spc="-1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to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all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spc="-25" dirty="0">
                          <a:effectLst/>
                        </a:rPr>
                        <a:t>1s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929532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4BAB028-B675-467B-B664-8867BF001F5A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352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/>
              <a:t>Recap: HE/EHT Link Adaptation (HLA/ELA)</a:t>
            </a:r>
            <a:endParaRPr lang="zh-CN" alt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57" y="1675606"/>
            <a:ext cx="8991601" cy="176322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Some Control IDs do not require all the remaining 26 bits for the Control Information.</a:t>
            </a:r>
          </a:p>
          <a:p>
            <a:pPr lvl="1">
              <a:buFontTx/>
              <a:buChar char="-"/>
            </a:pPr>
            <a:r>
              <a:rPr lang="en-US" altLang="zh-CN" sz="1600" b="0" dirty="0">
                <a:latin typeface="+mj-lt"/>
              </a:rPr>
              <a:t>The remaining bits not used for Control Information shall be padded with zero</a:t>
            </a:r>
          </a:p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Control ID, “0010” indicates the HLA/ELA Control field where 26 bits are allocated for Control Information.</a:t>
            </a:r>
          </a:p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UEQ-MCS/UEQM is not taken into account in this format.</a:t>
            </a:r>
          </a:p>
          <a:p>
            <a:pPr marL="0" indent="0">
              <a:buNone/>
            </a:pPr>
            <a:endParaRPr lang="en-CA" altLang="zh-CN" sz="2200" dirty="0"/>
          </a:p>
        </p:txBody>
      </p:sp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949D4EA4-4117-4B86-ABF5-B76F4BDE7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459706"/>
              </p:ext>
            </p:extLst>
          </p:nvPr>
        </p:nvGraphicFramePr>
        <p:xfrm>
          <a:off x="632782" y="3967695"/>
          <a:ext cx="784840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78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Unsolicited</a:t>
                      </a:r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 MFB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MRQ/UL EHT TB</a:t>
                      </a:r>
                    </a:p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PPDU MFB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Nss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EHT-MCS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RU Allocation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DF8153CC-D69B-44A8-AEAB-F9CDAB3D6604}"/>
              </a:ext>
            </a:extLst>
          </p:cNvPr>
          <p:cNvSpPr txBox="1"/>
          <p:nvPr/>
        </p:nvSpPr>
        <p:spPr>
          <a:xfrm>
            <a:off x="1256953" y="467208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1</a:t>
            </a:r>
            <a:endParaRPr lang="zh-CN" altLang="en-US" sz="1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0545650-5560-4AF1-866C-C6588746824B}"/>
              </a:ext>
            </a:extLst>
          </p:cNvPr>
          <p:cNvSpPr txBox="1"/>
          <p:nvPr/>
        </p:nvSpPr>
        <p:spPr>
          <a:xfrm>
            <a:off x="2839359" y="464814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1</a:t>
            </a:r>
            <a:endParaRPr lang="zh-CN" altLang="en-US" sz="1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446E5A3-790B-4D09-B1BE-EC869F097B7E}"/>
              </a:ext>
            </a:extLst>
          </p:cNvPr>
          <p:cNvSpPr txBox="1"/>
          <p:nvPr/>
        </p:nvSpPr>
        <p:spPr>
          <a:xfrm>
            <a:off x="4060097" y="464814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3</a:t>
            </a:r>
            <a:endParaRPr lang="zh-CN" altLang="en-US" sz="14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F9D7D4C-908E-4DDF-9BCA-B80F583482A8}"/>
              </a:ext>
            </a:extLst>
          </p:cNvPr>
          <p:cNvSpPr txBox="1"/>
          <p:nvPr/>
        </p:nvSpPr>
        <p:spPr>
          <a:xfrm>
            <a:off x="5377740" y="464814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4</a:t>
            </a:r>
            <a:endParaRPr lang="zh-CN" altLang="en-US" sz="14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21467BB-D523-4D33-AA9D-E6F6319609E9}"/>
              </a:ext>
            </a:extLst>
          </p:cNvPr>
          <p:cNvSpPr txBox="1"/>
          <p:nvPr/>
        </p:nvSpPr>
        <p:spPr>
          <a:xfrm>
            <a:off x="7244252" y="467353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8</a:t>
            </a:r>
            <a:endParaRPr lang="zh-CN" altLang="en-US" sz="1400" dirty="0"/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E8A52432-687A-48BA-8529-5BE78F94E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713048"/>
              </p:ext>
            </p:extLst>
          </p:nvPr>
        </p:nvGraphicFramePr>
        <p:xfrm>
          <a:off x="632782" y="5248657"/>
          <a:ext cx="7848407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827">
                  <a:extLst>
                    <a:ext uri="{9D8B030D-6E8A-4147-A177-3AD203B41FA5}">
                      <a16:colId xmlns:a16="http://schemas.microsoft.com/office/drawing/2014/main" val="1365603355"/>
                    </a:ext>
                  </a:extLst>
                </a:gridCol>
                <a:gridCol w="81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8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PS160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BW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MSI/Partial PPDU Parameters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TX Beamforming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HLA/ELA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1ACC6CCD-6FDB-41AC-A80B-189420DF3F91}"/>
              </a:ext>
            </a:extLst>
          </p:cNvPr>
          <p:cNvSpPr txBox="1"/>
          <p:nvPr/>
        </p:nvSpPr>
        <p:spPr>
          <a:xfrm>
            <a:off x="879958" y="572112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1</a:t>
            </a:r>
            <a:endParaRPr lang="zh-CN" altLang="en-US" sz="14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E6D695A-B29C-4B79-93B8-BD2DF703106C}"/>
              </a:ext>
            </a:extLst>
          </p:cNvPr>
          <p:cNvSpPr txBox="1"/>
          <p:nvPr/>
        </p:nvSpPr>
        <p:spPr>
          <a:xfrm>
            <a:off x="3219455" y="571937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3</a:t>
            </a:r>
            <a:endParaRPr lang="zh-CN" altLang="en-US" sz="14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C7D11AF-69F4-4937-AE99-FB9F68B5F117}"/>
              </a:ext>
            </a:extLst>
          </p:cNvPr>
          <p:cNvSpPr txBox="1"/>
          <p:nvPr/>
        </p:nvSpPr>
        <p:spPr>
          <a:xfrm>
            <a:off x="5305546" y="571557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1</a:t>
            </a:r>
            <a:endParaRPr lang="zh-CN" altLang="en-US" sz="14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09FBBF1-F099-4A8B-BFE9-5194E7E103D0}"/>
              </a:ext>
            </a:extLst>
          </p:cNvPr>
          <p:cNvSpPr txBox="1"/>
          <p:nvPr/>
        </p:nvSpPr>
        <p:spPr>
          <a:xfrm>
            <a:off x="7236516" y="569163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1</a:t>
            </a:r>
            <a:endParaRPr lang="zh-CN" altLang="en-US" sz="14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7935E9E-4528-4132-913C-F2E3C28716C4}"/>
              </a:ext>
            </a:extLst>
          </p:cNvPr>
          <p:cNvSpPr txBox="1"/>
          <p:nvPr/>
        </p:nvSpPr>
        <p:spPr>
          <a:xfrm>
            <a:off x="1733032" y="573096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3</a:t>
            </a:r>
            <a:endParaRPr lang="zh-CN" altLang="en-US" sz="14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6D5A411-EAA8-42C9-AA7B-F5265677CBC7}"/>
              </a:ext>
            </a:extLst>
          </p:cNvPr>
          <p:cNvSpPr txBox="1"/>
          <p:nvPr/>
        </p:nvSpPr>
        <p:spPr>
          <a:xfrm>
            <a:off x="1275304" y="371504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B0</a:t>
            </a:r>
            <a:endParaRPr lang="zh-CN" altLang="en-US" sz="1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C5AA8A6-62F4-45C3-BAC3-8A147BE2504B}"/>
              </a:ext>
            </a:extLst>
          </p:cNvPr>
          <p:cNvSpPr txBox="1"/>
          <p:nvPr/>
        </p:nvSpPr>
        <p:spPr>
          <a:xfrm>
            <a:off x="2883671" y="372013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B1</a:t>
            </a:r>
            <a:endParaRPr lang="zh-CN" altLang="en-US" sz="1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5D58027-D0A5-4071-9701-908518B196E9}"/>
              </a:ext>
            </a:extLst>
          </p:cNvPr>
          <p:cNvSpPr txBox="1"/>
          <p:nvPr/>
        </p:nvSpPr>
        <p:spPr>
          <a:xfrm>
            <a:off x="3589232" y="371063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B2</a:t>
            </a:r>
            <a:endParaRPr lang="zh-CN" altLang="en-US" sz="14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F7EED1F-4EE4-4A49-B93A-2E6E6D588773}"/>
              </a:ext>
            </a:extLst>
          </p:cNvPr>
          <p:cNvSpPr txBox="1"/>
          <p:nvPr/>
        </p:nvSpPr>
        <p:spPr>
          <a:xfrm>
            <a:off x="4382747" y="3719202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B4</a:t>
            </a:r>
            <a:endParaRPr lang="zh-CN" altLang="en-US" sz="14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7C4922C-E3C7-4880-B240-8773DAFFAFFF}"/>
              </a:ext>
            </a:extLst>
          </p:cNvPr>
          <p:cNvSpPr txBox="1"/>
          <p:nvPr/>
        </p:nvSpPr>
        <p:spPr>
          <a:xfrm>
            <a:off x="4693648" y="3720132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B5</a:t>
            </a:r>
            <a:endParaRPr lang="zh-CN" altLang="en-US" sz="14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82B7975-9E94-4867-B51B-DAF35A93E524}"/>
              </a:ext>
            </a:extLst>
          </p:cNvPr>
          <p:cNvSpPr txBox="1"/>
          <p:nvPr/>
        </p:nvSpPr>
        <p:spPr>
          <a:xfrm>
            <a:off x="5903160" y="3694632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B8</a:t>
            </a:r>
            <a:endParaRPr lang="zh-CN" altLang="en-US" sz="14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FAAF37D-04F3-4C42-8D52-009959109FFE}"/>
              </a:ext>
            </a:extLst>
          </p:cNvPr>
          <p:cNvSpPr txBox="1"/>
          <p:nvPr/>
        </p:nvSpPr>
        <p:spPr>
          <a:xfrm>
            <a:off x="6229789" y="3694632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B9</a:t>
            </a:r>
            <a:endParaRPr lang="zh-CN" altLang="en-US" sz="14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6E30F56-1DDA-4976-844D-501FFD165EB1}"/>
              </a:ext>
            </a:extLst>
          </p:cNvPr>
          <p:cNvSpPr txBox="1"/>
          <p:nvPr/>
        </p:nvSpPr>
        <p:spPr>
          <a:xfrm>
            <a:off x="8025630" y="3671578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B16</a:t>
            </a:r>
            <a:endParaRPr lang="zh-CN" altLang="en-US" sz="14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292CDF0-3D43-4503-B6A6-E65D047AF69A}"/>
              </a:ext>
            </a:extLst>
          </p:cNvPr>
          <p:cNvSpPr txBox="1"/>
          <p:nvPr/>
        </p:nvSpPr>
        <p:spPr>
          <a:xfrm>
            <a:off x="826512" y="5015919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B17</a:t>
            </a:r>
            <a:endParaRPr lang="zh-CN" altLang="en-US" sz="14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E95D8C6-B28B-4C1A-8BF1-E31B855E055C}"/>
              </a:ext>
            </a:extLst>
          </p:cNvPr>
          <p:cNvSpPr txBox="1"/>
          <p:nvPr/>
        </p:nvSpPr>
        <p:spPr>
          <a:xfrm>
            <a:off x="1371766" y="5015918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B18</a:t>
            </a:r>
            <a:endParaRPr lang="zh-CN" altLang="en-US" sz="1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F043423-49D6-4F82-9956-0B407444D11D}"/>
              </a:ext>
            </a:extLst>
          </p:cNvPr>
          <p:cNvSpPr txBox="1"/>
          <p:nvPr/>
        </p:nvSpPr>
        <p:spPr>
          <a:xfrm>
            <a:off x="1870249" y="5007511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B20</a:t>
            </a:r>
            <a:endParaRPr lang="zh-CN" altLang="en-US" sz="14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FAF0E87-E8A6-4C99-BEAF-03C625F7A2B3}"/>
              </a:ext>
            </a:extLst>
          </p:cNvPr>
          <p:cNvSpPr txBox="1"/>
          <p:nvPr/>
        </p:nvSpPr>
        <p:spPr>
          <a:xfrm>
            <a:off x="2249680" y="500647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B21</a:t>
            </a:r>
            <a:endParaRPr lang="zh-CN" altLang="en-US" sz="14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21EF3BA-E2F6-40CA-8427-23E9D26591D0}"/>
              </a:ext>
            </a:extLst>
          </p:cNvPr>
          <p:cNvSpPr txBox="1"/>
          <p:nvPr/>
        </p:nvSpPr>
        <p:spPr>
          <a:xfrm>
            <a:off x="4213453" y="5015917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B23</a:t>
            </a:r>
            <a:endParaRPr lang="zh-CN" altLang="en-US" sz="14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BFE664F-EB99-4376-97B4-C3C7B16C99C5}"/>
              </a:ext>
            </a:extLst>
          </p:cNvPr>
          <p:cNvSpPr txBox="1"/>
          <p:nvPr/>
        </p:nvSpPr>
        <p:spPr>
          <a:xfrm>
            <a:off x="5167746" y="500330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B24</a:t>
            </a:r>
            <a:endParaRPr lang="zh-CN" altLang="en-US" sz="14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7E705FD-3E1E-458E-BFA4-1587D48DE1DD}"/>
              </a:ext>
            </a:extLst>
          </p:cNvPr>
          <p:cNvSpPr txBox="1"/>
          <p:nvPr/>
        </p:nvSpPr>
        <p:spPr>
          <a:xfrm>
            <a:off x="7131519" y="500330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B25</a:t>
            </a:r>
            <a:endParaRPr lang="zh-CN" altLang="en-US" sz="1400" dirty="0"/>
          </a:p>
        </p:txBody>
      </p:sp>
      <p:sp>
        <p:nvSpPr>
          <p:cNvPr id="73" name="Footer Placeholder 1">
            <a:extLst>
              <a:ext uri="{FF2B5EF4-FFF2-40B4-BE49-F238E27FC236}">
                <a16:creationId xmlns:a16="http://schemas.microsoft.com/office/drawing/2014/main" id="{30142B04-0B10-4503-91B4-8CD267453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8446DB1-45F9-4502-A829-4B79A14A1219}"/>
              </a:ext>
            </a:extLst>
          </p:cNvPr>
          <p:cNvSpPr txBox="1"/>
          <p:nvPr/>
        </p:nvSpPr>
        <p:spPr>
          <a:xfrm>
            <a:off x="191963" y="4699215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/>
              <a:t>Bits:</a:t>
            </a:r>
            <a:endParaRPr lang="zh-CN" alt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98E6F7B-5877-42CD-8099-31DFDDC47A0D}"/>
              </a:ext>
            </a:extLst>
          </p:cNvPr>
          <p:cNvSpPr txBox="1"/>
          <p:nvPr/>
        </p:nvSpPr>
        <p:spPr>
          <a:xfrm>
            <a:off x="191963" y="5730964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/>
              <a:t>Bits:</a:t>
            </a:r>
            <a:endParaRPr lang="zh-CN" altLang="en-US" dirty="0"/>
          </a:p>
        </p:txBody>
      </p:sp>
      <p:sp>
        <p:nvSpPr>
          <p:cNvPr id="76" name="Slide Number Placeholder 5">
            <a:extLst>
              <a:ext uri="{FF2B5EF4-FFF2-40B4-BE49-F238E27FC236}">
                <a16:creationId xmlns:a16="http://schemas.microsoft.com/office/drawing/2014/main" id="{10B22510-BAE3-4876-AE57-E51B5D630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ko-KR" dirty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22703E-0D14-421D-9018-D20ECC4682FC}"/>
              </a:ext>
            </a:extLst>
          </p:cNvPr>
          <p:cNvSpPr txBox="1"/>
          <p:nvPr/>
        </p:nvSpPr>
        <p:spPr>
          <a:xfrm>
            <a:off x="3004101" y="6096001"/>
            <a:ext cx="2824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Control Information Subfield </a:t>
            </a:r>
          </a:p>
        </p:txBody>
      </p:sp>
      <p:sp>
        <p:nvSpPr>
          <p:cNvPr id="37" name="Date Placeholder 3">
            <a:extLst>
              <a:ext uri="{FF2B5EF4-FFF2-40B4-BE49-F238E27FC236}">
                <a16:creationId xmlns:a16="http://schemas.microsoft.com/office/drawing/2014/main" id="{83326E57-8A95-47A4-A0D0-37A7E3BBB379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280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824277"/>
              </p:ext>
            </p:extLst>
          </p:nvPr>
        </p:nvGraphicFramePr>
        <p:xfrm>
          <a:off x="203200" y="4114800"/>
          <a:ext cx="883920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Frame </a:t>
                      </a:r>
                    </a:p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Control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baseline="0" dirty="0">
                          <a:solidFill>
                            <a:schemeClr val="tx1"/>
                          </a:solidFill>
                        </a:rPr>
                        <a:t>Duration / ID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Address 1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Address 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Address 3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baseline="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Address 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err="1">
                          <a:solidFill>
                            <a:schemeClr val="tx1"/>
                          </a:solidFill>
                        </a:rPr>
                        <a:t>QoS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Control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HT Control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rgbClr val="FF0000"/>
                          </a:solidFill>
                        </a:rPr>
                        <a:t>HTC </a:t>
                      </a:r>
                      <a:r>
                        <a:rPr lang="en-US" sz="1000" b="1" baseline="0" dirty="0">
                          <a:solidFill>
                            <a:srgbClr val="FF0000"/>
                          </a:solidFill>
                        </a:rPr>
                        <a:t>Extension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Frame Body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-25400" y="3810000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Octets: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3605" y="38239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04088" y="38239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55800" y="3810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89200" y="3830850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or 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40912" y="3837801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or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59671" y="3844217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or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38566" y="3809999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or 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10406" y="3830849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or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78624" y="3837801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or 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46385" y="3844217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0, </a:t>
            </a:r>
            <a:r>
              <a:rPr lang="en-US" dirty="0">
                <a:solidFill>
                  <a:srgbClr val="FF0000"/>
                </a:solidFill>
              </a:rPr>
              <a:t>2, 4 or 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24323" y="3838869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variable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97120" y="383084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9671" y="5419835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MAC Frame</a:t>
            </a:r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778A4658-955D-40AE-8F88-5B5061FA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15BF97F-22F0-4580-9102-4DDD4F04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/>
              <a:t>Proposal: Control ID for HTC Extension</a:t>
            </a:r>
            <a:endParaRPr lang="zh-CN" altLang="en-US" sz="2800" dirty="0"/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8F33D322-274F-4DB4-8F15-4E08320C9E27}"/>
              </a:ext>
            </a:extLst>
          </p:cNvPr>
          <p:cNvSpPr txBox="1">
            <a:spLocks/>
          </p:cNvSpPr>
          <p:nvPr/>
        </p:nvSpPr>
        <p:spPr bwMode="auto">
          <a:xfrm>
            <a:off x="51757" y="1675606"/>
            <a:ext cx="8991601" cy="193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Tx/>
              <a:buChar char="-"/>
            </a:pPr>
            <a:r>
              <a:rPr kumimoji="0" lang="en-US" altLang="zh-CN" sz="2000" b="0" kern="0" dirty="0">
                <a:latin typeface="+mj-lt"/>
              </a:rPr>
              <a:t>We propose HTC extension to make room for UEQ-MCS/UEQM.</a:t>
            </a:r>
          </a:p>
          <a:p>
            <a:pPr latinLnBrk="0">
              <a:buFontTx/>
              <a:buChar char="-"/>
            </a:pPr>
            <a:r>
              <a:rPr kumimoji="0" lang="en-US" altLang="zh-CN" sz="2000" b="0" kern="0" dirty="0">
                <a:latin typeface="+mj-lt"/>
              </a:rPr>
              <a:t>We can set one of the remaining Control ID values, e.g. 15 (all ones) or one of the Reserved values like 10 to 14, in slide 4 to the HTC Extension Field.</a:t>
            </a:r>
          </a:p>
          <a:p>
            <a:pPr lvl="1" latinLnBrk="0">
              <a:buFontTx/>
              <a:buChar char="-"/>
            </a:pPr>
            <a:r>
              <a:rPr kumimoji="0" lang="en-US" altLang="zh-CN" sz="1600" kern="0" dirty="0">
                <a:latin typeface="+mj-lt"/>
              </a:rPr>
              <a:t>HTC Extension Field comes immediately after the HT Control Field in the MAC Header.</a:t>
            </a:r>
          </a:p>
          <a:p>
            <a:pPr lvl="1" latinLnBrk="0">
              <a:buFontTx/>
              <a:buChar char="-"/>
            </a:pPr>
            <a:r>
              <a:rPr kumimoji="0" lang="en-US" altLang="zh-CN" sz="1600" kern="0" dirty="0"/>
              <a:t>The length of the HTC Extension field can be 2 byte, but not limited to 2 byte. It can be any length such as 4 or 8 byte.</a:t>
            </a:r>
          </a:p>
          <a:p>
            <a:pPr lvl="1" latinLnBrk="0">
              <a:buFontTx/>
              <a:buChar char="-"/>
            </a:pPr>
            <a:endParaRPr kumimoji="0" lang="en-US" altLang="zh-CN" sz="1600" kern="0" dirty="0">
              <a:latin typeface="+mj-lt"/>
            </a:endParaRPr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13ECD679-79E2-40D0-90A4-919BF75F0BEB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4884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zh-CN" sz="2800" dirty="0"/>
              <a:t>HTC Extension Type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55143"/>
            <a:ext cx="8915400" cy="5069457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We propose to indicate the type of the corresponding extension using first </a:t>
            </a:r>
            <a:r>
              <a:rPr lang="en-US" altLang="zh-CN" sz="2000" b="0" i="1" dirty="0">
                <a:latin typeface="+mj-lt"/>
              </a:rPr>
              <a:t>m</a:t>
            </a:r>
            <a:r>
              <a:rPr lang="en-US" altLang="zh-CN" sz="2000" b="0" dirty="0">
                <a:latin typeface="+mj-lt"/>
              </a:rPr>
              <a:t> bits, so-called HTC Extension Type subfield.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+mj-lt"/>
              </a:rPr>
              <a:t>For example, we can assume that m is equal to 3 and 000 in this subfield represents UHR LA Extension. </a:t>
            </a:r>
            <a:endParaRPr lang="en-US" altLang="zh-CN" sz="1600" b="0" dirty="0">
              <a:latin typeface="+mj-lt"/>
            </a:endParaRPr>
          </a:p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Remaining bits, depending on the length of the HTC Extension field, may indicate required information according to the corresponding HTC Extension Type.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+mj-lt"/>
                <a:ea typeface="+mn-ea"/>
                <a:cs typeface="+mn-cs"/>
              </a:rPr>
              <a:t>For instance, if </a:t>
            </a:r>
            <a:r>
              <a:rPr lang="en-US" altLang="zh-CN" sz="1600" dirty="0"/>
              <a:t>the HTC Extension Type subfield </a:t>
            </a:r>
            <a:r>
              <a:rPr lang="en-US" altLang="zh-CN" sz="1600" dirty="0">
                <a:latin typeface="+mj-lt"/>
                <a:ea typeface="+mn-ea"/>
                <a:cs typeface="+mn-cs"/>
              </a:rPr>
              <a:t>indicates UHR LA Extension, the remaining bits may specify the </a:t>
            </a:r>
            <a:r>
              <a:rPr lang="en-US" altLang="zh-CN" sz="1600" dirty="0"/>
              <a:t>UHR LA related parameters.</a:t>
            </a:r>
          </a:p>
          <a:p>
            <a:pPr lvl="1">
              <a:buFontTx/>
              <a:buChar char="-"/>
            </a:pPr>
            <a:r>
              <a:rPr lang="en-US" altLang="zh-CN" sz="1600" dirty="0"/>
              <a:t>The Parameters for the MU-MIMO were discussed in [6], and these additional MU-MIMO parameters can be determined after the UHR consensus.</a:t>
            </a:r>
          </a:p>
          <a:p>
            <a:pPr lvl="1">
              <a:buFontTx/>
              <a:buChar char="-"/>
            </a:pPr>
            <a:r>
              <a:rPr lang="en-US" altLang="zh-CN" sz="1600" dirty="0"/>
              <a:t>The HTC Extension Type may come to the first subfield of Control Information field.</a:t>
            </a:r>
            <a:endParaRPr lang="zh-CN" alt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5EDD658-272E-4C62-AE7F-68503B797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32445"/>
              </p:ext>
            </p:extLst>
          </p:nvPr>
        </p:nvGraphicFramePr>
        <p:xfrm>
          <a:off x="190500" y="5031620"/>
          <a:ext cx="88773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460">
                  <a:extLst>
                    <a:ext uri="{9D8B030D-6E8A-4147-A177-3AD203B41FA5}">
                      <a16:colId xmlns:a16="http://schemas.microsoft.com/office/drawing/2014/main" val="2227882578"/>
                    </a:ext>
                  </a:extLst>
                </a:gridCol>
                <a:gridCol w="1775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5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5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rgbClr val="C00000"/>
                          </a:solidFill>
                        </a:rPr>
                        <a:t>HTC Extension Type</a:t>
                      </a:r>
                      <a:endParaRPr lang="zh-CN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TX Beamforming for SU-MIMO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Nss for MU-MIMO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>
                          <a:solidFill>
                            <a:schemeClr val="tx1"/>
                          </a:solidFill>
                        </a:rPr>
                        <a:t>MCS for MU-MIMO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600" dirty="0">
                          <a:solidFill>
                            <a:schemeClr val="tx1"/>
                          </a:solidFill>
                        </a:rPr>
                        <a:t>UEQM/MCS Pattern Index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DAA9214D-96E0-401D-AB5A-0BDE66A5615C}"/>
              </a:ext>
            </a:extLst>
          </p:cNvPr>
          <p:cNvSpPr/>
          <p:nvPr/>
        </p:nvSpPr>
        <p:spPr>
          <a:xfrm>
            <a:off x="3524277" y="5886921"/>
            <a:ext cx="20954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altLang="zh-CN" sz="1600" b="1" dirty="0"/>
              <a:t>HTC Extension Field </a:t>
            </a:r>
            <a:endParaRPr lang="zh-CN" altLang="en-US" sz="1600" b="1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24CA4257-7AB7-42AC-83D9-895B5B0330FE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0AD1C2-6DD2-440A-AE06-03EA9EEE6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Sara Norouzi,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6263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778A4658-955D-40AE-8F88-5B5061FA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15BF97F-22F0-4580-9102-4DDD4F04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Option 1 : </a:t>
            </a:r>
            <a:r>
              <a:rPr lang="en-CA" altLang="zh-CN" sz="2800" dirty="0">
                <a:solidFill>
                  <a:schemeClr val="tx1"/>
                </a:solidFill>
              </a:rPr>
              <a:t>UEQ-MCS/UEQM Pattern Index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4">
                <a:extLst>
                  <a:ext uri="{FF2B5EF4-FFF2-40B4-BE49-F238E27FC236}">
                    <a16:creationId xmlns:a16="http://schemas.microsoft.com/office/drawing/2014/main" id="{8F33D322-274F-4DB4-8F15-4E08320C9E2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04800" y="1523999"/>
                <a:ext cx="8738558" cy="51816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latinLnBrk="0">
                  <a:buFontTx/>
                  <a:buChar char="-"/>
                </a:pPr>
                <a:r>
                  <a:rPr kumimoji="0" lang="en-US" altLang="zh-CN" sz="2000" b="0" kern="0" dirty="0"/>
                  <a:t>The Modulation or MCS gap, i.e., ∆</a:t>
                </a:r>
                <a:r>
                  <a:rPr kumimoji="0" lang="en-US" altLang="zh-CN" sz="2000" b="0" i="1" kern="0" dirty="0"/>
                  <a:t>M</a:t>
                </a:r>
                <a:r>
                  <a:rPr kumimoji="0" lang="en-US" altLang="zh-CN" sz="2000" b="0" kern="0" dirty="0"/>
                  <a:t>, between the </a:t>
                </a:r>
                <a:r>
                  <a:rPr kumimoji="0" lang="en-US" altLang="zh-CN" sz="2000" b="0" kern="0" dirty="0" err="1"/>
                  <a:t>i</a:t>
                </a:r>
                <a:r>
                  <a:rPr kumimoji="0" lang="en-US" altLang="zh-CN" sz="2000" b="0" kern="0" baseline="30000" dirty="0" err="1"/>
                  <a:t>th</a:t>
                </a:r>
                <a:r>
                  <a:rPr kumimoji="0" lang="en-US" altLang="zh-CN" sz="2000" b="0" kern="0" dirty="0"/>
                  <a:t> spatial stream and the base stream can be used to indicate UEQM/UEQ-MCS patterns. </a:t>
                </a:r>
              </a:p>
              <a:p>
                <a:pPr latinLnBrk="0">
                  <a:buFontTx/>
                  <a:buChar char="-"/>
                </a:pPr>
                <a:endParaRPr kumimoji="0" lang="en-US" altLang="zh-CN" sz="2000" b="0" kern="0" dirty="0"/>
              </a:p>
              <a:p>
                <a:pPr marL="0" indent="0" latinLnBrk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CN" sz="2000" b="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zh-CN" sz="20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kumimoji="0" lang="en-US" altLang="zh-CN" sz="20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kumimoji="0" lang="en-US" altLang="zh-CN" sz="2000" b="0" i="1" kern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kumimoji="0" lang="en-US" altLang="zh-CN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kumimoji="0" lang="en-US" altLang="zh-CN" sz="2000" b="0" i="1" kern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altLang="zh-CN" sz="2000" b="0" i="1" kern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kumimoji="0" lang="en-US" altLang="zh-CN" sz="2000" b="0" i="1" ker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0" lang="en-US" altLang="zh-CN" sz="2000" b="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altLang="zh-CN" sz="2000" b="0" i="1" kern="0">
                                      <a:latin typeface="Cambria Math" panose="02040503050406030204" pitchFamily="18" charset="0"/>
                                    </a:rPr>
                                    <m:t>𝑆𝑆</m:t>
                                  </m:r>
                                </m:e>
                                <m:sub>
                                  <m:r>
                                    <a:rPr kumimoji="0" lang="en-US" altLang="zh-CN" sz="2000" b="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kumimoji="0" lang="en-US" altLang="zh-CN" sz="2000" b="0" i="1" ker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0" lang="en-US" altLang="zh-CN" sz="2000" b="0" i="1" kern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kumimoji="0" lang="en-US" altLang="zh-CN" sz="2000" b="0" i="1" ker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kumimoji="0" lang="en-US" altLang="zh-CN" sz="2000" b="0" i="1" ker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zh-CN" sz="2000" b="0" i="1" ker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kumimoji="0" lang="en-US" altLang="zh-CN" sz="2000" b="0" i="1" ker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kumimoji="0" lang="en-US" altLang="zh-CN" sz="2000" b="0" i="1" ker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kumimoji="0" lang="en-US" altLang="zh-CN" sz="2000" b="0" kern="0" dirty="0"/>
              </a:p>
              <a:p>
                <a:pPr marL="0" marR="0" indent="0" algn="just">
                  <a:lnSpc>
                    <a:spcPts val="1200"/>
                  </a:lnSpc>
                  <a:spcBef>
                    <a:spcPts val="800"/>
                  </a:spcBef>
                  <a:spcAft>
                    <a:spcPts val="800"/>
                  </a:spcAft>
                  <a:buNone/>
                </a:pPr>
                <a:r>
                  <a:rPr lang="en-US" sz="2000" b="0" dirty="0"/>
                  <a:t>    </a:t>
                </a:r>
              </a:p>
              <a:p>
                <a:pPr marL="0" marR="0" indent="0" algn="just">
                  <a:lnSpc>
                    <a:spcPts val="1200"/>
                  </a:lnSpc>
                  <a:spcBef>
                    <a:spcPts val="800"/>
                  </a:spcBef>
                  <a:spcAft>
                    <a:spcPts val="800"/>
                  </a:spcAft>
                  <a:buNone/>
                </a:pPr>
                <a:r>
                  <a:rPr lang="en-US" sz="2000" b="0" dirty="0"/>
                  <a:t>    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𝑆𝑆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b="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𝑆𝑆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000" b="0" dirty="0"/>
                  <a:t>are the </a:t>
                </a:r>
                <a:r>
                  <a:rPr lang="en-US" sz="2000" b="0" dirty="0" err="1"/>
                  <a:t>i</a:t>
                </a:r>
                <a:r>
                  <a:rPr lang="en-US" sz="2000" b="0" baseline="30000" dirty="0" err="1"/>
                  <a:t>th</a:t>
                </a:r>
                <a:r>
                  <a:rPr lang="en-US" sz="2000" b="0" dirty="0"/>
                  <a:t> and the base spatial stream.</a:t>
                </a:r>
                <a:endParaRPr kumimoji="0" lang="en-US" altLang="zh-CN" sz="2000" b="0" kern="0" dirty="0"/>
              </a:p>
              <a:p>
                <a:pPr latinLnBrk="0">
                  <a:buFontTx/>
                  <a:buChar char="-"/>
                </a:pPr>
                <a:r>
                  <a:rPr kumimoji="0" lang="en-US" altLang="zh-CN" sz="2000" b="0" kern="0" dirty="0"/>
                  <a:t>The base spatial stream can be the strongest, weakest, or any other fixed spatial steam.</a:t>
                </a:r>
              </a:p>
              <a:p>
                <a:pPr latinLnBrk="0">
                  <a:buFontTx/>
                  <a:buChar char="-"/>
                </a:pPr>
                <a:r>
                  <a:rPr kumimoji="0" lang="en-US" altLang="zh-CN" sz="2000" b="0" kern="0" dirty="0"/>
                  <a:t>It should be noted that stronger streams should have higher or equal MCS compared to subsequent streams.</a:t>
                </a:r>
              </a:p>
              <a:p>
                <a:pPr latinLnBrk="0">
                  <a:buFontTx/>
                  <a:buChar char="-"/>
                </a:pPr>
                <a:endParaRPr kumimoji="0" lang="en-US" altLang="zh-CN" sz="2000" b="0" kern="0" dirty="0"/>
              </a:p>
            </p:txBody>
          </p:sp>
        </mc:Choice>
        <mc:Fallback xmlns="">
          <p:sp>
            <p:nvSpPr>
              <p:cNvPr id="25" name="Content Placeholder 4">
                <a:extLst>
                  <a:ext uri="{FF2B5EF4-FFF2-40B4-BE49-F238E27FC236}">
                    <a16:creationId xmlns:a16="http://schemas.microsoft.com/office/drawing/2014/main" id="{8F33D322-274F-4DB4-8F15-4E08320C9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1523999"/>
                <a:ext cx="8738558" cy="5181601"/>
              </a:xfrm>
              <a:prstGeom prst="rect">
                <a:avLst/>
              </a:prstGeom>
              <a:blipFill>
                <a:blip r:embed="rId2"/>
                <a:stretch>
                  <a:fillRect l="-558" t="-58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F9753BC-3BDC-4B11-8F59-A14B301E56A3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1573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778A4658-955D-40AE-8F88-5B5061FA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Sara Norouzi, et. al, Huawei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15BF97F-22F0-4580-9102-4DDD4F04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2" y="626076"/>
            <a:ext cx="9144000" cy="457201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Option 1 : </a:t>
            </a:r>
            <a:r>
              <a:rPr lang="en-CA" altLang="zh-CN" sz="2800" dirty="0">
                <a:solidFill>
                  <a:schemeClr val="tx1"/>
                </a:solidFill>
              </a:rPr>
              <a:t>UEQ-MCS/UEQM Pattern Index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8F33D322-274F-4DB4-8F15-4E08320C9E27}"/>
              </a:ext>
            </a:extLst>
          </p:cNvPr>
          <p:cNvSpPr txBox="1">
            <a:spLocks/>
          </p:cNvSpPr>
          <p:nvPr/>
        </p:nvSpPr>
        <p:spPr bwMode="auto">
          <a:xfrm>
            <a:off x="51757" y="1066800"/>
            <a:ext cx="8991601" cy="258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Tx/>
              <a:buChar char="-"/>
            </a:pPr>
            <a:r>
              <a:rPr kumimoji="0" lang="en-US" altLang="zh-CN" sz="2000" b="0" kern="0" dirty="0"/>
              <a:t>We can prepare tables of common patterns or combinations of ∆</a:t>
            </a:r>
            <a:r>
              <a:rPr kumimoji="0" lang="en-US" altLang="zh-CN" sz="2000" b="0" i="1" kern="0" dirty="0"/>
              <a:t>M</a:t>
            </a:r>
            <a:r>
              <a:rPr kumimoji="0" lang="en-US" altLang="zh-CN" sz="2000" b="0" kern="0" dirty="0"/>
              <a:t> with high probability for different number of spatial streams. </a:t>
            </a:r>
          </a:p>
          <a:p>
            <a:pPr latinLnBrk="0">
              <a:buFontTx/>
              <a:buChar char="-"/>
            </a:pPr>
            <a:r>
              <a:rPr kumimoji="0" lang="en-US" altLang="zh-CN" sz="2000" b="0" kern="0" dirty="0"/>
              <a:t>We can consider an index for each of the combinations which can be represented by </a:t>
            </a:r>
            <a:r>
              <a:rPr kumimoji="0" lang="en-US" altLang="zh-CN" sz="2000" b="0" i="1" kern="0" dirty="0"/>
              <a:t>n</a:t>
            </a:r>
            <a:r>
              <a:rPr kumimoji="0" lang="en-US" altLang="zh-CN" sz="2000" b="0" kern="0" dirty="0"/>
              <a:t> bits in the UHR LA Extension.</a:t>
            </a:r>
          </a:p>
          <a:p>
            <a:pPr lvl="1" latinLnBrk="0">
              <a:buFontTx/>
              <a:buChar char="-"/>
            </a:pPr>
            <a:r>
              <a:rPr kumimoji="0" lang="en-US" altLang="zh-CN" sz="1600" kern="0" dirty="0"/>
              <a:t>In this case, the number of streams and MCS for the base stream can be indicated in B2-B4 and B5-B8 of the Control Information of the existing LA subfield, respectively.</a:t>
            </a:r>
          </a:p>
          <a:p>
            <a:pPr lvl="1" latinLnBrk="0">
              <a:buFontTx/>
              <a:buChar char="-"/>
            </a:pPr>
            <a:r>
              <a:rPr kumimoji="0" lang="en-US" altLang="zh-CN" sz="1600" kern="0" dirty="0"/>
              <a:t>According to the number of streams indicated in the Control Information of the existing LA subfield, the table and indices in the table can be used to demonstrate UEQM/UEQ-MCS pattern and the associated modulations for each stream.</a:t>
            </a:r>
          </a:p>
          <a:p>
            <a:pPr lvl="1" latinLnBrk="0">
              <a:buFontTx/>
              <a:buChar char="-"/>
            </a:pPr>
            <a:r>
              <a:rPr kumimoji="0" lang="en-US" altLang="zh-CN" sz="1600" kern="0" dirty="0"/>
              <a:t>The first stream in the table below represents the base stream</a:t>
            </a:r>
            <a:endParaRPr kumimoji="0" lang="en-US" altLang="zh-CN" sz="1400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08AD61-F812-48A2-978C-E493F1992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317707"/>
              </p:ext>
            </p:extLst>
          </p:nvPr>
        </p:nvGraphicFramePr>
        <p:xfrm>
          <a:off x="2796038" y="4087827"/>
          <a:ext cx="3452361" cy="19368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1070">
                  <a:extLst>
                    <a:ext uri="{9D8B030D-6E8A-4147-A177-3AD203B41FA5}">
                      <a16:colId xmlns:a16="http://schemas.microsoft.com/office/drawing/2014/main" val="3421115772"/>
                    </a:ext>
                  </a:extLst>
                </a:gridCol>
                <a:gridCol w="1151070">
                  <a:extLst>
                    <a:ext uri="{9D8B030D-6E8A-4147-A177-3AD203B41FA5}">
                      <a16:colId xmlns:a16="http://schemas.microsoft.com/office/drawing/2014/main" val="1664529134"/>
                    </a:ext>
                  </a:extLst>
                </a:gridCol>
                <a:gridCol w="1150221">
                  <a:extLst>
                    <a:ext uri="{9D8B030D-6E8A-4147-A177-3AD203B41FA5}">
                      <a16:colId xmlns:a16="http://schemas.microsoft.com/office/drawing/2014/main" val="3536145564"/>
                    </a:ext>
                  </a:extLst>
                </a:gridCol>
              </a:tblGrid>
              <a:tr h="32280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Index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kumimoji="0" lang="en-US" altLang="zh-CN" sz="1800" b="0" kern="0" dirty="0"/>
                        <a:t>∆</a:t>
                      </a:r>
                      <a:r>
                        <a:rPr kumimoji="0" lang="en-US" altLang="zh-CN" sz="1800" b="0" i="1" kern="0" dirty="0"/>
                        <a:t>M</a:t>
                      </a:r>
                      <a:endParaRPr lang="en-US" sz="1800" i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134245"/>
                  </a:ext>
                </a:extLst>
              </a:tr>
              <a:tr h="3228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</a:t>
                      </a:r>
                      <a:r>
                        <a:rPr lang="en-US" sz="1800" kern="100" baseline="30000" dirty="0">
                          <a:effectLst/>
                        </a:rPr>
                        <a:t>st</a:t>
                      </a:r>
                      <a:r>
                        <a:rPr lang="en-US" sz="1800" kern="100" dirty="0">
                          <a:effectLst/>
                        </a:rPr>
                        <a:t> Stream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</a:t>
                      </a:r>
                      <a:r>
                        <a:rPr lang="en-US" sz="1800" kern="100" baseline="30000" dirty="0">
                          <a:effectLst/>
                        </a:rPr>
                        <a:t>nd</a:t>
                      </a:r>
                      <a:r>
                        <a:rPr lang="en-US" sz="1800" kern="100" dirty="0">
                          <a:effectLst/>
                        </a:rPr>
                        <a:t> Stream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4679516"/>
                  </a:ext>
                </a:extLst>
              </a:tr>
              <a:tr h="32280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5350816"/>
                  </a:ext>
                </a:extLst>
              </a:tr>
              <a:tr h="32280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7829391"/>
                  </a:ext>
                </a:extLst>
              </a:tr>
              <a:tr h="32280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7284968"/>
                  </a:ext>
                </a:extLst>
              </a:tr>
              <a:tr h="32280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868750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53A6078-12BD-4EAC-B165-F43B01E6CD21}"/>
              </a:ext>
            </a:extLst>
          </p:cNvPr>
          <p:cNvSpPr/>
          <p:nvPr/>
        </p:nvSpPr>
        <p:spPr>
          <a:xfrm>
            <a:off x="1935682" y="6080761"/>
            <a:ext cx="7162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kern="100" dirty="0">
                <a:ea typeface="SimSun" panose="02010600030101010101" pitchFamily="2" charset="-122"/>
              </a:rPr>
              <a:t>Example table for common ∆</a:t>
            </a:r>
            <a:r>
              <a:rPr lang="en-US" sz="1600" b="1" i="1" kern="100" dirty="0">
                <a:ea typeface="SimSun" panose="02010600030101010101" pitchFamily="2" charset="-122"/>
              </a:rPr>
              <a:t>M</a:t>
            </a:r>
            <a:r>
              <a:rPr lang="en-US" sz="1600" b="1" kern="100" dirty="0">
                <a:ea typeface="SimSun" panose="02010600030101010101" pitchFamily="2" charset="-122"/>
              </a:rPr>
              <a:t> Patterns for 2 spatial streams.</a:t>
            </a:r>
            <a:endParaRPr lang="en-US" sz="1600" b="1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F9753BC-3BDC-4B11-8F59-A14B301E56A3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74260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189825</TotalTime>
  <Words>1842</Words>
  <Application>Microsoft Office PowerPoint</Application>
  <PresentationFormat>On-screen Show (4:3)</PresentationFormat>
  <Paragraphs>324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굴림</vt:lpstr>
      <vt:lpstr>굴림</vt:lpstr>
      <vt:lpstr>맑은 고딕</vt:lpstr>
      <vt:lpstr>MS Gothic</vt:lpstr>
      <vt:lpstr>SimSun</vt:lpstr>
      <vt:lpstr>Arial</vt:lpstr>
      <vt:lpstr>Arial Unicode MS</vt:lpstr>
      <vt:lpstr>Cambria Math</vt:lpstr>
      <vt:lpstr>Times New Roman</vt:lpstr>
      <vt:lpstr>802-11-Submission</vt:lpstr>
      <vt:lpstr>HTC Extension for UHR Link Adaptation to Support UEQ-MCS/UEQM</vt:lpstr>
      <vt:lpstr>Background</vt:lpstr>
      <vt:lpstr>Recap: HE/EHT Link Adaptation (HLA/ELA)</vt:lpstr>
      <vt:lpstr>Control ID subfield values as of TGbe D5.0</vt:lpstr>
      <vt:lpstr>Recap: HE/EHT Link Adaptation (HLA/ELA)</vt:lpstr>
      <vt:lpstr>Proposal: Control ID for HTC Extension</vt:lpstr>
      <vt:lpstr>HTC Extension Type</vt:lpstr>
      <vt:lpstr>Option 1 : UEQ-MCS/UEQM Pattern Index</vt:lpstr>
      <vt:lpstr>Option 1 : UEQ-MCS/UEQM Pattern Index</vt:lpstr>
      <vt:lpstr>Option 2: UHR LA Extension Format </vt:lpstr>
      <vt:lpstr>Summary</vt:lpstr>
      <vt:lpstr>References </vt:lpstr>
      <vt:lpstr>SP 1</vt:lpstr>
      <vt:lpstr>SP 2</vt:lpstr>
      <vt:lpstr>SP 3</vt:lpstr>
      <vt:lpstr>SP 4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Sara Norouzi</cp:lastModifiedBy>
  <cp:revision>3792</cp:revision>
  <cp:lastPrinted>2016-07-18T07:45:05Z</cp:lastPrinted>
  <dcterms:created xsi:type="dcterms:W3CDTF">2007-05-21T21:00:37Z</dcterms:created>
  <dcterms:modified xsi:type="dcterms:W3CDTF">2024-07-12T19:51:32Z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