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7" r:id="rId2"/>
    <p:sldId id="379" r:id="rId3"/>
    <p:sldId id="485" r:id="rId4"/>
    <p:sldId id="487" r:id="rId5"/>
    <p:sldId id="488" r:id="rId6"/>
    <p:sldId id="489" r:id="rId7"/>
    <p:sldId id="491" r:id="rId8"/>
    <p:sldId id="474" r:id="rId9"/>
    <p:sldId id="359" r:id="rId10"/>
    <p:sldId id="490" r:id="rId11"/>
    <p:sldId id="346" r:id="rId12"/>
  </p:sldIdLst>
  <p:sldSz cx="12190413" cy="6859588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97799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95599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493398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991197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488997" algn="l" defTabSz="497799" rtl="0" eaLnBrk="1" latinLnBrk="0" hangingPunct="1">
      <a:defRPr sz="13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986796" algn="l" defTabSz="497799" rtl="0" eaLnBrk="1" latinLnBrk="0" hangingPunct="1">
      <a:defRPr sz="13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484596" algn="l" defTabSz="497799" rtl="0" eaLnBrk="1" latinLnBrk="0" hangingPunct="1">
      <a:defRPr sz="13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982395" algn="l" defTabSz="497799" rtl="0" eaLnBrk="1" latinLnBrk="0" hangingPunct="1">
      <a:defRPr sz="13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Cover Page" id="{7E367D55-C77A-3F4F-941C-92F6A234F7F7}">
          <p14:sldIdLst>
            <p14:sldId id="287"/>
          </p14:sldIdLst>
        </p14:section>
        <p14:section name="Presentation" id="{423C3B5B-A901-8240-AD93-EF2BDAB31CDF}">
          <p14:sldIdLst>
            <p14:sldId id="379"/>
            <p14:sldId id="485"/>
            <p14:sldId id="487"/>
            <p14:sldId id="488"/>
            <p14:sldId id="489"/>
            <p14:sldId id="491"/>
            <p14:sldId id="474"/>
            <p14:sldId id="359"/>
            <p14:sldId id="490"/>
            <p14:sldId id="34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161">
          <p15:clr>
            <a:srgbClr val="A4A3A4"/>
          </p15:clr>
        </p15:guide>
        <p15:guide id="4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illy Verso" initials="BV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40" autoAdjust="0"/>
    <p:restoredTop sz="96424" autoAdjust="0"/>
  </p:normalViewPr>
  <p:slideViewPr>
    <p:cSldViewPr>
      <p:cViewPr varScale="1">
        <p:scale>
          <a:sx n="80" d="100"/>
          <a:sy n="80" d="100"/>
        </p:scale>
        <p:origin x="96" y="60"/>
      </p:cViewPr>
      <p:guideLst>
        <p:guide orient="horz" pos="2160"/>
        <p:guide pos="2880"/>
        <p:guide orient="horz" pos="2161"/>
        <p:guide pos="3840"/>
      </p:guideLst>
    </p:cSldViewPr>
  </p:slideViewPr>
  <p:outlineViewPr>
    <p:cViewPr>
      <p:scale>
        <a:sx n="33" d="100"/>
        <a:sy n="33" d="100"/>
      </p:scale>
      <p:origin x="0" y="245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12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802.15-&lt;15-09-0758-00-004e&gt;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000">
                <a:latin typeface="Times New Roman" pitchFamily="18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&lt;Pat Kinney&gt;, &lt;Kinney Consulting LLC&gt;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z="1000">
                <a:latin typeface="Times New Roman" pitchFamily="18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A02D7F57-CF25-5744-BB38-A746692E52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933450" eaLnBrk="0" hangingPunct="0"/>
            <a:r>
              <a:rPr lang="en-US" dirty="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3264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802.15-&lt;15-09-0758-00-004e&gt;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&lt;month year&gt;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5763" y="701675"/>
            <a:ext cx="6162675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ＭＳ Ｐゴシック" pitchFamily="-65" charset="-128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&lt;Pat Kinney&gt;, &lt;Kinney Consulting LLC&gt;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4150747-EEFC-F243-90C1-8A0124CC47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 dirty="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50781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defTabSz="1016340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-109" charset="0"/>
        <a:ea typeface="ＭＳ Ｐゴシック" pitchFamily="-65" charset="-128"/>
        <a:cs typeface="ＭＳ Ｐゴシック" pitchFamily="-65" charset="-128"/>
      </a:defRPr>
    </a:lvl1pPr>
    <a:lvl2pPr marL="124450" algn="l" defTabSz="1016340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2pPr>
    <a:lvl3pPr marL="248900" algn="l" defTabSz="1016340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3pPr>
    <a:lvl4pPr marL="373350" algn="l" defTabSz="1016340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4pPr>
    <a:lvl5pPr marL="497799" algn="l" defTabSz="1016340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5pPr>
    <a:lvl6pPr marL="2488997" algn="l" defTabSz="49779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6796" algn="l" defTabSz="49779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4596" algn="l" defTabSz="49779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2395" algn="l" defTabSz="49779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 dirty="0"/>
              <a:t>doc.: IEEE 802.15-&lt;15-09-0758-00-004e&gt;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 dirty="0"/>
              <a:t>&lt;month year&gt;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/>
              <a:t>Page </a:t>
            </a:r>
            <a:fld id="{866C5DAD-7524-994C-A6BA-A3A5EEF4EA53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5763" y="701675"/>
            <a:ext cx="6162675" cy="3468688"/>
          </a:xfrm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363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7364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4718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282" y="685959"/>
            <a:ext cx="10361851" cy="1067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00251" tIns="50126" rIns="100251" bIns="501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282" y="1981659"/>
            <a:ext cx="10361851" cy="4115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00251" tIns="50126" rIns="100251" bIns="501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399967" y="366696"/>
            <a:ext cx="52825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/>
          <a:p>
            <a:pPr lvl="4" algn="r" eaLnBrk="0" hangingPunct="0"/>
            <a:r>
              <a:rPr lang="en-US" sz="1500" b="1" dirty="0"/>
              <a:t>doc.: </a:t>
            </a:r>
            <a:r>
              <a:rPr kumimoji="0" lang="en-GB" altLang="zh-CN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802.11-24/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1215</a:t>
            </a:r>
            <a:r>
              <a:rPr kumimoji="0" lang="en-GB" altLang="zh-CN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  <a:endParaRPr lang="en-US" sz="15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507933" y="6476914"/>
            <a:ext cx="94814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 altLang="zh-CN" dirty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507934" y="6376877"/>
            <a:ext cx="1107295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9560" tIns="49780" rIns="99560" bIns="49780" anchor="ctr"/>
          <a:lstStyle/>
          <a:p>
            <a:endParaRPr lang="en-US" dirty="0"/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507934" y="279465"/>
            <a:ext cx="436807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marL="0" marR="0" lvl="0" indent="0" algn="l" defTabSz="99559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600" kern="1200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July 2024</a:t>
            </a:r>
            <a:endParaRPr lang="en-GB" altLang="zh-CN" sz="1600" dirty="0"/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auto">
          <a:xfrm>
            <a:off x="6298381" y="6472367"/>
            <a:ext cx="5282512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/>
          <a:p>
            <a:pPr algn="r">
              <a:defRPr/>
            </a:pPr>
            <a:r>
              <a:rPr lang="en-US" dirty="0"/>
              <a:t>Wei</a:t>
            </a:r>
            <a:r>
              <a:rPr lang="en-US" baseline="0" dirty="0"/>
              <a:t> Lin et al, </a:t>
            </a:r>
            <a:r>
              <a:rPr lang="en-US" altLang="zh-CN" dirty="0"/>
              <a:t>Huawei</a:t>
            </a:r>
            <a:endParaRPr lang="en-US" dirty="0"/>
          </a:p>
        </p:txBody>
      </p:sp>
      <p:sp>
        <p:nvSpPr>
          <p:cNvPr id="16" name="Line 10"/>
          <p:cNvSpPr>
            <a:spLocks noChangeShapeType="1"/>
          </p:cNvSpPr>
          <p:nvPr userDrawn="1"/>
        </p:nvSpPr>
        <p:spPr bwMode="auto">
          <a:xfrm>
            <a:off x="507935" y="612917"/>
            <a:ext cx="1117454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9560" tIns="49780" rIns="99560" bIns="49780" anchor="ctr"/>
          <a:lstStyle/>
          <a:p>
            <a:endParaRPr lang="en-US" dirty="0"/>
          </a:p>
        </p:txBody>
      </p:sp>
      <p:sp>
        <p:nvSpPr>
          <p:cNvPr id="17" name="Rectangle 9"/>
          <p:cNvSpPr>
            <a:spLocks noChangeArrowheads="1"/>
          </p:cNvSpPr>
          <p:nvPr userDrawn="1"/>
        </p:nvSpPr>
        <p:spPr bwMode="auto">
          <a:xfrm>
            <a:off x="5621135" y="6476914"/>
            <a:ext cx="94814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algn="l" defTabSz="99559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Slide </a:t>
            </a:r>
            <a:fld id="{AD8365B0-1DCB-374B-8D2E-32E02956BE58}" type="slidenum">
              <a:rPr lang="en-US" smtClean="0"/>
              <a:pPr marL="0" marR="0" lvl="0" indent="0" algn="l" defTabSz="99559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-109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-109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-109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-109" charset="0"/>
          <a:ea typeface="ＭＳ Ｐゴシック" pitchFamily="-65" charset="-128"/>
          <a:cs typeface="ＭＳ Ｐゴシック" pitchFamily="-65" charset="-128"/>
        </a:defRPr>
      </a:lvl5pPr>
      <a:lvl6pPr marL="497799"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-109" charset="0"/>
        </a:defRPr>
      </a:lvl6pPr>
      <a:lvl7pPr marL="995599"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-109" charset="0"/>
        </a:defRPr>
      </a:lvl7pPr>
      <a:lvl8pPr marL="1493398"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-109" charset="0"/>
        </a:defRPr>
      </a:lvl8pPr>
      <a:lvl9pPr marL="1991197"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-109" charset="0"/>
        </a:defRPr>
      </a:lvl9pPr>
    </p:titleStyle>
    <p:bodyStyle>
      <a:lvl1pPr marL="373350" indent="-373350" algn="l" rtl="0" eaLnBrk="0" fontAlgn="base" hangingPunct="0">
        <a:spcBef>
          <a:spcPct val="20000"/>
        </a:spcBef>
        <a:spcAft>
          <a:spcPct val="0"/>
        </a:spcAft>
        <a:buChar char="•"/>
        <a:defRPr sz="35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808924" indent="-311125" algn="l" rtl="0" eaLnBrk="0" fontAlgn="base" hangingPunct="0">
        <a:spcBef>
          <a:spcPct val="20000"/>
        </a:spcBef>
        <a:spcAft>
          <a:spcPct val="0"/>
        </a:spcAft>
        <a:buChar char="–"/>
        <a:defRPr sz="3000">
          <a:solidFill>
            <a:schemeClr val="tx1"/>
          </a:solidFill>
          <a:latin typeface="+mn-lt"/>
          <a:ea typeface="ＭＳ Ｐゴシック" pitchFamily="-109" charset="-128"/>
        </a:defRPr>
      </a:lvl2pPr>
      <a:lvl3pPr marL="1182273" indent="-248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ＭＳ Ｐゴシック" pitchFamily="-109" charset="-128"/>
        </a:defRPr>
      </a:lvl3pPr>
      <a:lvl4pPr marL="1555623" indent="-24890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  <a:ea typeface="ＭＳ Ｐゴシック" pitchFamily="-109" charset="-128"/>
        </a:defRPr>
      </a:lvl4pPr>
      <a:lvl5pPr marL="1928973" indent="-2489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ＭＳ Ｐゴシック" pitchFamily="-109" charset="-128"/>
        </a:defRPr>
      </a:lvl5pPr>
      <a:lvl6pPr marL="2426772" indent="-2489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ＭＳ Ｐゴシック" pitchFamily="-109" charset="-128"/>
        </a:defRPr>
      </a:lvl6pPr>
      <a:lvl7pPr marL="2924571" indent="-2489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ＭＳ Ｐゴシック" pitchFamily="-109" charset="-128"/>
        </a:defRPr>
      </a:lvl7pPr>
      <a:lvl8pPr marL="3422371" indent="-2489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ＭＳ Ｐゴシック" pitchFamily="-109" charset="-128"/>
        </a:defRPr>
      </a:lvl8pPr>
      <a:lvl9pPr marL="3920170" indent="-2489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ＭＳ Ｐゴシック" pitchFamily="-109" charset="-128"/>
        </a:defRPr>
      </a:lvl9pPr>
    </p:bodyStyle>
    <p:otherStyle>
      <a:defPPr>
        <a:defRPr lang="en-US"/>
      </a:defPPr>
      <a:lvl1pPr marL="0" algn="l" defTabSz="4977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799" algn="l" defTabSz="4977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599" algn="l" defTabSz="4977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398" algn="l" defTabSz="4977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197" algn="l" defTabSz="4977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997" algn="l" defTabSz="4977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796" algn="l" defTabSz="4977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596" algn="l" defTabSz="4977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395" algn="l" defTabSz="4977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1370806" y="777083"/>
            <a:ext cx="8915400" cy="819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lvl="0"/>
            <a:r>
              <a:rPr lang="en-US" altLang="zh-CN" kern="0" dirty="0">
                <a:solidFill>
                  <a:srgbClr val="000000"/>
                </a:solidFill>
              </a:rPr>
              <a:t>Feasibility study on long range backscatter operation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4" name="Rectangle 6"/>
          <p:cNvSpPr txBox="1">
            <a:spLocks noChangeArrowheads="1"/>
          </p:cNvSpPr>
          <p:nvPr/>
        </p:nvSpPr>
        <p:spPr bwMode="auto">
          <a:xfrm>
            <a:off x="1989931" y="1995425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Date:</a:t>
            </a:r>
            <a:r>
              <a:rPr lang="en-US" sz="2000" b="0" dirty="0">
                <a:solidFill>
                  <a:srgbClr val="000000"/>
                </a:solidFill>
                <a:latin typeface="Times New Roman"/>
              </a:rPr>
              <a:t> 2024-07-</a:t>
            </a: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15</a:t>
            </a:r>
            <a:endParaRPr lang="en-US" sz="2000" b="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1266031" y="23764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Authors: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graphicFrame>
        <p:nvGraphicFramePr>
          <p:cNvPr id="6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780781"/>
              </p:ext>
            </p:extLst>
          </p:nvPr>
        </p:nvGraphicFramePr>
        <p:xfrm>
          <a:off x="1370807" y="3292634"/>
          <a:ext cx="9601198" cy="2194560"/>
        </p:xfrm>
        <a:graphic>
          <a:graphicData uri="http://schemas.openxmlformats.org/drawingml/2006/table">
            <a:tbl>
              <a:tblPr firstRow="1" bandRow="1"/>
              <a:tblGrid>
                <a:gridCol w="18806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6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72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08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04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7425"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425"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Wei Lin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marL="0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Huawei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Huawei,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Shenzhen,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China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lin.linwei@huawei.com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204"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Lei Huang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Huawei,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Singapore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204"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Bin Qian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Huawei,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Shenzhen,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China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829555"/>
                  </a:ext>
                </a:extLst>
              </a:tr>
              <a:tr h="2002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Panpan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977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Huawei,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2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Rojan Chitrakar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Huawei,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2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Shuqiao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 Chen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Huawei,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2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David Xun Yang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Huawei,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Shenzhen,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China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06347" y="685959"/>
            <a:ext cx="11251459" cy="457306"/>
          </a:xfrm>
        </p:spPr>
        <p:txBody>
          <a:bodyPr/>
          <a:lstStyle/>
          <a:p>
            <a:r>
              <a:rPr lang="en-US" altLang="zh-CN" sz="3600" dirty="0"/>
              <a:t>Straw Poll</a:t>
            </a:r>
            <a:endParaRPr lang="en-US" sz="3500" dirty="0">
              <a:latin typeface="Arial" charset="0"/>
            </a:endParaRP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07935" y="1372394"/>
            <a:ext cx="11149871" cy="4876799"/>
          </a:xfrm>
        </p:spPr>
        <p:txBody>
          <a:bodyPr/>
          <a:lstStyle/>
          <a:p>
            <a:r>
              <a:rPr lang="en-US" altLang="zh-CN" sz="2000" dirty="0"/>
              <a:t>Do you support that 11bp defines at least one mode of MAC/PHY that supports long-range backscattering communication in 2.4 GHz as shown below</a:t>
            </a:r>
            <a:endParaRPr lang="en-US" altLang="zh-CN" sz="1800" dirty="0"/>
          </a:p>
          <a:p>
            <a:pPr lvl="1" defTabSz="914400"/>
            <a:endParaRPr lang="en-US" altLang="zh-CN" sz="1800" dirty="0"/>
          </a:p>
          <a:p>
            <a:endParaRPr lang="en-US" altLang="zh-CN" sz="2000" dirty="0"/>
          </a:p>
          <a:p>
            <a:pPr lvl="1" defTabSz="914400"/>
            <a:endParaRPr lang="en-US" altLang="zh-CN" sz="1800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9EC973C-22AE-4973-AD77-3C858AEC89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006" y="2591594"/>
            <a:ext cx="5028406" cy="2249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740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06347" y="685959"/>
            <a:ext cx="11580893" cy="457306"/>
          </a:xfrm>
        </p:spPr>
        <p:txBody>
          <a:bodyPr/>
          <a:lstStyle/>
          <a:p>
            <a:r>
              <a:rPr lang="en-US" altLang="zh-CN" sz="3600" dirty="0"/>
              <a:t>References</a:t>
            </a:r>
            <a:endParaRPr lang="en-US" sz="3500" dirty="0">
              <a:latin typeface="Arial" charset="0"/>
            </a:endParaRP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07935" y="1524795"/>
            <a:ext cx="11479306" cy="4495799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1800" dirty="0"/>
              <a:t>[1] 11-24-0853-00-00bp-design-target-and-device-capabilities-for-amp-iot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1800" dirty="0"/>
              <a:t>[2] 11-24-0867-00-00bp-thoughts-and-questions-on-amp-phy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1800" dirty="0"/>
              <a:t>[3] 11-23-2038-01-0amp-close-range-amp-backscattering-in-2-4ghz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1800" dirty="0"/>
              <a:t>[4] 11-24-0798-01-00bp-close-range-amp-wifi-reader-feasibility-study-followup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1800" dirty="0"/>
              <a:t>[5] 11-24-0075-00-0amp-follow-up-on-amp-link-budgets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1800" dirty="0"/>
              <a:t>[6] 11-22-1562-08-0amp-draft-technical-report-on-support-of-amp-iot-devices-in-wlan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1800" dirty="0"/>
              <a:t>[7] 11-24-0953-00-00bp-2024-05-interim-meeting-minutes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zh-CN" sz="1800" dirty="0"/>
          </a:p>
        </p:txBody>
      </p:sp>
    </p:spTree>
    <p:extLst>
      <p:ext uri="{BB962C8B-B14F-4D97-AF65-F5344CB8AC3E}">
        <p14:creationId xmlns:p14="http://schemas.microsoft.com/office/powerpoint/2010/main" val="775381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06347" y="685959"/>
            <a:ext cx="11580893" cy="457306"/>
          </a:xfrm>
        </p:spPr>
        <p:txBody>
          <a:bodyPr/>
          <a:lstStyle/>
          <a:p>
            <a:r>
              <a:rPr lang="en-US" altLang="zh-CN" sz="3600" dirty="0"/>
              <a:t>Recap of Close Range &amp; Long Range </a:t>
            </a:r>
            <a:r>
              <a:rPr lang="en-US" altLang="zh-CN" sz="3600" dirty="0">
                <a:solidFill>
                  <a:srgbClr val="000000"/>
                </a:solidFill>
              </a:rPr>
              <a:t>Backscatters</a:t>
            </a:r>
            <a:r>
              <a:rPr lang="en-US" altLang="zh-CN" sz="3600" dirty="0"/>
              <a:t> </a:t>
            </a:r>
            <a:endParaRPr lang="en-US" sz="3500" dirty="0">
              <a:latin typeface="Arial" charset="0"/>
            </a:endParaRP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07935" y="1296195"/>
            <a:ext cx="11479306" cy="4876799"/>
          </a:xfrm>
        </p:spPr>
        <p:txBody>
          <a:bodyPr/>
          <a:lstStyle/>
          <a:p>
            <a:r>
              <a:rPr lang="en-US" altLang="zh-CN" sz="2000" dirty="0"/>
              <a:t>There are two different backscatter use cases have been discussed in AMP [1-4]</a:t>
            </a:r>
          </a:p>
          <a:p>
            <a:pPr lvl="1"/>
            <a:r>
              <a:rPr lang="en-US" altLang="zh-CN" sz="1800" dirty="0"/>
              <a:t>Close range backscatter</a:t>
            </a:r>
          </a:p>
          <a:p>
            <a:pPr lvl="2"/>
            <a:r>
              <a:rPr lang="en-US" altLang="zh-CN" sz="1600" dirty="0">
                <a:solidFill>
                  <a:srgbClr val="000000"/>
                </a:solidFill>
              </a:rPr>
              <a:t>Mono-static: the Carrier Source and AP are integrated</a:t>
            </a:r>
          </a:p>
          <a:p>
            <a:pPr lvl="2"/>
            <a:r>
              <a:rPr lang="en-US" altLang="zh-CN" sz="1600" dirty="0">
                <a:solidFill>
                  <a:srgbClr val="000000"/>
                </a:solidFill>
              </a:rPr>
              <a:t>Wi-Fi transceiver has 2+ antennas to support full-duplex operation</a:t>
            </a:r>
          </a:p>
          <a:p>
            <a:pPr lvl="2"/>
            <a:r>
              <a:rPr lang="en-US" altLang="zh-CN" sz="1600" dirty="0">
                <a:solidFill>
                  <a:srgbClr val="000000"/>
                </a:solidFill>
              </a:rPr>
              <a:t>Coverage: 10 cm - 20 cm </a:t>
            </a:r>
          </a:p>
          <a:p>
            <a:pPr lvl="1"/>
            <a:r>
              <a:rPr lang="en-US" altLang="zh-CN" sz="1800" dirty="0"/>
              <a:t>Long range backscatter</a:t>
            </a:r>
          </a:p>
          <a:p>
            <a:pPr lvl="2"/>
            <a:r>
              <a:rPr lang="en-US" altLang="zh-CN" sz="1600" dirty="0">
                <a:solidFill>
                  <a:srgbClr val="000000"/>
                </a:solidFill>
              </a:rPr>
              <a:t>Bi-static: the Carrier Source and AP are separated, which results in half duplex operation</a:t>
            </a:r>
          </a:p>
          <a:p>
            <a:pPr lvl="2"/>
            <a:r>
              <a:rPr lang="en-US" altLang="zh-CN" sz="1600" dirty="0">
                <a:solidFill>
                  <a:srgbClr val="000000"/>
                </a:solidFill>
              </a:rPr>
              <a:t>Coverage: several meters</a:t>
            </a:r>
          </a:p>
          <a:p>
            <a:pPr lvl="1" defTabSz="914400"/>
            <a:endParaRPr lang="en-US" altLang="zh-CN" sz="16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4804" y="4242173"/>
            <a:ext cx="4203778" cy="1323699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494382" y="5694318"/>
            <a:ext cx="210079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Close range backscatter [4]</a:t>
            </a: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7713779" y="5694318"/>
            <a:ext cx="222982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Long range backscatter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2820307" y="4663007"/>
            <a:ext cx="6329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" dirty="0"/>
              <a:t>Leakage signal</a:t>
            </a:r>
            <a:endParaRPr lang="zh-CN" altLang="en-US" sz="600" dirty="0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D567E0D1-EC8D-43B5-A66A-2595CEFBFE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9059" y="3974277"/>
            <a:ext cx="3673347" cy="1643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388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06347" y="685959"/>
            <a:ext cx="11580893" cy="457306"/>
          </a:xfrm>
        </p:spPr>
        <p:txBody>
          <a:bodyPr/>
          <a:lstStyle/>
          <a:p>
            <a:r>
              <a:rPr lang="en-US" altLang="zh-CN" sz="3600" dirty="0"/>
              <a:t>Close Range &amp; Long Range </a:t>
            </a:r>
            <a:r>
              <a:rPr lang="en-US" altLang="zh-CN" sz="3600" dirty="0">
                <a:solidFill>
                  <a:srgbClr val="000000"/>
                </a:solidFill>
              </a:rPr>
              <a:t>Backscatters</a:t>
            </a:r>
            <a:r>
              <a:rPr lang="en-US" altLang="zh-CN" sz="3600" dirty="0"/>
              <a:t> </a:t>
            </a:r>
            <a:endParaRPr lang="en-US" sz="3500" dirty="0">
              <a:latin typeface="Arial" charset="0"/>
            </a:endParaRP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07935" y="1296195"/>
            <a:ext cx="11479306" cy="4876799"/>
          </a:xfrm>
        </p:spPr>
        <p:txBody>
          <a:bodyPr/>
          <a:lstStyle/>
          <a:p>
            <a:r>
              <a:rPr lang="en-US" altLang="zh-CN" sz="2000" dirty="0"/>
              <a:t>According to the SP results during last IEEE meeting, it seems that the group in favor of the use case of close range backscatter operation [7]</a:t>
            </a:r>
          </a:p>
          <a:p>
            <a:pPr lvl="1"/>
            <a:r>
              <a:rPr lang="en-US" altLang="zh-CN" sz="1800" dirty="0"/>
              <a:t>The feasibility of close range backscatter operation have been extensively investigated in [1-4]</a:t>
            </a:r>
          </a:p>
          <a:p>
            <a:pPr lvl="1" defTabSz="914400"/>
            <a:endParaRPr lang="en-US" altLang="zh-CN" sz="1600" dirty="0"/>
          </a:p>
          <a:p>
            <a:pPr lvl="1" defTabSz="914400"/>
            <a:endParaRPr lang="en-US" altLang="zh-CN" sz="1600" dirty="0"/>
          </a:p>
          <a:p>
            <a:pPr lvl="1" defTabSz="914400"/>
            <a:endParaRPr lang="en-US" altLang="zh-CN" sz="1600" dirty="0"/>
          </a:p>
          <a:p>
            <a:pPr lvl="1" defTabSz="914400"/>
            <a:endParaRPr lang="en-US" altLang="zh-CN" sz="1600" dirty="0"/>
          </a:p>
          <a:p>
            <a:pPr lvl="1" defTabSz="914400"/>
            <a:endParaRPr lang="en-US" altLang="zh-CN" sz="1600" dirty="0"/>
          </a:p>
          <a:p>
            <a:pPr lvl="1" defTabSz="914400"/>
            <a:endParaRPr lang="en-US" altLang="zh-CN" sz="1600" dirty="0"/>
          </a:p>
          <a:p>
            <a:pPr lvl="1" defTabSz="914400"/>
            <a:endParaRPr lang="en-US" altLang="zh-CN" sz="1600" dirty="0"/>
          </a:p>
          <a:p>
            <a:endParaRPr lang="en-US" altLang="zh-CN" sz="2000" dirty="0"/>
          </a:p>
          <a:p>
            <a:r>
              <a:rPr lang="en-US" altLang="zh-CN" sz="2000" dirty="0"/>
              <a:t>Ref [1] [5] have addressed long range backscatters, but further investigations are required to clarify the feasibility for medium/long range backscatters at 2.4GHz frequency. </a:t>
            </a:r>
          </a:p>
          <a:p>
            <a:pPr lvl="1"/>
            <a:r>
              <a:rPr lang="en-US" altLang="zh-CN" sz="1800" dirty="0"/>
              <a:t>In this contribution, we investigate the feasibility for backscatter operation of around 10~15m coverage</a:t>
            </a:r>
          </a:p>
          <a:p>
            <a:pPr lvl="1"/>
            <a:r>
              <a:rPr lang="en-US" altLang="zh-CN" sz="1800" dirty="0"/>
              <a:t>Considered Use Case: Long range backscatter with </a:t>
            </a:r>
            <a:r>
              <a:rPr lang="en-US" altLang="zh-CN" sz="1800" dirty="0">
                <a:solidFill>
                  <a:srgbClr val="000000"/>
                </a:solidFill>
              </a:rPr>
              <a:t>separated</a:t>
            </a:r>
            <a:r>
              <a:rPr lang="en-US" altLang="zh-CN" sz="1800" dirty="0"/>
              <a:t> </a:t>
            </a:r>
            <a:r>
              <a:rPr lang="en-US" altLang="zh-CN" sz="1800" dirty="0">
                <a:solidFill>
                  <a:srgbClr val="000000"/>
                </a:solidFill>
              </a:rPr>
              <a:t>Carrier Source and AP</a:t>
            </a:r>
            <a:endParaRPr lang="en-US" altLang="zh-CN" sz="1800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4188" y="2591594"/>
            <a:ext cx="8686800" cy="1865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343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06347" y="685959"/>
            <a:ext cx="11580893" cy="457306"/>
          </a:xfrm>
        </p:spPr>
        <p:txBody>
          <a:bodyPr/>
          <a:lstStyle/>
          <a:p>
            <a:r>
              <a:rPr lang="en-US" altLang="zh-CN" sz="3600" dirty="0"/>
              <a:t>Link Budget for Long Range </a:t>
            </a:r>
            <a:r>
              <a:rPr lang="en-US" altLang="zh-CN" sz="3600" dirty="0">
                <a:solidFill>
                  <a:srgbClr val="000000"/>
                </a:solidFill>
              </a:rPr>
              <a:t>Backscatters</a:t>
            </a:r>
            <a:r>
              <a:rPr lang="en-US" altLang="zh-CN" sz="3600" dirty="0"/>
              <a:t> </a:t>
            </a:r>
            <a:endParaRPr lang="en-US" sz="3500" dirty="0">
              <a:latin typeface="Arial" charset="0"/>
            </a:endParaRP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07935" y="1296195"/>
            <a:ext cx="11479306" cy="4876799"/>
          </a:xfrm>
        </p:spPr>
        <p:txBody>
          <a:bodyPr/>
          <a:lstStyle/>
          <a:p>
            <a:r>
              <a:rPr lang="en-US" altLang="zh-CN" sz="2000" dirty="0"/>
              <a:t>The link budget computations were extensively discussed in [3-6]</a:t>
            </a:r>
          </a:p>
          <a:p>
            <a:pPr lvl="1"/>
            <a:r>
              <a:rPr lang="en-US" altLang="zh-CN" sz="1800" dirty="0"/>
              <a:t>To evaluate the feasibility of long range backscatter, we further investigate the link budgets of </a:t>
            </a:r>
            <a:r>
              <a:rPr lang="en-US" altLang="zh-CN" sz="1800" dirty="0">
                <a:solidFill>
                  <a:srgbClr val="000000"/>
                </a:solidFill>
              </a:rPr>
              <a:t>Bi-Static</a:t>
            </a:r>
            <a:r>
              <a:rPr lang="en-US" altLang="zh-CN" sz="1800" dirty="0"/>
              <a:t> long range backscatter with </a:t>
            </a:r>
            <a:r>
              <a:rPr lang="en-US" altLang="zh-CN" sz="1800" dirty="0">
                <a:solidFill>
                  <a:srgbClr val="000000"/>
                </a:solidFill>
              </a:rPr>
              <a:t>separated Carrier Source and AP</a:t>
            </a:r>
          </a:p>
          <a:p>
            <a:pPr lvl="1"/>
            <a:r>
              <a:rPr lang="en-US" altLang="zh-CN" sz="1800" dirty="0">
                <a:solidFill>
                  <a:srgbClr val="000000"/>
                </a:solidFill>
              </a:rPr>
              <a:t>The AMP Tag in this case should have some power storage or WPT capabilities </a:t>
            </a:r>
            <a:r>
              <a:rPr lang="en-US" altLang="zh-CN" sz="1800" dirty="0">
                <a:solidFill>
                  <a:srgbClr val="000000"/>
                </a:solidFill>
                <a:sym typeface="Wingdings" panose="05000000000000000000" pitchFamily="2" charset="2"/>
              </a:rPr>
              <a:t> better sensitivity</a:t>
            </a:r>
            <a:endParaRPr lang="en-US" altLang="zh-CN" sz="1800" dirty="0"/>
          </a:p>
          <a:p>
            <a:pPr lvl="1"/>
            <a:r>
              <a:rPr lang="en-US" altLang="zh-CN" sz="1800" dirty="0"/>
              <a:t>Both </a:t>
            </a:r>
            <a:r>
              <a:rPr lang="en-US" altLang="zh-CN" sz="1800" dirty="0" err="1"/>
              <a:t>Friis</a:t>
            </a:r>
            <a:r>
              <a:rPr lang="en-US" altLang="zh-CN" sz="1800" dirty="0"/>
              <a:t> equation and 11n defined channel models (2.4GHz) are evaluated</a:t>
            </a:r>
          </a:p>
          <a:p>
            <a:pPr lvl="1" defTabSz="914400"/>
            <a:endParaRPr lang="en-US" altLang="zh-CN" sz="1800" dirty="0"/>
          </a:p>
          <a:p>
            <a:pPr lvl="1" defTabSz="914400"/>
            <a:endParaRPr lang="en-US" altLang="zh-CN" sz="1600" dirty="0"/>
          </a:p>
          <a:p>
            <a:pPr lvl="1" defTabSz="914400"/>
            <a:endParaRPr lang="en-US" altLang="zh-CN" sz="1600" dirty="0"/>
          </a:p>
          <a:p>
            <a:pPr lvl="1" defTabSz="914400"/>
            <a:endParaRPr lang="en-US" altLang="zh-CN" sz="1600" dirty="0"/>
          </a:p>
          <a:p>
            <a:pPr lvl="1" defTabSz="914400"/>
            <a:endParaRPr lang="en-US" altLang="zh-CN" sz="1600" dirty="0"/>
          </a:p>
          <a:p>
            <a:pPr lvl="1" defTabSz="914400"/>
            <a:endParaRPr lang="en-US" altLang="zh-CN" sz="1600" dirty="0"/>
          </a:p>
        </p:txBody>
      </p:sp>
      <p:sp>
        <p:nvSpPr>
          <p:cNvPr id="4" name="文本框 3"/>
          <p:cNvSpPr txBox="1"/>
          <p:nvPr/>
        </p:nvSpPr>
        <p:spPr>
          <a:xfrm>
            <a:off x="1750641" y="5460920"/>
            <a:ext cx="222982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Long range backscatter</a:t>
            </a:r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206" y="3534597"/>
            <a:ext cx="4114800" cy="477408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7997597" y="3964624"/>
            <a:ext cx="12218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 err="1"/>
              <a:t>Friis</a:t>
            </a:r>
            <a:r>
              <a:rPr lang="en-US" altLang="zh-CN" sz="1400" dirty="0"/>
              <a:t> equation </a:t>
            </a:r>
            <a:endParaRPr lang="zh-CN" altLang="en-US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F00456F7-B8A3-4C11-821F-8FB97B6AAD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4546" y="4776863"/>
            <a:ext cx="4038600" cy="708903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7847806" y="5560417"/>
            <a:ext cx="15453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/>
              <a:t>11n channel model</a:t>
            </a:r>
            <a:endParaRPr lang="zh-CN" altLang="en-US" dirty="0"/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73DB22D4-56FF-4C02-BCA5-614AAD513F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5303" y="3534597"/>
            <a:ext cx="4020771" cy="179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158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06347" y="685959"/>
            <a:ext cx="11580893" cy="457306"/>
          </a:xfrm>
        </p:spPr>
        <p:txBody>
          <a:bodyPr/>
          <a:lstStyle/>
          <a:p>
            <a:r>
              <a:rPr lang="en-US" altLang="zh-CN" sz="3600" dirty="0"/>
              <a:t>Downlink Link Budget for Long Range </a:t>
            </a:r>
            <a:r>
              <a:rPr lang="en-US" altLang="zh-CN" sz="3600" dirty="0">
                <a:solidFill>
                  <a:srgbClr val="000000"/>
                </a:solidFill>
              </a:rPr>
              <a:t>Backscatters</a:t>
            </a:r>
            <a:r>
              <a:rPr lang="en-US" altLang="zh-CN" sz="3600" dirty="0"/>
              <a:t> </a:t>
            </a:r>
            <a:endParaRPr lang="en-US" sz="3500" dirty="0">
              <a:latin typeface="Arial" charset="0"/>
            </a:endParaRPr>
          </a:p>
        </p:txBody>
      </p:sp>
      <p:sp>
        <p:nvSpPr>
          <p:cNvPr id="12" name="Rectangle 1027"/>
          <p:cNvSpPr txBox="1">
            <a:spLocks noChangeArrowheads="1"/>
          </p:cNvSpPr>
          <p:nvPr/>
        </p:nvSpPr>
        <p:spPr bwMode="auto">
          <a:xfrm>
            <a:off x="507934" y="1219994"/>
            <a:ext cx="11479306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00251" tIns="50126" rIns="100251" bIns="50126" numCol="1" anchor="t" anchorCtr="0" compatLnSpc="1">
            <a:prstTxWarp prst="textNoShape">
              <a:avLst/>
            </a:prstTxWarp>
          </a:bodyPr>
          <a:lstStyle>
            <a:lvl1pPr marL="373350" indent="-3733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5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808924" indent="-31112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0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2pPr>
            <a:lvl3pPr marL="1182273" indent="-248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3pPr>
            <a:lvl4pPr marL="1555623" indent="-2489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4pPr>
            <a:lvl5pPr marL="1928973" indent="-248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5pPr>
            <a:lvl6pPr marL="2426772" indent="-248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6pPr>
            <a:lvl7pPr marL="2924571" indent="-248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7pPr>
            <a:lvl8pPr marL="3422371" indent="-248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8pPr>
            <a:lvl9pPr marL="3920170" indent="-248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9pPr>
          </a:lstStyle>
          <a:p>
            <a:r>
              <a:rPr lang="en-US" altLang="zh-CN" sz="2000" kern="0" dirty="0"/>
              <a:t>Downlink link budget computations of </a:t>
            </a:r>
            <a:r>
              <a:rPr lang="en-US" altLang="zh-CN" sz="2000" dirty="0">
                <a:solidFill>
                  <a:srgbClr val="000000"/>
                </a:solidFill>
              </a:rPr>
              <a:t>Bi-Static</a:t>
            </a:r>
            <a:r>
              <a:rPr lang="en-US" altLang="zh-CN" sz="2000" dirty="0"/>
              <a:t> long range backscatters</a:t>
            </a:r>
            <a:endParaRPr lang="en-US" altLang="zh-CN" sz="2000" kern="0" dirty="0"/>
          </a:p>
          <a:p>
            <a:pPr lvl="1"/>
            <a:r>
              <a:rPr lang="en-US" altLang="zh-CN" sz="1600" dirty="0">
                <a:solidFill>
                  <a:srgbClr val="000000"/>
                </a:solidFill>
              </a:rPr>
              <a:t>The </a:t>
            </a:r>
            <a:r>
              <a:rPr lang="en-US" altLang="zh-CN" sz="1600" dirty="0" err="1">
                <a:solidFill>
                  <a:srgbClr val="000000"/>
                </a:solidFill>
              </a:rPr>
              <a:t>Tx</a:t>
            </a:r>
            <a:r>
              <a:rPr lang="en-US" altLang="zh-CN" sz="1600" dirty="0">
                <a:solidFill>
                  <a:srgbClr val="000000"/>
                </a:solidFill>
              </a:rPr>
              <a:t>/Rx signal isolation is greatly alleviated with separated Carrier Source and AP</a:t>
            </a:r>
            <a:endParaRPr lang="en-US" altLang="zh-CN" sz="1600" kern="0" dirty="0">
              <a:solidFill>
                <a:srgbClr val="0000FF"/>
              </a:solidFill>
            </a:endParaRPr>
          </a:p>
          <a:p>
            <a:pPr lvl="1"/>
            <a:endParaRPr lang="en-US" altLang="zh-CN" sz="1600" kern="0" dirty="0">
              <a:solidFill>
                <a:srgbClr val="000000"/>
              </a:solidFill>
            </a:endParaRPr>
          </a:p>
          <a:p>
            <a:pPr lvl="1"/>
            <a:endParaRPr lang="en-US" altLang="zh-CN" sz="1600" kern="0" dirty="0">
              <a:solidFill>
                <a:srgbClr val="000000"/>
              </a:solidFill>
            </a:endParaRPr>
          </a:p>
          <a:p>
            <a:pPr lvl="1"/>
            <a:endParaRPr lang="en-US" altLang="zh-CN" sz="1600" kern="0" dirty="0"/>
          </a:p>
          <a:p>
            <a:pPr lvl="1"/>
            <a:endParaRPr lang="en-US" altLang="zh-CN" sz="1600" kern="0" dirty="0">
              <a:solidFill>
                <a:srgbClr val="000000"/>
              </a:solidFill>
            </a:endParaRPr>
          </a:p>
          <a:p>
            <a:pPr lvl="1"/>
            <a:endParaRPr lang="en-US" altLang="zh-CN" sz="1600" kern="0" dirty="0"/>
          </a:p>
        </p:txBody>
      </p:sp>
      <p:graphicFrame>
        <p:nvGraphicFramePr>
          <p:cNvPr id="13" name="表格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734208"/>
              </p:ext>
            </p:extLst>
          </p:nvPr>
        </p:nvGraphicFramePr>
        <p:xfrm>
          <a:off x="1235524" y="3277394"/>
          <a:ext cx="9736482" cy="2156460"/>
        </p:xfrm>
        <a:graphic>
          <a:graphicData uri="http://schemas.openxmlformats.org/drawingml/2006/table">
            <a:tbl>
              <a:tblPr/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16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16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1167">
                <a:tc>
                  <a:txBody>
                    <a:bodyPr/>
                    <a:lstStyle/>
                    <a:p>
                      <a:endParaRPr lang="zh-CN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dirty="0">
                          <a:solidFill>
                            <a:srgbClr val="000000"/>
                          </a:solidFill>
                        </a:rPr>
                        <a:t>Bi-Static</a:t>
                      </a:r>
                      <a:r>
                        <a:rPr lang="en-US" altLang="zh-CN" sz="1400" dirty="0"/>
                        <a:t> long range backscatter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2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Antenna gain of AMP Tag (</a:t>
                      </a:r>
                      <a:r>
                        <a:rPr lang="en-GB" sz="16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dBi</a:t>
                      </a: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Minimum receiving power for </a:t>
                      </a:r>
                      <a:r>
                        <a:rPr lang="en-GB" altLang="zh-CN" sz="16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AMP Tag </a:t>
                      </a: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en-GB" sz="16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dBm</a:t>
                      </a: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-45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Frequency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2.4 GHz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EIRP of AP (</a:t>
                      </a:r>
                      <a:r>
                        <a:rPr lang="en-GB" sz="16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dBm</a:t>
                      </a: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27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6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20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4591">
                <a:tc>
                  <a:txBody>
                    <a:bodyPr/>
                    <a:lstStyle/>
                    <a:p>
                      <a:pPr marL="0" marR="0" lvl="0" indent="0" algn="l" defTabSz="4977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6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Max. </a:t>
                      </a:r>
                      <a:r>
                        <a:rPr lang="en-GB" altLang="zh-CN" sz="16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commun</a:t>
                      </a:r>
                      <a:r>
                        <a:rPr lang="en-GB" altLang="zh-CN" sz="16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. distance from AP to AMP Tag (m) (</a:t>
                      </a:r>
                      <a:r>
                        <a:rPr lang="en-GB" altLang="zh-CN" sz="16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Friis</a:t>
                      </a:r>
                      <a:r>
                        <a:rPr lang="en-GB" altLang="zh-CN" sz="16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en-US" altLang="zh-CN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49.85</a:t>
                      </a: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22.27</a:t>
                      </a: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4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CN" sz="16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Max. </a:t>
                      </a:r>
                      <a:r>
                        <a:rPr lang="en-GB" altLang="zh-CN" sz="16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commun</a:t>
                      </a:r>
                      <a:r>
                        <a:rPr lang="en-GB" altLang="zh-CN" sz="16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. distance from AP to AMP Tag (m) (11n Channel D)</a:t>
                      </a:r>
                      <a:endParaRPr lang="zh-CN" alt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17.8</a:t>
                      </a: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11.32</a:t>
                      </a: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4" name="矩形 13"/>
          <p:cNvSpPr/>
          <p:nvPr/>
        </p:nvSpPr>
        <p:spPr>
          <a:xfrm>
            <a:off x="3048052" y="2024440"/>
            <a:ext cx="586570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err="1">
                <a:solidFill>
                  <a:srgbClr val="000000"/>
                </a:solidFill>
                <a:latin typeface="+mn-ea"/>
                <a:ea typeface="+mn-ea"/>
              </a:rPr>
              <a:t>Pr</a:t>
            </a:r>
            <a:r>
              <a:rPr lang="en-US" altLang="zh-CN" sz="1600" dirty="0">
                <a:solidFill>
                  <a:srgbClr val="000000"/>
                </a:solidFill>
                <a:latin typeface="+mn-ea"/>
                <a:ea typeface="+mn-ea"/>
              </a:rPr>
              <a:t> = Pt + Gt + Gr + 20log</a:t>
            </a:r>
            <a:r>
              <a:rPr lang="en-US" altLang="zh-CN" sz="1600" baseline="-25000" dirty="0">
                <a:solidFill>
                  <a:srgbClr val="000000"/>
                </a:solidFill>
                <a:latin typeface="+mn-ea"/>
                <a:ea typeface="+mn-ea"/>
              </a:rPr>
              <a:t>10</a:t>
            </a:r>
            <a:r>
              <a:rPr lang="en-US" altLang="zh-CN" sz="1600" dirty="0">
                <a:solidFill>
                  <a:srgbClr val="000000"/>
                </a:solidFill>
                <a:latin typeface="+mn-ea"/>
                <a:ea typeface="+mn-ea"/>
              </a:rPr>
              <a:t>(</a:t>
            </a:r>
            <a:r>
              <a:rPr lang="el-GR" altLang="zh-CN" sz="1600" dirty="0">
                <a:solidFill>
                  <a:srgbClr val="000000"/>
                </a:solidFill>
                <a:latin typeface="+mn-ea"/>
                <a:ea typeface="+mn-ea"/>
              </a:rPr>
              <a:t>λ</a:t>
            </a:r>
            <a:r>
              <a:rPr lang="en-US" altLang="zh-CN" sz="1600" dirty="0">
                <a:solidFill>
                  <a:srgbClr val="000000"/>
                </a:solidFill>
                <a:latin typeface="+mn-ea"/>
                <a:ea typeface="+mn-ea"/>
              </a:rPr>
              <a:t>) – 20log</a:t>
            </a:r>
            <a:r>
              <a:rPr lang="en-US" altLang="zh-CN" sz="1600" baseline="-25000" dirty="0">
                <a:solidFill>
                  <a:srgbClr val="000000"/>
                </a:solidFill>
                <a:latin typeface="+mn-ea"/>
                <a:ea typeface="+mn-ea"/>
              </a:rPr>
              <a:t>10</a:t>
            </a:r>
            <a:r>
              <a:rPr lang="en-US" altLang="zh-CN" sz="1600" dirty="0">
                <a:solidFill>
                  <a:srgbClr val="000000"/>
                </a:solidFill>
                <a:latin typeface="+mn-ea"/>
                <a:ea typeface="+mn-ea"/>
              </a:rPr>
              <a:t>(4</a:t>
            </a:r>
            <a:r>
              <a:rPr lang="el-GR" altLang="zh-CN" sz="1600" dirty="0">
                <a:solidFill>
                  <a:srgbClr val="000000"/>
                </a:solidFill>
                <a:latin typeface="+mn-ea"/>
                <a:ea typeface="+mn-ea"/>
              </a:rPr>
              <a:t>π</a:t>
            </a:r>
            <a:r>
              <a:rPr lang="en-US" altLang="zh-CN" sz="1600" dirty="0">
                <a:solidFill>
                  <a:srgbClr val="000000"/>
                </a:solidFill>
                <a:latin typeface="+mn-ea"/>
                <a:ea typeface="+mn-ea"/>
              </a:rPr>
              <a:t>d)     (with </a:t>
            </a:r>
            <a:r>
              <a:rPr lang="en-GB" altLang="zh-CN" sz="16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Friis</a:t>
            </a:r>
            <a:r>
              <a:rPr lang="en-GB" altLang="zh-CN" sz="1600" dirty="0">
                <a:latin typeface="Times New Roman" panose="02020603050405020304" pitchFamily="18" charset="0"/>
                <a:ea typeface="宋体" panose="02010600030101010101" pitchFamily="2" charset="-122"/>
              </a:rPr>
              <a:t> Equation)</a:t>
            </a:r>
            <a:endParaRPr lang="en-US" altLang="zh-CN" sz="1600" dirty="0">
              <a:solidFill>
                <a:srgbClr val="000000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01521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06347" y="685959"/>
            <a:ext cx="11580893" cy="457306"/>
          </a:xfrm>
        </p:spPr>
        <p:txBody>
          <a:bodyPr/>
          <a:lstStyle/>
          <a:p>
            <a:r>
              <a:rPr lang="en-US" altLang="zh-CN" sz="3600" dirty="0"/>
              <a:t>Uplink Link Budget for Long Range </a:t>
            </a:r>
            <a:r>
              <a:rPr lang="en-US" altLang="zh-CN" sz="3600" dirty="0">
                <a:solidFill>
                  <a:srgbClr val="000000"/>
                </a:solidFill>
              </a:rPr>
              <a:t>Backscatters</a:t>
            </a:r>
            <a:r>
              <a:rPr lang="en-US" altLang="zh-CN" sz="3600" dirty="0"/>
              <a:t> </a:t>
            </a:r>
            <a:endParaRPr lang="en-US" sz="3500" dirty="0">
              <a:latin typeface="Arial" charset="0"/>
            </a:endParaRPr>
          </a:p>
        </p:txBody>
      </p:sp>
      <p:sp>
        <p:nvSpPr>
          <p:cNvPr id="12" name="Rectangle 1027"/>
          <p:cNvSpPr txBox="1">
            <a:spLocks noChangeArrowheads="1"/>
          </p:cNvSpPr>
          <p:nvPr/>
        </p:nvSpPr>
        <p:spPr bwMode="auto">
          <a:xfrm>
            <a:off x="507934" y="1219994"/>
            <a:ext cx="11479306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00251" tIns="50126" rIns="100251" bIns="50126" numCol="1" anchor="t" anchorCtr="0" compatLnSpc="1">
            <a:prstTxWarp prst="textNoShape">
              <a:avLst/>
            </a:prstTxWarp>
          </a:bodyPr>
          <a:lstStyle>
            <a:lvl1pPr marL="373350" indent="-3733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5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808924" indent="-31112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0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2pPr>
            <a:lvl3pPr marL="1182273" indent="-248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3pPr>
            <a:lvl4pPr marL="1555623" indent="-2489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4pPr>
            <a:lvl5pPr marL="1928973" indent="-248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5pPr>
            <a:lvl6pPr marL="2426772" indent="-248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6pPr>
            <a:lvl7pPr marL="2924571" indent="-248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7pPr>
            <a:lvl8pPr marL="3422371" indent="-248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8pPr>
            <a:lvl9pPr marL="3920170" indent="-248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9pPr>
          </a:lstStyle>
          <a:p>
            <a:r>
              <a:rPr lang="en-US" altLang="zh-CN" sz="2000" kern="0" dirty="0"/>
              <a:t>Uplink link budget computations of </a:t>
            </a:r>
            <a:r>
              <a:rPr lang="en-US" altLang="zh-CN" sz="2000" dirty="0">
                <a:solidFill>
                  <a:srgbClr val="000000"/>
                </a:solidFill>
              </a:rPr>
              <a:t>Bi-Static</a:t>
            </a:r>
            <a:r>
              <a:rPr lang="en-US" altLang="zh-CN" sz="2000" dirty="0"/>
              <a:t> long range backscatters at 2.4GHz Frequency</a:t>
            </a:r>
            <a:endParaRPr lang="en-US" altLang="zh-CN" sz="2000" kern="0" dirty="0"/>
          </a:p>
          <a:p>
            <a:pPr lvl="1"/>
            <a:r>
              <a:rPr lang="en-US" altLang="zh-CN" sz="1600" dirty="0">
                <a:solidFill>
                  <a:srgbClr val="000000"/>
                </a:solidFill>
              </a:rPr>
              <a:t>The </a:t>
            </a:r>
            <a:r>
              <a:rPr lang="en-US" altLang="zh-CN" sz="1600" dirty="0" err="1">
                <a:solidFill>
                  <a:srgbClr val="000000"/>
                </a:solidFill>
              </a:rPr>
              <a:t>Tx</a:t>
            </a:r>
            <a:r>
              <a:rPr lang="en-US" altLang="zh-CN" sz="1600" dirty="0">
                <a:solidFill>
                  <a:srgbClr val="000000"/>
                </a:solidFill>
              </a:rPr>
              <a:t>/Rx signal isolation is greatly alleviated with separated Carrier Source and AP</a:t>
            </a:r>
            <a:endParaRPr lang="en-US" altLang="zh-CN" sz="1600" kern="0" dirty="0">
              <a:solidFill>
                <a:srgbClr val="0000FF"/>
              </a:solidFill>
            </a:endParaRPr>
          </a:p>
          <a:p>
            <a:pPr lvl="1"/>
            <a:endParaRPr lang="en-US" altLang="zh-CN" sz="1600" kern="0" dirty="0">
              <a:solidFill>
                <a:srgbClr val="000000"/>
              </a:solidFill>
            </a:endParaRPr>
          </a:p>
          <a:p>
            <a:pPr lvl="1"/>
            <a:endParaRPr lang="en-US" altLang="zh-CN" sz="1600" kern="0" dirty="0">
              <a:solidFill>
                <a:srgbClr val="000000"/>
              </a:solidFill>
            </a:endParaRPr>
          </a:p>
          <a:p>
            <a:pPr lvl="1"/>
            <a:endParaRPr lang="en-US" altLang="zh-CN" sz="1600" kern="0" dirty="0"/>
          </a:p>
          <a:p>
            <a:pPr lvl="1"/>
            <a:endParaRPr lang="en-US" altLang="zh-CN" sz="1600" kern="0" dirty="0">
              <a:solidFill>
                <a:srgbClr val="000000"/>
              </a:solidFill>
            </a:endParaRPr>
          </a:p>
          <a:p>
            <a:pPr lvl="1"/>
            <a:endParaRPr lang="en-US" altLang="zh-CN" sz="1600" kern="0" dirty="0"/>
          </a:p>
        </p:txBody>
      </p:sp>
      <p:sp>
        <p:nvSpPr>
          <p:cNvPr id="14" name="矩形 13"/>
          <p:cNvSpPr/>
          <p:nvPr/>
        </p:nvSpPr>
        <p:spPr>
          <a:xfrm>
            <a:off x="3048052" y="2024440"/>
            <a:ext cx="586570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err="1">
                <a:solidFill>
                  <a:srgbClr val="000000"/>
                </a:solidFill>
                <a:latin typeface="+mn-ea"/>
                <a:ea typeface="+mn-ea"/>
              </a:rPr>
              <a:t>Pr</a:t>
            </a:r>
            <a:r>
              <a:rPr lang="en-US" altLang="zh-CN" sz="1600" dirty="0">
                <a:solidFill>
                  <a:srgbClr val="000000"/>
                </a:solidFill>
                <a:latin typeface="+mn-ea"/>
                <a:ea typeface="+mn-ea"/>
              </a:rPr>
              <a:t> = Pt + Gt + Gr + 20log</a:t>
            </a:r>
            <a:r>
              <a:rPr lang="en-US" altLang="zh-CN" sz="1600" baseline="-25000" dirty="0">
                <a:solidFill>
                  <a:srgbClr val="000000"/>
                </a:solidFill>
                <a:latin typeface="+mn-ea"/>
                <a:ea typeface="+mn-ea"/>
              </a:rPr>
              <a:t>10</a:t>
            </a:r>
            <a:r>
              <a:rPr lang="en-US" altLang="zh-CN" sz="1600" dirty="0">
                <a:solidFill>
                  <a:srgbClr val="000000"/>
                </a:solidFill>
                <a:latin typeface="+mn-ea"/>
                <a:ea typeface="+mn-ea"/>
              </a:rPr>
              <a:t>(</a:t>
            </a:r>
            <a:r>
              <a:rPr lang="el-GR" altLang="zh-CN" sz="1600" dirty="0">
                <a:solidFill>
                  <a:srgbClr val="000000"/>
                </a:solidFill>
                <a:latin typeface="+mn-ea"/>
                <a:ea typeface="+mn-ea"/>
              </a:rPr>
              <a:t>λ</a:t>
            </a:r>
            <a:r>
              <a:rPr lang="en-US" altLang="zh-CN" sz="1600" dirty="0">
                <a:solidFill>
                  <a:srgbClr val="000000"/>
                </a:solidFill>
                <a:latin typeface="+mn-ea"/>
                <a:ea typeface="+mn-ea"/>
              </a:rPr>
              <a:t>) – 20log</a:t>
            </a:r>
            <a:r>
              <a:rPr lang="en-US" altLang="zh-CN" sz="1600" baseline="-25000" dirty="0">
                <a:solidFill>
                  <a:srgbClr val="000000"/>
                </a:solidFill>
                <a:latin typeface="+mn-ea"/>
                <a:ea typeface="+mn-ea"/>
              </a:rPr>
              <a:t>10</a:t>
            </a:r>
            <a:r>
              <a:rPr lang="en-US" altLang="zh-CN" sz="1600" dirty="0">
                <a:solidFill>
                  <a:srgbClr val="000000"/>
                </a:solidFill>
                <a:latin typeface="+mn-ea"/>
                <a:ea typeface="+mn-ea"/>
              </a:rPr>
              <a:t>(4</a:t>
            </a:r>
            <a:r>
              <a:rPr lang="el-GR" altLang="zh-CN" sz="1600" dirty="0">
                <a:solidFill>
                  <a:srgbClr val="000000"/>
                </a:solidFill>
                <a:latin typeface="+mn-ea"/>
                <a:ea typeface="+mn-ea"/>
              </a:rPr>
              <a:t>π</a:t>
            </a:r>
            <a:r>
              <a:rPr lang="en-US" altLang="zh-CN" sz="1600" dirty="0">
                <a:solidFill>
                  <a:srgbClr val="000000"/>
                </a:solidFill>
                <a:latin typeface="+mn-ea"/>
                <a:ea typeface="+mn-ea"/>
              </a:rPr>
              <a:t>d)     (with </a:t>
            </a:r>
            <a:r>
              <a:rPr lang="en-GB" altLang="zh-CN" sz="16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Friis</a:t>
            </a:r>
            <a:r>
              <a:rPr lang="en-GB" altLang="zh-CN" sz="1600" dirty="0">
                <a:latin typeface="Times New Roman" panose="02020603050405020304" pitchFamily="18" charset="0"/>
                <a:ea typeface="宋体" panose="02010600030101010101" pitchFamily="2" charset="-122"/>
              </a:rPr>
              <a:t> Equation)</a:t>
            </a:r>
            <a:endParaRPr lang="en-US" altLang="zh-CN" sz="1600" dirty="0">
              <a:solidFill>
                <a:srgbClr val="000000"/>
              </a:solidFill>
              <a:latin typeface="+mn-ea"/>
              <a:ea typeface="+mn-ea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1481848"/>
              </p:ext>
            </p:extLst>
          </p:nvPr>
        </p:nvGraphicFramePr>
        <p:xfrm>
          <a:off x="558747" y="2712725"/>
          <a:ext cx="10794259" cy="3155469"/>
        </p:xfrm>
        <a:graphic>
          <a:graphicData uri="http://schemas.openxmlformats.org/drawingml/2006/table">
            <a:tbl>
              <a:tblPr/>
              <a:tblGrid>
                <a:gridCol w="7404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49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4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1167">
                <a:tc>
                  <a:txBody>
                    <a:bodyPr/>
                    <a:lstStyle/>
                    <a:p>
                      <a:pPr marL="0" algn="l" defTabSz="497799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49779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Carrier Source</a:t>
                      </a:r>
                      <a:r>
                        <a:rPr lang="en-US" altLang="zh-CN" sz="1200" b="1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 to AMP Tag</a:t>
                      </a:r>
                      <a:endParaRPr lang="zh-CN" altLang="zh-CN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167">
                <a:tc>
                  <a:txBody>
                    <a:bodyPr/>
                    <a:lstStyle/>
                    <a:p>
                      <a:pPr marL="0" marR="0" lvl="0" indent="0" algn="l" defTabSz="4977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EIRP of Carrier Source (</a:t>
                      </a:r>
                      <a:r>
                        <a:rPr lang="en-GB" altLang="zh-CN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dBm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zh-CN" alt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9779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27</a:t>
                      </a: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9779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20</a:t>
                      </a: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1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Antenna gains of 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AMP Tag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(</a:t>
                      </a:r>
                      <a:r>
                        <a:rPr lang="en-GB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dBi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1167">
                <a:tc>
                  <a:txBody>
                    <a:bodyPr/>
                    <a:lstStyle/>
                    <a:p>
                      <a:pPr marL="0" marR="0" lvl="0" indent="0" algn="l" defTabSz="4977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Minimum receiving power for AMP Tag (</a:t>
                      </a:r>
                      <a:r>
                        <a:rPr lang="en-GB" altLang="zh-CN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dBm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zh-CN" alt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l" defTabSz="497799" rtl="0" eaLnBrk="1" latinLnBrk="0" hangingPunct="1">
                        <a:spcAft>
                          <a:spcPts val="0"/>
                        </a:spcAft>
                      </a:pPr>
                      <a:r>
                        <a:rPr lang="en-GB" altLang="zh-CN" sz="12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-20 </a:t>
                      </a:r>
                      <a:endParaRPr lang="zh-CN" altLang="zh-CN" sz="1200" b="1" kern="12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497799" rtl="0" eaLnBrk="1" latinLnBrk="0" hangingPunct="1">
                        <a:spcAft>
                          <a:spcPts val="0"/>
                        </a:spcAft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1167">
                <a:tc>
                  <a:txBody>
                    <a:bodyPr/>
                    <a:lstStyle/>
                    <a:p>
                      <a:pPr marL="0" marR="0" lvl="0" indent="0" algn="l" defTabSz="4977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Max. </a:t>
                      </a:r>
                      <a:r>
                        <a:rPr lang="en-GB" altLang="zh-CN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commun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. distance from Carrier Source to AMP Tag (m) (</a:t>
                      </a:r>
                      <a:r>
                        <a:rPr lang="en-GB" altLang="zh-CN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Friis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en-US" altLang="zh-CN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977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2.80</a:t>
                      </a: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977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1.25</a:t>
                      </a: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1167">
                <a:tc>
                  <a:txBody>
                    <a:bodyPr/>
                    <a:lstStyle/>
                    <a:p>
                      <a:pPr marL="0" marR="0" lvl="0" indent="0" algn="l" defTabSz="4977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Max. </a:t>
                      </a:r>
                      <a:r>
                        <a:rPr lang="en-GB" altLang="zh-CN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commun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. distance from Carrier Source to AMP Tag (m) (11n Channel D)</a:t>
                      </a:r>
                      <a:endParaRPr lang="en-US" altLang="zh-CN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0.88</a:t>
                      </a: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1167">
                <a:tc>
                  <a:txBody>
                    <a:bodyPr/>
                    <a:lstStyle/>
                    <a:p>
                      <a:endParaRPr lang="zh-CN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49779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AMP Tag to AMP Reader</a:t>
                      </a:r>
                      <a:endParaRPr lang="zh-CN" altLang="zh-CN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Receiver sensitivity of AP (</a:t>
                      </a:r>
                      <a:r>
                        <a:rPr lang="en-GB" altLang="zh-CN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dBm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zh-CN" alt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-95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591">
                <a:tc>
                  <a:txBody>
                    <a:bodyPr/>
                    <a:lstStyle/>
                    <a:p>
                      <a:pPr marL="0" marR="0" lvl="0" indent="0" algn="l" defTabSz="4977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Maximum transmission power of AMP Tag (</a:t>
                      </a:r>
                      <a:r>
                        <a:rPr lang="en-GB" altLang="zh-CN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dBm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zh-CN" alt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CN" sz="12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-20</a:t>
                      </a:r>
                      <a:endParaRPr lang="zh-CN" sz="12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Backscattering loss at AMP Tag (dB)</a:t>
                      </a:r>
                      <a:endParaRPr lang="zh-CN" alt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5</a:t>
                      </a:r>
                      <a:endParaRPr lang="zh-CN" alt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4591">
                <a:tc>
                  <a:txBody>
                    <a:bodyPr/>
                    <a:lstStyle/>
                    <a:p>
                      <a:pPr marL="0" marR="0" lvl="0" indent="0" algn="l" defTabSz="4977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Max. </a:t>
                      </a:r>
                      <a:r>
                        <a:rPr lang="en-GB" altLang="zh-CN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commun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. distance from AMP Tag to AP (m) (</a:t>
                      </a:r>
                      <a:r>
                        <a:rPr lang="en-GB" altLang="zh-CN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Friis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en-US" altLang="zh-CN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49.85</a:t>
                      </a: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4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Max. </a:t>
                      </a:r>
                      <a:r>
                        <a:rPr lang="en-GB" altLang="zh-CN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commun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. distance from AMP Tag to AP (m) (11n Channel D)</a:t>
                      </a:r>
                      <a:endParaRPr lang="zh-CN" alt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17.94</a:t>
                      </a: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8402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06347" y="685959"/>
            <a:ext cx="11580893" cy="457306"/>
          </a:xfrm>
        </p:spPr>
        <p:txBody>
          <a:bodyPr/>
          <a:lstStyle/>
          <a:p>
            <a:r>
              <a:rPr lang="en-US" altLang="zh-CN" sz="3600" dirty="0"/>
              <a:t>Uplink Link Budget for Long Range </a:t>
            </a:r>
            <a:r>
              <a:rPr lang="en-US" altLang="zh-CN" sz="3600" dirty="0">
                <a:solidFill>
                  <a:srgbClr val="000000"/>
                </a:solidFill>
              </a:rPr>
              <a:t>Backscatters</a:t>
            </a:r>
            <a:r>
              <a:rPr lang="en-US" altLang="zh-CN" sz="3600" dirty="0"/>
              <a:t> </a:t>
            </a:r>
            <a:endParaRPr lang="en-US" sz="3500" dirty="0">
              <a:latin typeface="Arial" charset="0"/>
            </a:endParaRPr>
          </a:p>
        </p:txBody>
      </p:sp>
      <p:sp>
        <p:nvSpPr>
          <p:cNvPr id="12" name="Rectangle 1027"/>
          <p:cNvSpPr txBox="1">
            <a:spLocks noChangeArrowheads="1"/>
          </p:cNvSpPr>
          <p:nvPr/>
        </p:nvSpPr>
        <p:spPr bwMode="auto">
          <a:xfrm>
            <a:off x="507934" y="1219994"/>
            <a:ext cx="11479306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00251" tIns="50126" rIns="100251" bIns="50126" numCol="1" anchor="t" anchorCtr="0" compatLnSpc="1">
            <a:prstTxWarp prst="textNoShape">
              <a:avLst/>
            </a:prstTxWarp>
          </a:bodyPr>
          <a:lstStyle>
            <a:lvl1pPr marL="373350" indent="-3733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5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808924" indent="-31112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0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2pPr>
            <a:lvl3pPr marL="1182273" indent="-248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3pPr>
            <a:lvl4pPr marL="1555623" indent="-2489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4pPr>
            <a:lvl5pPr marL="1928973" indent="-248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5pPr>
            <a:lvl6pPr marL="2426772" indent="-248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6pPr>
            <a:lvl7pPr marL="2924571" indent="-248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7pPr>
            <a:lvl8pPr marL="3422371" indent="-248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8pPr>
            <a:lvl9pPr marL="3920170" indent="-248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ＭＳ Ｐゴシック" pitchFamily="-109" charset="-128"/>
              </a:defRPr>
            </a:lvl9pPr>
          </a:lstStyle>
          <a:p>
            <a:r>
              <a:rPr lang="en-US" altLang="zh-CN" sz="2000" kern="0" dirty="0"/>
              <a:t>Uplink link budget computations of </a:t>
            </a:r>
            <a:r>
              <a:rPr lang="en-US" altLang="zh-CN" sz="2000" dirty="0">
                <a:solidFill>
                  <a:srgbClr val="000000"/>
                </a:solidFill>
              </a:rPr>
              <a:t>Bi-Static</a:t>
            </a:r>
            <a:r>
              <a:rPr lang="en-US" altLang="zh-CN" sz="2000" dirty="0"/>
              <a:t> long range backscatters at 2.4GHz Frequency</a:t>
            </a:r>
            <a:endParaRPr lang="en-US" altLang="zh-CN" sz="2000" kern="0" dirty="0"/>
          </a:p>
          <a:p>
            <a:pPr lvl="1"/>
            <a:r>
              <a:rPr lang="en-US" altLang="zh-CN" sz="1600" dirty="0">
                <a:solidFill>
                  <a:srgbClr val="000000"/>
                </a:solidFill>
              </a:rPr>
              <a:t>The </a:t>
            </a:r>
            <a:r>
              <a:rPr lang="en-US" altLang="zh-CN" sz="1600" dirty="0" err="1">
                <a:solidFill>
                  <a:srgbClr val="000000"/>
                </a:solidFill>
              </a:rPr>
              <a:t>Tx</a:t>
            </a:r>
            <a:r>
              <a:rPr lang="en-US" altLang="zh-CN" sz="1600" dirty="0">
                <a:solidFill>
                  <a:srgbClr val="000000"/>
                </a:solidFill>
              </a:rPr>
              <a:t>/Rx signal isolation is greatly alleviated with separated Carrier Source and AP</a:t>
            </a:r>
            <a:endParaRPr lang="en-US" altLang="zh-CN" sz="1600" kern="0" dirty="0">
              <a:solidFill>
                <a:srgbClr val="0000FF"/>
              </a:solidFill>
            </a:endParaRPr>
          </a:p>
          <a:p>
            <a:pPr lvl="1"/>
            <a:endParaRPr lang="en-US" altLang="zh-CN" sz="1600" kern="0" dirty="0">
              <a:solidFill>
                <a:srgbClr val="000000"/>
              </a:solidFill>
            </a:endParaRPr>
          </a:p>
          <a:p>
            <a:pPr lvl="1"/>
            <a:endParaRPr lang="en-US" altLang="zh-CN" sz="1600" kern="0" dirty="0">
              <a:solidFill>
                <a:srgbClr val="000000"/>
              </a:solidFill>
            </a:endParaRPr>
          </a:p>
          <a:p>
            <a:pPr lvl="1"/>
            <a:endParaRPr lang="en-US" altLang="zh-CN" sz="1600" kern="0" dirty="0"/>
          </a:p>
          <a:p>
            <a:pPr lvl="1"/>
            <a:endParaRPr lang="en-US" altLang="zh-CN" sz="1600" kern="0" dirty="0">
              <a:solidFill>
                <a:srgbClr val="000000"/>
              </a:solidFill>
            </a:endParaRPr>
          </a:p>
          <a:p>
            <a:pPr lvl="1"/>
            <a:endParaRPr lang="en-US" altLang="zh-CN" sz="1600" kern="0" dirty="0"/>
          </a:p>
        </p:txBody>
      </p:sp>
      <p:sp>
        <p:nvSpPr>
          <p:cNvPr id="14" name="矩形 13"/>
          <p:cNvSpPr/>
          <p:nvPr/>
        </p:nvSpPr>
        <p:spPr>
          <a:xfrm>
            <a:off x="3048052" y="2024440"/>
            <a:ext cx="586570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err="1">
                <a:solidFill>
                  <a:srgbClr val="000000"/>
                </a:solidFill>
                <a:latin typeface="+mn-ea"/>
                <a:ea typeface="+mn-ea"/>
              </a:rPr>
              <a:t>Pr</a:t>
            </a:r>
            <a:r>
              <a:rPr lang="en-US" altLang="zh-CN" sz="1600" dirty="0">
                <a:solidFill>
                  <a:srgbClr val="000000"/>
                </a:solidFill>
                <a:latin typeface="+mn-ea"/>
                <a:ea typeface="+mn-ea"/>
              </a:rPr>
              <a:t> = Pt + Gt + Gr + 20log</a:t>
            </a:r>
            <a:r>
              <a:rPr lang="en-US" altLang="zh-CN" sz="1600" baseline="-25000" dirty="0">
                <a:solidFill>
                  <a:srgbClr val="000000"/>
                </a:solidFill>
                <a:latin typeface="+mn-ea"/>
                <a:ea typeface="+mn-ea"/>
              </a:rPr>
              <a:t>10</a:t>
            </a:r>
            <a:r>
              <a:rPr lang="en-US" altLang="zh-CN" sz="1600" dirty="0">
                <a:solidFill>
                  <a:srgbClr val="000000"/>
                </a:solidFill>
                <a:latin typeface="+mn-ea"/>
                <a:ea typeface="+mn-ea"/>
              </a:rPr>
              <a:t>(</a:t>
            </a:r>
            <a:r>
              <a:rPr lang="el-GR" altLang="zh-CN" sz="1600" dirty="0">
                <a:solidFill>
                  <a:srgbClr val="000000"/>
                </a:solidFill>
                <a:latin typeface="+mn-ea"/>
                <a:ea typeface="+mn-ea"/>
              </a:rPr>
              <a:t>λ</a:t>
            </a:r>
            <a:r>
              <a:rPr lang="en-US" altLang="zh-CN" sz="1600" dirty="0">
                <a:solidFill>
                  <a:srgbClr val="000000"/>
                </a:solidFill>
                <a:latin typeface="+mn-ea"/>
                <a:ea typeface="+mn-ea"/>
              </a:rPr>
              <a:t>) – 20log</a:t>
            </a:r>
            <a:r>
              <a:rPr lang="en-US" altLang="zh-CN" sz="1600" baseline="-25000" dirty="0">
                <a:solidFill>
                  <a:srgbClr val="000000"/>
                </a:solidFill>
                <a:latin typeface="+mn-ea"/>
                <a:ea typeface="+mn-ea"/>
              </a:rPr>
              <a:t>10</a:t>
            </a:r>
            <a:r>
              <a:rPr lang="en-US" altLang="zh-CN" sz="1600" dirty="0">
                <a:solidFill>
                  <a:srgbClr val="000000"/>
                </a:solidFill>
                <a:latin typeface="+mn-ea"/>
                <a:ea typeface="+mn-ea"/>
              </a:rPr>
              <a:t>(4</a:t>
            </a:r>
            <a:r>
              <a:rPr lang="el-GR" altLang="zh-CN" sz="1600" dirty="0">
                <a:solidFill>
                  <a:srgbClr val="000000"/>
                </a:solidFill>
                <a:latin typeface="+mn-ea"/>
                <a:ea typeface="+mn-ea"/>
              </a:rPr>
              <a:t>π</a:t>
            </a:r>
            <a:r>
              <a:rPr lang="en-US" altLang="zh-CN" sz="1600" dirty="0">
                <a:solidFill>
                  <a:srgbClr val="000000"/>
                </a:solidFill>
                <a:latin typeface="+mn-ea"/>
                <a:ea typeface="+mn-ea"/>
              </a:rPr>
              <a:t>d)     (with </a:t>
            </a:r>
            <a:r>
              <a:rPr lang="en-GB" altLang="zh-CN" sz="16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Friis</a:t>
            </a:r>
            <a:r>
              <a:rPr lang="en-GB" altLang="zh-CN" sz="1600" dirty="0">
                <a:latin typeface="Times New Roman" panose="02020603050405020304" pitchFamily="18" charset="0"/>
                <a:ea typeface="宋体" panose="02010600030101010101" pitchFamily="2" charset="-122"/>
              </a:rPr>
              <a:t> Equation)</a:t>
            </a:r>
            <a:endParaRPr lang="en-US" altLang="zh-CN" sz="1600" dirty="0">
              <a:solidFill>
                <a:srgbClr val="000000"/>
              </a:solidFill>
              <a:latin typeface="+mn-ea"/>
              <a:ea typeface="+mn-ea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451072"/>
              </p:ext>
            </p:extLst>
          </p:nvPr>
        </p:nvGraphicFramePr>
        <p:xfrm>
          <a:off x="558747" y="2712725"/>
          <a:ext cx="10794259" cy="3155469"/>
        </p:xfrm>
        <a:graphic>
          <a:graphicData uri="http://schemas.openxmlformats.org/drawingml/2006/table">
            <a:tbl>
              <a:tblPr/>
              <a:tblGrid>
                <a:gridCol w="7404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49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4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1167">
                <a:tc>
                  <a:txBody>
                    <a:bodyPr/>
                    <a:lstStyle/>
                    <a:p>
                      <a:pPr marL="0" algn="l" defTabSz="497799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49779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Carrier Source</a:t>
                      </a:r>
                      <a:r>
                        <a:rPr lang="en-US" altLang="zh-CN" sz="1200" b="1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 to AMP Tag</a:t>
                      </a:r>
                      <a:endParaRPr lang="zh-CN" altLang="zh-CN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167">
                <a:tc>
                  <a:txBody>
                    <a:bodyPr/>
                    <a:lstStyle/>
                    <a:p>
                      <a:pPr marL="0" marR="0" lvl="0" indent="0" algn="l" defTabSz="4977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EIRP of Carrier Source (</a:t>
                      </a:r>
                      <a:r>
                        <a:rPr lang="en-GB" altLang="zh-CN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dBm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zh-CN" alt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9779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27</a:t>
                      </a: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9779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20</a:t>
                      </a: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1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Antenna gains of 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AMP Tag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(</a:t>
                      </a:r>
                      <a:r>
                        <a:rPr lang="en-GB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dBi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1167">
                <a:tc>
                  <a:txBody>
                    <a:bodyPr/>
                    <a:lstStyle/>
                    <a:p>
                      <a:pPr marL="0" marR="0" lvl="0" indent="0" algn="l" defTabSz="4977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Minimum receiving power for AMP Tag (</a:t>
                      </a:r>
                      <a:r>
                        <a:rPr lang="en-GB" altLang="zh-CN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dBm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zh-CN" alt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l" defTabSz="497799" rtl="0" eaLnBrk="1" latinLnBrk="0" hangingPunct="1">
                        <a:spcAft>
                          <a:spcPts val="0"/>
                        </a:spcAft>
                      </a:pPr>
                      <a:r>
                        <a:rPr lang="en-GB" altLang="zh-CN" sz="12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-25</a:t>
                      </a:r>
                      <a:endParaRPr lang="zh-CN" altLang="zh-CN" sz="1200" b="1" kern="12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497799" rtl="0" eaLnBrk="1" latinLnBrk="0" hangingPunct="1">
                        <a:spcAft>
                          <a:spcPts val="0"/>
                        </a:spcAft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1167">
                <a:tc>
                  <a:txBody>
                    <a:bodyPr/>
                    <a:lstStyle/>
                    <a:p>
                      <a:pPr marL="0" marR="0" lvl="0" indent="0" algn="l" defTabSz="4977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Max. </a:t>
                      </a:r>
                      <a:r>
                        <a:rPr lang="en-GB" altLang="zh-CN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commun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. distance from Carrier Source to AMP Tag (m) (</a:t>
                      </a:r>
                      <a:r>
                        <a:rPr lang="en-GB" altLang="zh-CN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Friis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en-US" altLang="zh-CN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977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4.98</a:t>
                      </a: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977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2.22</a:t>
                      </a: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1167">
                <a:tc>
                  <a:txBody>
                    <a:bodyPr/>
                    <a:lstStyle/>
                    <a:p>
                      <a:pPr marL="0" marR="0" lvl="0" indent="0" algn="l" defTabSz="4977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Max. </a:t>
                      </a:r>
                      <a:r>
                        <a:rPr lang="en-GB" altLang="zh-CN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commun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. distance from Carrier Source to AMP Tag (m) (11n Channel D)</a:t>
                      </a:r>
                      <a:endParaRPr lang="en-US" altLang="zh-CN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3.50</a:t>
                      </a: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1.56</a:t>
                      </a: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1167">
                <a:tc>
                  <a:txBody>
                    <a:bodyPr/>
                    <a:lstStyle/>
                    <a:p>
                      <a:endParaRPr lang="zh-CN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49779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AMP Tag to AMP Reader</a:t>
                      </a:r>
                      <a:endParaRPr lang="zh-CN" altLang="zh-CN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Receiver sensitivity of AP (</a:t>
                      </a:r>
                      <a:r>
                        <a:rPr lang="en-GB" altLang="zh-CN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dBm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zh-CN" alt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-95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591">
                <a:tc>
                  <a:txBody>
                    <a:bodyPr/>
                    <a:lstStyle/>
                    <a:p>
                      <a:pPr marL="0" marR="0" lvl="0" indent="0" algn="l" defTabSz="4977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Maximum transmission power of AMP Tag (</a:t>
                      </a:r>
                      <a:r>
                        <a:rPr lang="en-GB" altLang="zh-CN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dBm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zh-CN" alt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CN" sz="12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-25</a:t>
                      </a:r>
                      <a:endParaRPr lang="zh-CN" sz="12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Backscattering loss at AMP Tag (dB)</a:t>
                      </a:r>
                      <a:endParaRPr lang="zh-CN" alt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5</a:t>
                      </a:r>
                      <a:endParaRPr lang="zh-CN" alt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4591">
                <a:tc>
                  <a:txBody>
                    <a:bodyPr/>
                    <a:lstStyle/>
                    <a:p>
                      <a:pPr marL="0" marR="0" lvl="0" indent="0" algn="l" defTabSz="4977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Max. </a:t>
                      </a:r>
                      <a:r>
                        <a:rPr lang="en-GB" altLang="zh-CN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commun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. distance from AMP Tag to AP (m) (</a:t>
                      </a:r>
                      <a:r>
                        <a:rPr lang="en-GB" altLang="zh-CN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Friis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en-US" altLang="zh-CN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28.03</a:t>
                      </a: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4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Max. </a:t>
                      </a:r>
                      <a:r>
                        <a:rPr lang="en-GB" altLang="zh-CN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commun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. distance from AMP Tag to AP (m) (11n Channel D)</a:t>
                      </a:r>
                      <a:endParaRPr lang="zh-CN" alt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12.91</a:t>
                      </a: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7583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06347" y="685959"/>
            <a:ext cx="11580893" cy="457306"/>
          </a:xfrm>
        </p:spPr>
        <p:txBody>
          <a:bodyPr/>
          <a:lstStyle/>
          <a:p>
            <a:r>
              <a:rPr lang="en-US" altLang="zh-CN" sz="3600" dirty="0"/>
              <a:t>Summary</a:t>
            </a:r>
            <a:endParaRPr lang="en-US" sz="3500" dirty="0">
              <a:latin typeface="Arial" charset="0"/>
            </a:endParaRP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07935" y="1372394"/>
            <a:ext cx="11479306" cy="4876799"/>
          </a:xfrm>
        </p:spPr>
        <p:txBody>
          <a:bodyPr/>
          <a:lstStyle/>
          <a:p>
            <a:r>
              <a:rPr lang="en-US" altLang="zh-CN" sz="2000" dirty="0"/>
              <a:t>In this contribution, we investigated the feasibility for long range backscatter operation of around 10~15m coverage</a:t>
            </a:r>
          </a:p>
          <a:p>
            <a:pPr lvl="1"/>
            <a:r>
              <a:rPr lang="en-US" altLang="zh-CN" sz="1800" dirty="0"/>
              <a:t>Considered Use Case: Long range backscatter with </a:t>
            </a:r>
            <a:r>
              <a:rPr lang="en-US" altLang="zh-CN" sz="1800" dirty="0">
                <a:solidFill>
                  <a:srgbClr val="000000"/>
                </a:solidFill>
              </a:rPr>
              <a:t>separated</a:t>
            </a:r>
            <a:r>
              <a:rPr lang="en-US" altLang="zh-CN" sz="1800" dirty="0"/>
              <a:t> </a:t>
            </a:r>
            <a:r>
              <a:rPr lang="en-US" altLang="zh-CN" sz="1800" dirty="0">
                <a:solidFill>
                  <a:srgbClr val="000000"/>
                </a:solidFill>
              </a:rPr>
              <a:t>Carrier Source and AP</a:t>
            </a:r>
            <a:endParaRPr lang="en-US" altLang="zh-CN" sz="1800" dirty="0"/>
          </a:p>
          <a:p>
            <a:pPr lvl="1" defTabSz="914400"/>
            <a:endParaRPr lang="en-US" altLang="zh-CN" sz="1800" dirty="0"/>
          </a:p>
          <a:p>
            <a:r>
              <a:rPr lang="en-US" altLang="zh-CN" sz="2000" dirty="0"/>
              <a:t>According to the downlink / uplink link budget evaluations, it is feasible for long range backscatter operations of around 10~15m coverage</a:t>
            </a:r>
          </a:p>
          <a:p>
            <a:pPr lvl="1" defTabSz="914400"/>
            <a:endParaRPr lang="en-US" altLang="zh-CN" sz="1800" dirty="0"/>
          </a:p>
        </p:txBody>
      </p:sp>
    </p:spTree>
    <p:extLst>
      <p:ext uri="{BB962C8B-B14F-4D97-AF65-F5344CB8AC3E}">
        <p14:creationId xmlns:p14="http://schemas.microsoft.com/office/powerpoint/2010/main" val="97429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972489"/>
            <a:ext cx="12190413" cy="654530"/>
          </a:xfrm>
          <a:prstGeom prst="rect">
            <a:avLst/>
          </a:prstGeom>
          <a:noFill/>
        </p:spPr>
        <p:txBody>
          <a:bodyPr wrap="square" lIns="99560" tIns="49780" rIns="99560" bIns="49780" rtlCol="0">
            <a:spAutoFit/>
          </a:bodyPr>
          <a:lstStyle/>
          <a:p>
            <a:pPr algn="ctr"/>
            <a:r>
              <a:rPr lang="en-IE" sz="3600" b="1" dirty="0"/>
              <a:t>Than</a:t>
            </a:r>
            <a:r>
              <a:rPr lang="en-US" sz="3600" b="1" dirty="0"/>
              <a:t>k You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14540552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9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151900</TotalTime>
  <Words>995</Words>
  <Application>Microsoft Office PowerPoint</Application>
  <PresentationFormat>自定义</PresentationFormat>
  <Paragraphs>169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Arial Unicode MS</vt:lpstr>
      <vt:lpstr>MS Gothic</vt:lpstr>
      <vt:lpstr>ＭＳ Ｐゴシック</vt:lpstr>
      <vt:lpstr>宋体</vt:lpstr>
      <vt:lpstr>Arial</vt:lpstr>
      <vt:lpstr>Times New Roman</vt:lpstr>
      <vt:lpstr>Wingdings</vt:lpstr>
      <vt:lpstr>Default Design</vt:lpstr>
      <vt:lpstr>PowerPoint 演示文稿</vt:lpstr>
      <vt:lpstr>Recap of Close Range &amp; Long Range Backscatters </vt:lpstr>
      <vt:lpstr>Close Range &amp; Long Range Backscatters </vt:lpstr>
      <vt:lpstr>Link Budget for Long Range Backscatters </vt:lpstr>
      <vt:lpstr>Downlink Link Budget for Long Range Backscatters </vt:lpstr>
      <vt:lpstr>Uplink Link Budget for Long Range Backscatters </vt:lpstr>
      <vt:lpstr>Uplink Link Budget for Long Range Backscatters </vt:lpstr>
      <vt:lpstr>Summary</vt:lpstr>
      <vt:lpstr>PowerPoint 演示文稿</vt:lpstr>
      <vt:lpstr>Straw Poll</vt:lpstr>
      <vt:lpstr>References</vt:lpstr>
    </vt:vector>
  </TitlesOfParts>
  <Company>Decawave Ltd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Localisation architecture review and proposal for TG12 ULI</dc:title>
  <dc:subject>IEEE 802.15 &lt;TG12 ULI&gt;</dc:subject>
  <dc:creator>Billy Verso</dc:creator>
  <dc:description>&lt;15-16-xxxx-00-0012&gt;</dc:description>
  <cp:lastModifiedBy>Linwei (XD)</cp:lastModifiedBy>
  <cp:revision>2568</cp:revision>
  <cp:lastPrinted>2015-07-14T16:02:16Z</cp:lastPrinted>
  <dcterms:created xsi:type="dcterms:W3CDTF">2009-07-12T16:25:16Z</dcterms:created>
  <dcterms:modified xsi:type="dcterms:W3CDTF">2024-07-18T11:59:25Z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(3)cqKd1fpy3jMWwzNqWJZ/2wqnB+0JYEJwVNPnRwLmvRYwG140JBIj6cI5VGgwMb5iJCbA9JnZ
CB9U8GzidpYxtDUFKdtgw2/bPMcnW9w/vjo1MpqUoaLiVmE0OUctxSCQURd20J9WOD9OkmZK
uJ8LVm/kQ2nFCqUaScrEvXt1fS4TzcK7IonOjPpQ8pVtlYXevl9WDLO5wDs8HkJpT9BaMNoR
O/pi+svtJIzxdsV3Aq</vt:lpwstr>
  </property>
  <property fmtid="{D5CDD505-2E9C-101B-9397-08002B2CF9AE}" pid="3" name="_2015_ms_pID_7253431">
    <vt:lpwstr>Ez/kfd738w9Cf+vfHsXcig4PD0XnGKQyH0SCOFw7EWbXPfw5VI4Hlr
z893O/KBGj0rbnQUtU2FiVy3yQtLaDyIJ2hXslsmeeRLz4mNN6G/V8Y+71CFkGXQoedxYFw9
/vAlHZTA2jiWk0/HI5W9A1Mzu/x25LG9lJSJKQMVN65nHFDAUN0fgPHI7xUlXkmCjS5ye7Le
FI1YPNpWGfSX+Jwqze6pUozbwFIGjVhoT9q3</vt:lpwstr>
  </property>
  <property fmtid="{D5CDD505-2E9C-101B-9397-08002B2CF9AE}" pid="4" name="_2015_ms_pID_7253432">
    <vt:lpwstr>04OaPoyew693dXpyA0ehDgk=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1651751348</vt:lpwstr>
  </property>
</Properties>
</file>