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7" r:id="rId2"/>
    <p:sldId id="379" r:id="rId3"/>
    <p:sldId id="485" r:id="rId4"/>
    <p:sldId id="487" r:id="rId5"/>
    <p:sldId id="488" r:id="rId6"/>
    <p:sldId id="489" r:id="rId7"/>
    <p:sldId id="491" r:id="rId8"/>
    <p:sldId id="474" r:id="rId9"/>
    <p:sldId id="359" r:id="rId10"/>
    <p:sldId id="490" r:id="rId11"/>
    <p:sldId id="346" r:id="rId12"/>
  </p:sldIdLst>
  <p:sldSz cx="12190413" cy="6859588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977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955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493398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99119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Cover Page" id="{7E367D55-C77A-3F4F-941C-92F6A234F7F7}">
          <p14:sldIdLst>
            <p14:sldId id="287"/>
          </p14:sldIdLst>
        </p14:section>
        <p14:section name="Presentation" id="{423C3B5B-A901-8240-AD93-EF2BDAB31CDF}">
          <p14:sldIdLst>
            <p14:sldId id="379"/>
            <p14:sldId id="485"/>
            <p14:sldId id="487"/>
            <p14:sldId id="488"/>
            <p14:sldId id="489"/>
            <p14:sldId id="491"/>
            <p14:sldId id="474"/>
            <p14:sldId id="359"/>
            <p14:sldId id="490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y Verso" initials="B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6424" autoAdjust="0"/>
  </p:normalViewPr>
  <p:slideViewPr>
    <p:cSldViewPr>
      <p:cViewPr varScale="1">
        <p:scale>
          <a:sx n="80" d="100"/>
          <a:sy n="80" d="100"/>
        </p:scale>
        <p:origin x="96" y="60"/>
      </p:cViewPr>
      <p:guideLst>
        <p:guide orient="horz" pos="2160"/>
        <p:guide pos="2880"/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24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A02D7F57-CF25-5744-BB38-A746692E5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26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5763" y="701675"/>
            <a:ext cx="61626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4150747-EEFC-F243-90C1-8A0124CC4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0781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65" charset="-128"/>
        <a:cs typeface="ＭＳ Ｐゴシック" pitchFamily="-65" charset="-128"/>
      </a:defRPr>
    </a:lvl1pPr>
    <a:lvl2pPr marL="1244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24890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3733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497799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doc.: IEEE 802.15-&lt;15-09-0758-00-004e&gt;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&lt;month year&gt;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Page </a:t>
            </a:r>
            <a:fld id="{866C5DAD-7524-994C-A6BA-A3A5EEF4EA5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2675" cy="3468688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6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736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71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282" y="685959"/>
            <a:ext cx="10361851" cy="106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282" y="1981659"/>
            <a:ext cx="10361851" cy="411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99967" y="366696"/>
            <a:ext cx="5282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500" b="1" dirty="0"/>
              <a:t>doc.: </a:t>
            </a:r>
            <a:r>
              <a:rPr kumimoji="0" lang="en-GB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1215</a:t>
            </a:r>
            <a:r>
              <a:rPr kumimoji="0" lang="en-GB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lang="en-US" sz="15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07933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zh-CN" dirty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07934" y="6376877"/>
            <a:ext cx="110729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507934" y="279465"/>
            <a:ext cx="436807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12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July 2024</a:t>
            </a:r>
            <a:endParaRPr lang="en-GB" altLang="zh-CN" sz="1600" dirty="0"/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298381" y="6472367"/>
            <a:ext cx="528251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defRPr/>
            </a:pPr>
            <a:r>
              <a:rPr lang="en-US" dirty="0"/>
              <a:t>Wei</a:t>
            </a:r>
            <a:r>
              <a:rPr lang="en-US" baseline="0" dirty="0"/>
              <a:t> Lin et al, </a:t>
            </a:r>
            <a:r>
              <a:rPr lang="en-US" altLang="zh-CN" dirty="0"/>
              <a:t>Huawei</a:t>
            </a:r>
            <a:endParaRPr lang="en-US" dirty="0"/>
          </a:p>
        </p:txBody>
      </p:sp>
      <p:sp>
        <p:nvSpPr>
          <p:cNvPr id="16" name="Line 10"/>
          <p:cNvSpPr>
            <a:spLocks noChangeShapeType="1"/>
          </p:cNvSpPr>
          <p:nvPr userDrawn="1"/>
        </p:nvSpPr>
        <p:spPr bwMode="auto">
          <a:xfrm>
            <a:off x="507935" y="612917"/>
            <a:ext cx="11174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5621135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Slide </a:t>
            </a:r>
            <a:fld id="{AD8365B0-1DCB-374B-8D2E-32E02956BE58}" type="slidenum">
              <a:rPr lang="en-US" smtClean="0"/>
              <a:pPr marL="0" marR="0" lvl="0" indent="0" algn="l" defTabSz="99559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5pPr>
      <a:lvl6pPr marL="4977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6pPr>
      <a:lvl7pPr marL="9955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7pPr>
      <a:lvl8pPr marL="1493398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8pPr>
      <a:lvl9pPr marL="1991197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9pPr>
    </p:titleStyle>
    <p:bodyStyle>
      <a:lvl1pPr marL="373350" indent="-373350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808924" indent="-311125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822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ＭＳ Ｐゴシック" pitchFamily="-109" charset="-128"/>
        </a:defRPr>
      </a:lvl3pPr>
      <a:lvl4pPr marL="1555623" indent="-2489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109" charset="-128"/>
        </a:defRPr>
      </a:lvl4pPr>
      <a:lvl5pPr marL="19289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5pPr>
      <a:lvl6pPr marL="2426772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245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23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8pPr>
      <a:lvl9pPr marL="3920170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398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1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9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7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5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395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370806" y="777083"/>
            <a:ext cx="8915400" cy="81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/>
            <a:r>
              <a:rPr lang="en-US" altLang="zh-CN" kern="0" dirty="0">
                <a:solidFill>
                  <a:srgbClr val="000000"/>
                </a:solidFill>
              </a:rPr>
              <a:t>Feasibility study on long range backscatter operation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1989931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</a:t>
            </a:r>
            <a:r>
              <a:rPr lang="en-US" sz="2000" b="0" dirty="0">
                <a:solidFill>
                  <a:srgbClr val="000000"/>
                </a:solidFill>
                <a:latin typeface="Times New Roman"/>
              </a:rPr>
              <a:t> 2024-07-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15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266031" y="23764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780781"/>
              </p:ext>
            </p:extLst>
          </p:nvPr>
        </p:nvGraphicFramePr>
        <p:xfrm>
          <a:off x="1370807" y="3292634"/>
          <a:ext cx="9601198" cy="2194560"/>
        </p:xfrm>
        <a:graphic>
          <a:graphicData uri="http://schemas.openxmlformats.org/drawingml/2006/table">
            <a:tbl>
              <a:tblPr firstRow="1" bandRow="1"/>
              <a:tblGrid>
                <a:gridCol w="18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0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lin.linwei@huawei.com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9555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Panpan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Rojan Chitrakar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Shuqiao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David Xun Yang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Straw Poll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1149871" cy="4876799"/>
          </a:xfrm>
        </p:spPr>
        <p:txBody>
          <a:bodyPr/>
          <a:lstStyle/>
          <a:p>
            <a:r>
              <a:rPr lang="en-US" altLang="zh-CN" sz="2000" dirty="0"/>
              <a:t>Do you agree to add the following text to </a:t>
            </a:r>
            <a:r>
              <a:rPr lang="en-US" altLang="zh-CN" sz="2000" dirty="0" err="1"/>
              <a:t>TGbp</a:t>
            </a:r>
            <a:r>
              <a:rPr lang="en-US" altLang="zh-CN" sz="2000" dirty="0"/>
              <a:t> SFD?</a:t>
            </a:r>
          </a:p>
          <a:p>
            <a:pPr lvl="1"/>
            <a:r>
              <a:rPr lang="en-US" altLang="zh-CN" sz="1800" dirty="0"/>
              <a:t>11bp defines at least one mode of MAC/PHY that support long-range backscattering communication in 2.4GHz</a:t>
            </a:r>
          </a:p>
          <a:p>
            <a:pPr lvl="1" defTabSz="914400"/>
            <a:endParaRPr lang="en-US" altLang="zh-CN" sz="1800" dirty="0"/>
          </a:p>
          <a:p>
            <a:endParaRPr lang="en-US" altLang="zh-CN" sz="2000" dirty="0"/>
          </a:p>
          <a:p>
            <a:pPr lvl="1" defTabSz="914400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2147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References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524795"/>
            <a:ext cx="11479306" cy="44957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[1] 11-24-0853-00-00bp-design-target-and-device-capabilities-for-amp-iot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[2] 11-24-0867-00-00bp-thoughts-and-questions-on-amp-phy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[3] 11-23-2038-01-0amp-close-range-amp-backscattering-in-2-4ghz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[4] 11-24-0798-01-00bp-close-range-amp-wifi-reader-feasibility-study-followup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[5] 11-24-0075-00-0amp-follow-up-on-amp-link-budgets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[6] 11-22-1562-08-0amp-draft-technical-report-on-support-of-amp-iot-devices-in-wlan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[7] 11-24-0953-00-00bp-2024-05-interim-meeting-minutes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77538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Recap of Close Range &amp;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There are two different backscatter use cases have been discussed in AMP [1-4]</a:t>
            </a:r>
          </a:p>
          <a:p>
            <a:pPr lvl="1"/>
            <a:r>
              <a:rPr lang="en-US" altLang="zh-CN" sz="1800" dirty="0"/>
              <a:t>Close range backscatter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Mono-static: the Carrier Source and AP are integrated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Wi-Fi transceiver has 2+ antennas to support full-duplex operation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Coverage: 10 cm - 20 cm </a:t>
            </a:r>
          </a:p>
          <a:p>
            <a:pPr lvl="1"/>
            <a:r>
              <a:rPr lang="en-US" altLang="zh-CN" sz="1800" dirty="0"/>
              <a:t>Long range backscatter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Bi-static: the Carrier Source and AP are separated, which results in half duplex operation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Coverage: several meters</a:t>
            </a:r>
          </a:p>
          <a:p>
            <a:pPr lvl="1" defTabSz="914400"/>
            <a:endParaRPr lang="en-US" altLang="zh-CN" sz="1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804" y="4242173"/>
            <a:ext cx="4203778" cy="132369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94382" y="5694318"/>
            <a:ext cx="21007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Close range backscatter [4]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713779" y="5694318"/>
            <a:ext cx="22298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Long range backscatter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820307" y="4663007"/>
            <a:ext cx="632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Leakage signal</a:t>
            </a:r>
            <a:endParaRPr lang="zh-CN" altLang="en-US" sz="6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7782" y="4293495"/>
            <a:ext cx="3981824" cy="129302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758279" y="4039394"/>
            <a:ext cx="11369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Leakage signal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7338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Close Range &amp;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According to the SP results during last IEEE meeting, it seems that the group in favor of the use case of close range backscatter operation [7]</a:t>
            </a:r>
          </a:p>
          <a:p>
            <a:pPr lvl="1"/>
            <a:r>
              <a:rPr lang="en-US" altLang="zh-CN" sz="1800" dirty="0"/>
              <a:t>The feasibility of close range backscatter operation have been extensively investigated in [1-4]</a:t>
            </a:r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Ref [1] [5] have addressed long range backscatters, but further investigations are required to clarify the feasibility for medium/long range backscatters at 2.4GHz frequency. </a:t>
            </a:r>
          </a:p>
          <a:p>
            <a:pPr lvl="1"/>
            <a:r>
              <a:rPr lang="en-US" altLang="zh-CN" sz="1800" dirty="0"/>
              <a:t>In this contribution, we investigate the feasibility for backscatter operation of around 10~15m coverage</a:t>
            </a:r>
          </a:p>
          <a:p>
            <a:pPr lvl="1"/>
            <a:r>
              <a:rPr lang="en-US" altLang="zh-CN" sz="1800" dirty="0"/>
              <a:t>Considered Use Case: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</a:t>
            </a:r>
            <a:r>
              <a:rPr lang="en-US" altLang="zh-CN" sz="1800" dirty="0"/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Carrier Source and AP</a:t>
            </a:r>
            <a:endParaRPr lang="en-US" altLang="zh-CN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88" y="2591594"/>
            <a:ext cx="8686800" cy="186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4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link budget computations were extensively discussed in [3-6]</a:t>
            </a:r>
          </a:p>
          <a:p>
            <a:pPr lvl="1"/>
            <a:r>
              <a:rPr lang="en-US" altLang="zh-CN" sz="1800" dirty="0"/>
              <a:t>To evaluate the feasibility of long range backscatter, we further investigate the link budgets of </a:t>
            </a:r>
            <a:r>
              <a:rPr lang="en-US" altLang="zh-CN" sz="1800" dirty="0">
                <a:solidFill>
                  <a:srgbClr val="000000"/>
                </a:solidFill>
              </a:rPr>
              <a:t>Bi-Static</a:t>
            </a:r>
            <a:r>
              <a:rPr lang="en-US" altLang="zh-CN" sz="1800" dirty="0"/>
              <a:t>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 Carrier Source and AP</a:t>
            </a:r>
          </a:p>
          <a:p>
            <a:pPr lvl="1"/>
            <a:r>
              <a:rPr lang="en-US" altLang="zh-CN" sz="1800" dirty="0">
                <a:solidFill>
                  <a:srgbClr val="000000"/>
                </a:solidFill>
              </a:rPr>
              <a:t>The AMP Tag in this case should have some power storage or WPT capabilities </a:t>
            </a:r>
            <a:r>
              <a:rPr lang="en-US" altLang="zh-CN" sz="1800" dirty="0">
                <a:solidFill>
                  <a:srgbClr val="000000"/>
                </a:solidFill>
                <a:sym typeface="Wingdings" panose="05000000000000000000" pitchFamily="2" charset="2"/>
              </a:rPr>
              <a:t> better sensitivity</a:t>
            </a:r>
            <a:endParaRPr lang="en-US" altLang="zh-CN" sz="1800" dirty="0"/>
          </a:p>
          <a:p>
            <a:pPr lvl="1"/>
            <a:r>
              <a:rPr lang="en-US" altLang="zh-CN" sz="1800" dirty="0"/>
              <a:t>Both </a:t>
            </a:r>
            <a:r>
              <a:rPr lang="en-US" altLang="zh-CN" sz="1800" dirty="0" err="1"/>
              <a:t>Friis</a:t>
            </a:r>
            <a:r>
              <a:rPr lang="en-US" altLang="zh-CN" sz="1800" dirty="0"/>
              <a:t> equation and 11n defined channel models (2.4GHz) are evaluated</a:t>
            </a:r>
          </a:p>
          <a:p>
            <a:pPr lvl="1" defTabSz="914400"/>
            <a:endParaRPr lang="en-US" altLang="zh-CN" sz="18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</p:txBody>
      </p:sp>
      <p:sp>
        <p:nvSpPr>
          <p:cNvPr id="4" name="文本框 3"/>
          <p:cNvSpPr txBox="1"/>
          <p:nvPr/>
        </p:nvSpPr>
        <p:spPr>
          <a:xfrm>
            <a:off x="2473289" y="5435597"/>
            <a:ext cx="22298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Long range backscatter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289" y="3760095"/>
            <a:ext cx="4688717" cy="152257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022186" y="3505994"/>
            <a:ext cx="11369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/>
              <a:t>Leakage signal</a:t>
            </a:r>
            <a:endParaRPr lang="zh-CN" altLang="en-US" sz="105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206" y="3534597"/>
            <a:ext cx="4114800" cy="4774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997597" y="3964624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/>
              <a:t>Friis</a:t>
            </a:r>
            <a:r>
              <a:rPr lang="en-US" altLang="zh-CN" sz="1400" dirty="0"/>
              <a:t> equation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00456F7-B8A3-4C11-821F-8FB97B6AA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4546" y="4776863"/>
            <a:ext cx="4038600" cy="70890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847806" y="5560417"/>
            <a:ext cx="1545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11n channel model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432427" y="4813827"/>
            <a:ext cx="81163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4 or 10m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15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Downlink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Downlink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34208"/>
              </p:ext>
            </p:extLst>
          </p:nvPr>
        </p:nvGraphicFramePr>
        <p:xfrm>
          <a:off x="1235524" y="3277394"/>
          <a:ext cx="9736482" cy="215646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</a:rPr>
                        <a:t>Bi-Static</a:t>
                      </a:r>
                      <a:r>
                        <a:rPr lang="en-US" altLang="zh-CN" sz="1400" dirty="0"/>
                        <a:t> long range backscatter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 of AMP Tag 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 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-45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 GHz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AP 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27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AP to AMP Tag (m) (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49.85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22.27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AP to AMP Tag (m) (11n Channel D)</a:t>
                      </a:r>
                      <a:endParaRPr lang="zh-CN" alt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17.8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11.32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152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Uplink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Uplink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 at 2.4GHz Frequency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481848"/>
              </p:ext>
            </p:extLst>
          </p:nvPr>
        </p:nvGraphicFramePr>
        <p:xfrm>
          <a:off x="558747" y="2712725"/>
          <a:ext cx="10794259" cy="3155469"/>
        </p:xfrm>
        <a:graphic>
          <a:graphicData uri="http://schemas.openxmlformats.org/drawingml/2006/table">
            <a:tbl>
              <a:tblPr/>
              <a:tblGrid>
                <a:gridCol w="74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Carrier Source</a:t>
                      </a: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to AMP Tag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Carrier Source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27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20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gains of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-20 </a:t>
                      </a:r>
                      <a:endParaRPr lang="zh-CN" altLang="zh-CN" sz="1200" b="1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2.80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1.25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(11n Channel D)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0.88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AMP Tag to AMP Reader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 of AP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-95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Maximum transmission power of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-20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Backscattering loss at AMP Tag (dB)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49.85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(11n Channel D)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17.94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40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Uplink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Uplink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 at 2.4GHz Frequency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51072"/>
              </p:ext>
            </p:extLst>
          </p:nvPr>
        </p:nvGraphicFramePr>
        <p:xfrm>
          <a:off x="558747" y="2712725"/>
          <a:ext cx="10794259" cy="3155469"/>
        </p:xfrm>
        <a:graphic>
          <a:graphicData uri="http://schemas.openxmlformats.org/drawingml/2006/table">
            <a:tbl>
              <a:tblPr/>
              <a:tblGrid>
                <a:gridCol w="74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Carrier Source</a:t>
                      </a: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to AMP Tag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Carrier Source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27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20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gains of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-25</a:t>
                      </a:r>
                      <a:endParaRPr lang="zh-CN" altLang="zh-CN" sz="1200" b="1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4.98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2.22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(11n Channel D)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3.50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1.56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AMP Tag to AMP Reader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 of AP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-95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Maximum transmission power of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-25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Backscattering loss at AMP Tag (dB)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28.03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(11n Channel D)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12.91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58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Summary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In this contribution, we investigated the feasibility for long range backscatter operation of around 10~15m coverage</a:t>
            </a:r>
          </a:p>
          <a:p>
            <a:pPr lvl="1"/>
            <a:r>
              <a:rPr lang="en-US" altLang="zh-CN" sz="1800" dirty="0"/>
              <a:t>Considered Use Case: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</a:t>
            </a:r>
            <a:r>
              <a:rPr lang="en-US" altLang="zh-CN" sz="1800" dirty="0"/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Carrier Source and AP</a:t>
            </a:r>
            <a:endParaRPr lang="en-US" altLang="zh-CN" sz="1800" dirty="0"/>
          </a:p>
          <a:p>
            <a:pPr lvl="1" defTabSz="914400"/>
            <a:endParaRPr lang="en-US" altLang="zh-CN" sz="1800" dirty="0"/>
          </a:p>
          <a:p>
            <a:r>
              <a:rPr lang="en-US" altLang="zh-CN" sz="2000" dirty="0"/>
              <a:t>According to the downlink / uplink link budget evaluations, it is feasible for long range backscatter operations of around 10~15m coverage</a:t>
            </a:r>
          </a:p>
          <a:p>
            <a:pPr lvl="1" defTabSz="914400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9742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2489"/>
            <a:ext cx="12190413" cy="654530"/>
          </a:xfrm>
          <a:prstGeom prst="rect">
            <a:avLst/>
          </a:prstGeom>
          <a:noFill/>
        </p:spPr>
        <p:txBody>
          <a:bodyPr wrap="square" lIns="99560" tIns="49780" rIns="99560" bIns="49780" rtlCol="0">
            <a:spAutoFit/>
          </a:bodyPr>
          <a:lstStyle/>
          <a:p>
            <a:pPr algn="ctr"/>
            <a:r>
              <a:rPr lang="en-IE" sz="3600" b="1" dirty="0"/>
              <a:t>Than</a:t>
            </a:r>
            <a:r>
              <a:rPr lang="en-US" sz="3600" b="1" dirty="0"/>
              <a:t>k You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454055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151896</TotalTime>
  <Words>1006</Words>
  <Application>Microsoft Office PowerPoint</Application>
  <PresentationFormat>自定义</PresentationFormat>
  <Paragraphs>173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宋体</vt:lpstr>
      <vt:lpstr>Arial</vt:lpstr>
      <vt:lpstr>Times New Roman</vt:lpstr>
      <vt:lpstr>Wingdings</vt:lpstr>
      <vt:lpstr>Default Design</vt:lpstr>
      <vt:lpstr>PowerPoint 演示文稿</vt:lpstr>
      <vt:lpstr>Recap of Close Range &amp; Long Range Backscatters </vt:lpstr>
      <vt:lpstr>Close Range &amp; Long Range Backscatters </vt:lpstr>
      <vt:lpstr>Link Budget for Long Range Backscatters </vt:lpstr>
      <vt:lpstr>Downlink Link Budget for Long Range Backscatters </vt:lpstr>
      <vt:lpstr>Uplink Link Budget for Long Range Backscatters </vt:lpstr>
      <vt:lpstr>Uplink Link Budget for Long Range Backscatters </vt:lpstr>
      <vt:lpstr>Summary</vt:lpstr>
      <vt:lpstr>PowerPoint 演示文稿</vt:lpstr>
      <vt:lpstr>Straw Poll</vt:lpstr>
      <vt:lpstr>References</vt:lpstr>
    </vt:vector>
  </TitlesOfParts>
  <Company>Decawave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Localisation architecture review and proposal for TG12 ULI</dc:title>
  <dc:subject>IEEE 802.15 &lt;TG12 ULI&gt;</dc:subject>
  <dc:creator>Billy Verso</dc:creator>
  <dc:description>&lt;15-16-xxxx-00-0012&gt;</dc:description>
  <cp:lastModifiedBy>Linwei (XD)</cp:lastModifiedBy>
  <cp:revision>2566</cp:revision>
  <cp:lastPrinted>2015-07-14T16:02:16Z</cp:lastPrinted>
  <dcterms:created xsi:type="dcterms:W3CDTF">2009-07-12T16:25:16Z</dcterms:created>
  <dcterms:modified xsi:type="dcterms:W3CDTF">2024-07-12T16:17:38Z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(3)cqKd1fpy3jMWwzNqWJZ/2wqnB+0JYEJwVNPnRwLmvRYwG140JBIj6cI5VGgwMb5iJCbA9JnZ
CB9U8GzidpYxtDUFKdtgw2/bPMcnW9w/vjo1MpqUoaLiVmE0OUctxSCQURd20J9WOD9OkmZK
uJ8LVm/kQ2nFCqUaScrEvXt1fS4TzcK7IonOjPpQ8pVtlYXevl9WDLO5wDs8HkJpT9BaMNoR
O/pi+svtJIzxdsV3Aq</vt:lpwstr>
  </property>
  <property fmtid="{D5CDD505-2E9C-101B-9397-08002B2CF9AE}" pid="3" name="_2015_ms_pID_7253431">
    <vt:lpwstr>Ez/kfd738w9Cf+vfHsXcig4PD0XnGKQyH0SCOFw7EWbXPfw5VI4Hlr
z893O/KBGj0rbnQUtU2FiVy3yQtLaDyIJ2hXslsmeeRLz4mNN6G/V8Y+71CFkGXQoedxYFw9
/vAlHZTA2jiWk0/HI5W9A1Mzu/x25LG9lJSJKQMVN65nHFDAUN0fgPHI7xUlXkmCjS5ye7Le
FI1YPNpWGfSX+Jwqze6pUozbwFIGjVhoT9q3</vt:lpwstr>
  </property>
  <property fmtid="{D5CDD505-2E9C-101B-9397-08002B2CF9AE}" pid="4" name="_2015_ms_pID_7253432">
    <vt:lpwstr>04OaPoyew693dXpyA0ehDgk=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1651751348</vt:lpwstr>
  </property>
</Properties>
</file>