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363" r:id="rId2"/>
    <p:sldId id="2453" r:id="rId3"/>
    <p:sldId id="2459" r:id="rId4"/>
    <p:sldId id="2463" r:id="rId5"/>
    <p:sldId id="2464" r:id="rId6"/>
    <p:sldId id="2465" r:id="rId7"/>
    <p:sldId id="2462" r:id="rId8"/>
    <p:sldId id="2466" r:id="rId9"/>
    <p:sldId id="2467" r:id="rId10"/>
    <p:sldId id="2468" r:id="rId11"/>
    <p:sldId id="2460" r:id="rId12"/>
  </p:sldIdLst>
  <p:sldSz cx="12192000" cy="6858000"/>
  <p:notesSz cx="6858000" cy="9237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bg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Rolfe" initials="BR" lastIdx="1" clrIdx="0"/>
  <p:cmAuthor id="2" name="Rojan Chitrakar" initials="RC" lastIdx="4" clrIdx="1">
    <p:extLst>
      <p:ext uri="{19B8F6BF-5375-455C-9EA6-DF929625EA0E}">
        <p15:presenceInfo xmlns:p15="http://schemas.microsoft.com/office/powerpoint/2012/main" userId="S-1-5-21-147214757-305610072-1517763936-96592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B8B"/>
    <a:srgbClr val="0000FF"/>
    <a:srgbClr val="FAEE98"/>
    <a:srgbClr val="C3EC8F"/>
    <a:srgbClr val="EAEC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6" autoAdjust="0"/>
    <p:restoredTop sz="94646" autoAdjust="0"/>
  </p:normalViewPr>
  <p:slideViewPr>
    <p:cSldViewPr>
      <p:cViewPr varScale="1">
        <p:scale>
          <a:sx n="96" d="100"/>
          <a:sy n="96" d="100"/>
        </p:scale>
        <p:origin x="101" y="8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4371" y="41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>
            <a:extLst>
              <a:ext uri="{FF2B5EF4-FFF2-40B4-BE49-F238E27FC236}">
                <a16:creationId xmlns:a16="http://schemas.microsoft.com/office/drawing/2014/main" id="{1FAD8B0C-1BCA-4B4B-86AE-C63712745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5" name="AutoShape 2">
            <a:extLst>
              <a:ext uri="{FF2B5EF4-FFF2-40B4-BE49-F238E27FC236}">
                <a16:creationId xmlns:a16="http://schemas.microsoft.com/office/drawing/2014/main" id="{B58C36BB-FB5B-4752-861B-050CB2D21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6" name="AutoShape 3">
            <a:extLst>
              <a:ext uri="{FF2B5EF4-FFF2-40B4-BE49-F238E27FC236}">
                <a16:creationId xmlns:a16="http://schemas.microsoft.com/office/drawing/2014/main" id="{849DF383-6460-403D-AF77-5FFF96D9E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7" name="AutoShape 4">
            <a:extLst>
              <a:ext uri="{FF2B5EF4-FFF2-40B4-BE49-F238E27FC236}">
                <a16:creationId xmlns:a16="http://schemas.microsoft.com/office/drawing/2014/main" id="{9E279C52-D4F4-4280-B302-F741933E0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8" name="AutoShape 5">
            <a:extLst>
              <a:ext uri="{FF2B5EF4-FFF2-40B4-BE49-F238E27FC236}">
                <a16:creationId xmlns:a16="http://schemas.microsoft.com/office/drawing/2014/main" id="{798152AC-16A6-47DC-A055-B74C14C5E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23766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3079" name="Text Box 6">
            <a:extLst>
              <a:ext uri="{FF2B5EF4-FFF2-40B4-BE49-F238E27FC236}">
                <a16:creationId xmlns:a16="http://schemas.microsoft.com/office/drawing/2014/main" id="{7B12017D-B53A-4443-ACCE-293205F1A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95250"/>
            <a:ext cx="27844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7FBA8C1C-E32A-4F14-9D1F-D7601E734A7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46113" y="85725"/>
            <a:ext cx="2700337" cy="211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b="1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07/12/10</a:t>
            </a:r>
          </a:p>
        </p:txBody>
      </p:sp>
      <p:sp>
        <p:nvSpPr>
          <p:cNvPr id="3081" name="Rectangle 8">
            <a:extLst>
              <a:ext uri="{FF2B5EF4-FFF2-40B4-BE49-F238E27FC236}">
                <a16:creationId xmlns:a16="http://schemas.microsoft.com/office/drawing/2014/main" id="{E122C960-2A54-40F5-A908-87971E0C703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66713" y="698500"/>
            <a:ext cx="6121400" cy="34432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1234A300-5485-429F-944B-554FF57137B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87850"/>
            <a:ext cx="5021263" cy="4148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83" name="Text Box 10">
            <a:extLst>
              <a:ext uri="{FF2B5EF4-FFF2-40B4-BE49-F238E27FC236}">
                <a16:creationId xmlns:a16="http://schemas.microsoft.com/office/drawing/2014/main" id="{1C68885A-041B-4C0A-8E83-F16A43DC57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8942388"/>
            <a:ext cx="24828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dirty="0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1E70119-92F6-4621-AC57-B463517937D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2901950" y="8942388"/>
            <a:ext cx="784225" cy="730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AF55197A-4911-4ED0-BBAA-82A1653DF63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5613" name="Rectangle 12">
            <a:extLst>
              <a:ext uri="{FF2B5EF4-FFF2-40B4-BE49-F238E27FC236}">
                <a16:creationId xmlns:a16="http://schemas.microsoft.com/office/drawing/2014/main" id="{A90C13E1-E327-4B98-B22B-780D71105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8942388"/>
            <a:ext cx="2255837" cy="18256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1pPr>
            <a:lvl2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2pPr>
            <a:lvl3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3pPr>
            <a:lvl4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4pPr>
            <a:lvl5pPr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chemeClr val="bg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altLang="en-US" dirty="0">
                <a:solidFill>
                  <a:srgbClr val="000000"/>
                </a:solidFill>
              </a:rPr>
              <a:t>Tentative agenda Full WG</a:t>
            </a:r>
          </a:p>
        </p:txBody>
      </p:sp>
      <p:sp>
        <p:nvSpPr>
          <p:cNvPr id="3086" name="Line 13">
            <a:extLst>
              <a:ext uri="{FF2B5EF4-FFF2-40B4-BE49-F238E27FC236}">
                <a16:creationId xmlns:a16="http://schemas.microsoft.com/office/drawing/2014/main" id="{4458E013-756C-4026-9A0C-ED693EE20C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600" y="8940800"/>
            <a:ext cx="5405438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087" name="Line 14">
            <a:extLst>
              <a:ext uri="{FF2B5EF4-FFF2-40B4-BE49-F238E27FC236}">
                <a16:creationId xmlns:a16="http://schemas.microsoft.com/office/drawing/2014/main" id="{A892DDF2-531F-4C1A-BB8E-FDD3F71D98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1988" y="295275"/>
            <a:ext cx="5554662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FDF47AF-7F27-47A2-AC95-1B734D852285}"/>
              </a:ext>
            </a:extLst>
          </p:cNvPr>
          <p:cNvSpPr>
            <a:spLocks noGrp="1" noChangeArrowheads="1"/>
          </p:cNvSpPr>
          <p:nvPr>
            <p:ph type="dt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1400" dirty="0">
                <a:ea typeface="Arial Unicode MS" pitchFamily="34" charset="-128"/>
              </a:rPr>
              <a:t>07/12/10</a:t>
            </a:r>
          </a:p>
        </p:txBody>
      </p:sp>
      <p:sp>
        <p:nvSpPr>
          <p:cNvPr id="5123" name="Rectangle 11">
            <a:extLst>
              <a:ext uri="{FF2B5EF4-FFF2-40B4-BE49-F238E27FC236}">
                <a16:creationId xmlns:a16="http://schemas.microsoft.com/office/drawing/2014/main" id="{E7A312FD-48BA-4567-B1F3-7520CA98CA1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en-US" sz="2400" dirty="0"/>
              <a:t>Page </a:t>
            </a:r>
            <a:fld id="{2A02BA22-F607-40B6-B650-89B025089CA0}" type="slidenum">
              <a:rPr lang="en-US" altLang="en-US" sz="24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2400" dirty="0"/>
          </a:p>
        </p:txBody>
      </p:sp>
      <p:sp>
        <p:nvSpPr>
          <p:cNvPr id="5124" name="Text Box 1">
            <a:extLst>
              <a:ext uri="{FF2B5EF4-FFF2-40B4-BE49-F238E27FC236}">
                <a16:creationId xmlns:a16="http://schemas.microsoft.com/office/drawing/2014/main" id="{C0042731-F3F6-4A64-81A0-A6EDF2F79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3" y="96838"/>
            <a:ext cx="270827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b="1" dirty="0"/>
              <a:t>Jul 12, 2010</a:t>
            </a:r>
          </a:p>
        </p:txBody>
      </p:sp>
      <p:sp>
        <p:nvSpPr>
          <p:cNvPr id="5125" name="Text Box 2">
            <a:extLst>
              <a:ext uri="{FF2B5EF4-FFF2-40B4-BE49-F238E27FC236}">
                <a16:creationId xmlns:a16="http://schemas.microsoft.com/office/drawing/2014/main" id="{15A48728-99FA-4FFC-99DB-2BCCC74847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1950" y="8942388"/>
            <a:ext cx="7921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dirty="0"/>
              <a:t>Page </a:t>
            </a:r>
            <a:fld id="{B08E7645-705B-4ADD-B5B6-F7EFEFDE2AD9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dirty="0"/>
          </a:p>
        </p:txBody>
      </p:sp>
      <p:sp>
        <p:nvSpPr>
          <p:cNvPr id="5126" name="Text Box 3">
            <a:extLst>
              <a:ext uri="{FF2B5EF4-FFF2-40B4-BE49-F238E27FC236}">
                <a16:creationId xmlns:a16="http://schemas.microsoft.com/office/drawing/2014/main" id="{40B3C9E2-901C-4E2D-9196-A5D26B9606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5125" y="698500"/>
            <a:ext cx="6132513" cy="3451225"/>
          </a:xfrm>
          <a:solidFill>
            <a:srgbClr val="FFFFFF"/>
          </a:solidFill>
          <a:ln/>
        </p:spPr>
      </p:sp>
      <p:sp>
        <p:nvSpPr>
          <p:cNvPr id="5127" name="Text Box 4">
            <a:extLst>
              <a:ext uri="{FF2B5EF4-FFF2-40B4-BE49-F238E27FC236}">
                <a16:creationId xmlns:a16="http://schemas.microsoft.com/office/drawing/2014/main" id="{9444E41B-0F32-4A16-9E20-D6DFD1D90F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87850"/>
            <a:ext cx="5022850" cy="4149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CDECFD97-FF53-4387-BAF0-F12D463EB1E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AA2C270-03FA-43C7-AEFB-067184F3C06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8735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3865CD11-6439-4324-AFE9-E89B987C693E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D27314-9434-4B6F-80C2-AAC402118CD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828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BF17094D-F91B-41DB-9A16-A7218645C9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3D266AC6-DD33-448D-B445-2628016ADA7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799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371601"/>
            <a:ext cx="5073651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9651" y="1371601"/>
            <a:ext cx="5075767" cy="4868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F60F77CD-DD4D-4F42-85AE-C07B6997D23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F551F72-38F2-479C-990C-DF0D2C0B1F2C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14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4906BD87-6C63-4BAE-BB78-2E037CDA80C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7143AE2-8961-49C4-80E3-5346A3EB4C4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8997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77CDBA8A-BE42-43E1-A3A6-A4B661E728FA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9DFBF5E-CB2C-45B5-BBB9-429FD974229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3254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DB69A1-11BC-41B0-8884-BE90EB602636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xfrm>
            <a:off x="5659967" y="6538914"/>
            <a:ext cx="872067" cy="382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</a:t>
            </a:r>
            <a:fld id="{0F04E8E9-279B-42CA-B6E8-61A287E0027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434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E37D6BB-C57E-46F3-9463-6F29DC2C04C7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771F862-3EEA-4803-88C2-BE8D6DB460B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044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8AF5D4AB-E353-4EAB-9E5C-B82B00CB7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12234"/>
            <a:ext cx="5283200" cy="18466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spAutoFit/>
          </a:bodyPr>
          <a:lstStyle>
            <a:lvl1pPr marL="342900" indent="-34290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1428750"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18859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3431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28003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25755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428750" algn="l"/>
                <a:tab pos="1876425" algn="l"/>
                <a:tab pos="2325688" algn="l"/>
                <a:tab pos="2774950" algn="l"/>
                <a:tab pos="3224213" algn="l"/>
                <a:tab pos="3673475" algn="l"/>
                <a:tab pos="4122738" algn="l"/>
                <a:tab pos="4572000" algn="l"/>
                <a:tab pos="5021263" algn="l"/>
                <a:tab pos="5470525" algn="l"/>
                <a:tab pos="5919788" algn="l"/>
                <a:tab pos="6369050" algn="l"/>
                <a:tab pos="6818313" algn="l"/>
                <a:tab pos="7267575" algn="l"/>
                <a:tab pos="7716838" algn="l"/>
                <a:tab pos="8166100" algn="l"/>
                <a:tab pos="8615363" algn="l"/>
                <a:tab pos="9064625" algn="l"/>
                <a:tab pos="9513888" algn="l"/>
                <a:tab pos="9963150" algn="l"/>
                <a:tab pos="10412413" algn="l"/>
              </a:tabLst>
              <a:defRPr sz="12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indent="0" algn="r" eaLnBrk="1" hangingPunct="1">
              <a:buSzPct val="100000"/>
              <a:defRPr/>
            </a:pPr>
            <a:r>
              <a:rPr lang="en-GB" altLang="en-US" sz="1200" b="1" dirty="0">
                <a:solidFill>
                  <a:schemeClr val="tx1"/>
                </a:solidFill>
              </a:rPr>
              <a:t>doc.: IEEE 802.11-24/1212r0</a:t>
            </a:r>
          </a:p>
        </p:txBody>
      </p:sp>
      <p:sp>
        <p:nvSpPr>
          <p:cNvPr id="1027" name="Line 2">
            <a:extLst>
              <a:ext uri="{FF2B5EF4-FFF2-40B4-BE49-F238E27FC236}">
                <a16:creationId xmlns:a16="http://schemas.microsoft.com/office/drawing/2014/main" id="{132CA22D-276C-45C8-B677-E5BCA761A59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1028" name="Line 4">
            <a:extLst>
              <a:ext uri="{FF2B5EF4-FFF2-40B4-BE49-F238E27FC236}">
                <a16:creationId xmlns:a16="http://schemas.microsoft.com/office/drawing/2014/main" id="{831B6CFB-2FA6-4CFA-9B69-4004A92F5FEE}"/>
              </a:ext>
            </a:extLst>
          </p:cNvPr>
          <p:cNvSpPr>
            <a:spLocks noChangeShapeType="1"/>
          </p:cNvSpPr>
          <p:nvPr/>
        </p:nvSpPr>
        <p:spPr bwMode="auto">
          <a:xfrm>
            <a:off x="941917" y="6477000"/>
            <a:ext cx="1043728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dirty="0"/>
          </a:p>
        </p:txBody>
      </p:sp>
      <p:sp>
        <p:nvSpPr>
          <p:cNvPr id="2" name="Text Box 5">
            <a:extLst>
              <a:ext uri="{FF2B5EF4-FFF2-40B4-BE49-F238E27FC236}">
                <a16:creationId xmlns:a16="http://schemas.microsoft.com/office/drawing/2014/main" id="{7274DC08-9B8C-464E-97F8-9AF419E7B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04800"/>
            <a:ext cx="2336800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GB" sz="1200" dirty="0"/>
              <a:t>July 2024</a:t>
            </a:r>
          </a:p>
        </p:txBody>
      </p:sp>
      <p:sp>
        <p:nvSpPr>
          <p:cNvPr id="1030" name="Text Box 6">
            <a:extLst>
              <a:ext uri="{FF2B5EF4-FFF2-40B4-BE49-F238E27FC236}">
                <a16:creationId xmlns:a16="http://schemas.microsoft.com/office/drawing/2014/main" id="{5C9A48D8-B217-4A04-8A4A-17E7990FB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4734" y="6478588"/>
            <a:ext cx="4995333" cy="2794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 algn="r" eaLnBrk="1" hangingPunct="1">
              <a:spcBef>
                <a:spcPts val="750"/>
              </a:spcBef>
              <a:buSzPct val="100000"/>
              <a:defRPr/>
            </a:pPr>
            <a:r>
              <a:rPr lang="en-GB" sz="1200" dirty="0"/>
              <a:t>Rojan Chitrakar </a:t>
            </a:r>
            <a:r>
              <a:rPr lang="en-SG" sz="1200" dirty="0"/>
              <a:t>(Huawei</a:t>
            </a:r>
            <a:r>
              <a:rPr lang="zh-CN" altLang="en-US" sz="1200" dirty="0"/>
              <a:t>）</a:t>
            </a:r>
            <a:endParaRPr lang="en-GB" sz="1200" dirty="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5D51B55C-069B-4D75-9B4D-246CDA0627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07436" y="685801"/>
            <a:ext cx="10352617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title text format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5CF464D6-905A-4259-BFB1-449C29AED4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23970" y="1371601"/>
            <a:ext cx="10352617" cy="4868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the outline text format</a:t>
            </a:r>
          </a:p>
          <a:p>
            <a:pPr lvl="1"/>
            <a:r>
              <a:rPr lang="en-GB" altLang="en-US" dirty="0"/>
              <a:t>Second Outline Level</a:t>
            </a:r>
          </a:p>
          <a:p>
            <a:pPr lvl="2"/>
            <a:r>
              <a:rPr lang="en-GB" altLang="en-US" dirty="0"/>
              <a:t>Third Outline Level</a:t>
            </a:r>
          </a:p>
          <a:p>
            <a:pPr lvl="3"/>
            <a:r>
              <a:rPr lang="en-GB" altLang="en-US" dirty="0"/>
              <a:t>Fourth Outline Level</a:t>
            </a:r>
          </a:p>
          <a:p>
            <a:pPr lvl="4"/>
            <a:r>
              <a:rPr lang="en-GB" altLang="en-US" dirty="0"/>
              <a:t>Fifth Outline Level</a:t>
            </a:r>
          </a:p>
          <a:p>
            <a:pPr lvl="4"/>
            <a:r>
              <a:rPr lang="en-GB" altLang="en-US" dirty="0"/>
              <a:t>Sixth Outline Level</a:t>
            </a:r>
          </a:p>
          <a:p>
            <a:pPr lvl="4"/>
            <a:r>
              <a:rPr lang="en-GB" altLang="en-US" dirty="0"/>
              <a:t>Seventh Outline Level</a:t>
            </a:r>
          </a:p>
          <a:p>
            <a:pPr lvl="4"/>
            <a:r>
              <a:rPr lang="en-GB" altLang="en-US" dirty="0"/>
              <a:t>Eighth Outline Level</a:t>
            </a:r>
          </a:p>
          <a:p>
            <a:pPr lvl="4"/>
            <a:r>
              <a:rPr lang="en-GB" altLang="en-US" dirty="0"/>
              <a:t>Ninth Outline Level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0B2EF45E-69B5-4D61-ACC6-817BA12ACDB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5615518" y="6554788"/>
            <a:ext cx="874183" cy="2397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945B3CD-E11D-4C08-80C1-5F9C37B0203A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7" r:id="rId7"/>
    <p:sldLayoutId id="2147483824" r:id="rId8"/>
  </p:sldLayoutIdLst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000">
          <a:solidFill>
            <a:srgbClr val="000000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000">
          <a:solidFill>
            <a:srgbClr val="000000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64AAF1A-2CBC-4960-9362-D10130ACC9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885623"/>
              </p:ext>
            </p:extLst>
          </p:nvPr>
        </p:nvGraphicFramePr>
        <p:xfrm>
          <a:off x="767408" y="2687451"/>
          <a:ext cx="10441160" cy="1676400"/>
        </p:xfrm>
        <a:graphic>
          <a:graphicData uri="http://schemas.openxmlformats.org/drawingml/2006/table">
            <a:tbl>
              <a:tblPr firstRow="1" bandRow="1"/>
              <a:tblGrid>
                <a:gridCol w="2734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94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112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Rojan Chitrakar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4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rojan.chitrakar@huawei.com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Lei Huang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Shuqiao Chen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Ian Bajaj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l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446511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F84DA3A-0E09-4ACE-B694-6777AFD069BA}"/>
              </a:ext>
            </a:extLst>
          </p:cNvPr>
          <p:cNvSpPr txBox="1">
            <a:spLocks/>
          </p:cNvSpPr>
          <p:nvPr/>
        </p:nvSpPr>
        <p:spPr bwMode="auto">
          <a:xfrm>
            <a:off x="2209800" y="615636"/>
            <a:ext cx="7772400" cy="129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0" defTabSz="914400">
              <a:defRPr/>
            </a:pPr>
            <a:r>
              <a:rPr lang="en-US" kern="0" dirty="0">
                <a:solidFill>
                  <a:srgbClr val="000000"/>
                </a:solidFill>
                <a:latin typeface="Times New Roman"/>
              </a:rPr>
              <a:t>Discussions on AMP Channel access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CEB2F4D-5A9A-4FB8-877B-EDFC80EDE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552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 defTabSz="457200"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Times New Roman"/>
              </a:rPr>
              <a:t>Date: 12 July 2024</a:t>
            </a:r>
            <a:endParaRPr lang="en-US" sz="2000" b="0" dirty="0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12097344" cy="91101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the following text to </a:t>
            </a:r>
            <a:r>
              <a:rPr lang="en-US" sz="2400" dirty="0" err="1">
                <a:solidFill>
                  <a:srgbClr val="000000"/>
                </a:solidFill>
                <a:latin typeface="Arial"/>
                <a:ea typeface="ＭＳ Ｐゴシック"/>
              </a:rPr>
              <a:t>TGbp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 SFD?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A time-based random access session may span multiple TXOPs.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511372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References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91344" y="1322731"/>
            <a:ext cx="11809312" cy="91101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[1] 23/827r0, AMP IoT Medium Access (Sebastian Max et. al.).</a:t>
            </a:r>
            <a:endParaRPr lang="da-DK" sz="24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da-DK" sz="2400" dirty="0">
                <a:solidFill>
                  <a:srgbClr val="000000"/>
                </a:solidFill>
                <a:latin typeface="Arial"/>
                <a:ea typeface="ＭＳ Ｐゴシック"/>
              </a:rPr>
              <a:t>[2] 24/421r0, AMP link access (Solomon Trainin et. al.)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17149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Recap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2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191344" y="1322731"/>
            <a:ext cx="11809312" cy="153580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</a:rPr>
              <a:t>Unlike regular 802.11 STAs, most AMP STAs will not be able to use the existing 802.11 medium access protocols such as EDCA.</a:t>
            </a: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</a:rPr>
              <a:t>[1] introduces two types of </a:t>
            </a:r>
            <a:r>
              <a:rPr lang="en-US" sz="2000" b="1" dirty="0">
                <a:solidFill>
                  <a:schemeClr val="tx1"/>
                </a:solidFill>
                <a:latin typeface="+mn-lt"/>
                <a:ea typeface="+mn-ea"/>
              </a:rPr>
              <a:t>AP-driven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</a:rPr>
              <a:t> random access: 1) time-based 2) frequency based.</a:t>
            </a:r>
            <a:endParaRPr lang="en-US" sz="20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lang="en-US" sz="22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187ECD-BF93-48F1-8798-251F5141E0EA}"/>
              </a:ext>
            </a:extLst>
          </p:cNvPr>
          <p:cNvSpPr txBox="1"/>
          <p:nvPr/>
        </p:nvSpPr>
        <p:spPr>
          <a:xfrm>
            <a:off x="147953" y="4293096"/>
            <a:ext cx="11809312" cy="82791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</a:rPr>
              <a:t>Access mode 2 in [2] expands on the time-based random access.</a:t>
            </a:r>
            <a:endParaRPr lang="en-US" sz="20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endParaRPr lang="en-US" sz="22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0FFC720-44B3-4C00-A494-DD588EAA42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448" y="2407643"/>
            <a:ext cx="3495278" cy="191814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D0FA4FC-6520-4B89-B6FB-BCC83F9967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4072" y="2348880"/>
            <a:ext cx="3191471" cy="197690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E3FD535-6E2B-45E6-90DF-E80DB1A00E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1585" y="4742224"/>
            <a:ext cx="5472608" cy="171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654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71BFF6A-30AD-44E4-AD68-CCA3CE2B88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528" y="3284984"/>
            <a:ext cx="7856901" cy="319305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Time-slot based random access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3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12097344" cy="203748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We think time based random access is more suitable for AMP STAs however we would like to highlight potential challenges for time-slot based random access and possible work arounds.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1800" dirty="0">
                <a:solidFill>
                  <a:srgbClr val="000000"/>
                </a:solidFill>
                <a:latin typeface="Arial"/>
                <a:ea typeface="ＭＳ Ｐゴシック"/>
              </a:rPr>
              <a:t>A potential time-slot based random access scheme: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AMP AP gains access to wireless medium and transmits an AMP Poll frame to starts a random access session with 2</a:t>
            </a:r>
            <a:r>
              <a:rPr lang="en-US" sz="1400" baseline="30000" dirty="0">
                <a:solidFill>
                  <a:srgbClr val="000000"/>
                </a:solidFill>
                <a:latin typeface="Arial"/>
                <a:ea typeface="ＭＳ Ｐゴシック"/>
              </a:rPr>
              <a:t>ECW</a:t>
            </a: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 time slots.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Upon receiving the AMP Poll frame, eligible AMP STAs randomly choose a slot and transmit in the slot.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Example 1 with ECW = 2 and three backscattering AMP STAs contending:</a:t>
            </a:r>
          </a:p>
        </p:txBody>
      </p:sp>
    </p:spTree>
    <p:extLst>
      <p:ext uri="{BB962C8B-B14F-4D97-AF65-F5344CB8AC3E}">
        <p14:creationId xmlns:p14="http://schemas.microsoft.com/office/powerpoint/2010/main" val="875263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B88BA6E-EA13-4D90-9B0A-4446E83CC8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872" y="2418391"/>
            <a:ext cx="5811737" cy="398052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Time-slot based random access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12097344" cy="75713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The duration of the TXOP obtained by the AMP AP may limit the available slots for random access.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3381B2-55CA-4A85-A342-E57758B038B3}"/>
              </a:ext>
            </a:extLst>
          </p:cNvPr>
          <p:cNvSpPr/>
          <p:nvPr/>
        </p:nvSpPr>
        <p:spPr>
          <a:xfrm>
            <a:off x="2850546" y="6007536"/>
            <a:ext cx="2813406" cy="391379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SG" sz="2000" b="0" i="0" u="none" strike="noStrike" kern="0" cap="none" spc="0" normalizeH="0" baseline="0" noProof="0" dirty="0">
              <a:ln>
                <a:noFill/>
              </a:ln>
              <a:solidFill>
                <a:srgbClr val="66666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31D7D5-A319-4121-BB51-976264A1E730}"/>
              </a:ext>
            </a:extLst>
          </p:cNvPr>
          <p:cNvSpPr/>
          <p:nvPr/>
        </p:nvSpPr>
        <p:spPr>
          <a:xfrm>
            <a:off x="6520999" y="2852936"/>
            <a:ext cx="51749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sz="1800" dirty="0">
                <a:solidFill>
                  <a:srgbClr val="1D1D1A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For example, @250kbps data rate, a 20 octets AMP PPDU will require 0.64ms. With the default TXOP limit for AC_BK (2.528ms), at most 3 random access slots can be allocated per TXOP for responders.</a:t>
            </a:r>
          </a:p>
          <a:p>
            <a:pPr defTabSz="914400"/>
            <a:endParaRPr lang="en-US" sz="1800" dirty="0">
              <a:solidFill>
                <a:srgbClr val="1D1D1A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285750" indent="-285750" defTabSz="914400">
              <a:buFont typeface="Symbol" panose="05050102010706020507" pitchFamily="18" charset="2"/>
              <a:buChar char="Þ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The number of random access slots per TXOP will likely be small. </a:t>
            </a:r>
          </a:p>
          <a:p>
            <a:pPr marL="285750" indent="-285750" defTabSz="914400">
              <a:buFont typeface="Symbol" panose="05050102010706020507" pitchFamily="18" charset="2"/>
              <a:buChar char="Þ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Since the number of slots available for random access directly impacts the collision probability, a random access session should not be limited to a single TXOP.</a:t>
            </a:r>
            <a:endParaRPr lang="en-SG" sz="180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86432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TXOP aware Time-slot based random access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1CEAC1F-AB0E-4490-9D9B-D9A602BB4DBE}"/>
              </a:ext>
            </a:extLst>
          </p:cNvPr>
          <p:cNvGrpSpPr/>
          <p:nvPr/>
        </p:nvGrpSpPr>
        <p:grpSpPr>
          <a:xfrm>
            <a:off x="47328" y="1322731"/>
            <a:ext cx="12109972" cy="2201437"/>
            <a:chOff x="47328" y="1322731"/>
            <a:chExt cx="12109972" cy="2201437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F2651C39-30CD-495E-B951-D08518DE118C}"/>
                </a:ext>
              </a:extLst>
            </p:cNvPr>
            <p:cNvSpPr txBox="1"/>
            <p:nvPr/>
          </p:nvSpPr>
          <p:spPr>
            <a:xfrm>
              <a:off x="47328" y="1322731"/>
              <a:ext cx="12097344" cy="369332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marL="342900" lvl="0" indent="-342900" defTabSz="1187323" eaLnBrk="1" fontAlgn="auto" hangingPunct="1">
                <a:lnSpc>
                  <a:spcPct val="90000"/>
                </a:lnSpc>
                <a:spcBef>
                  <a:spcPts val="1200"/>
                </a:spcBef>
                <a:spcAft>
                  <a:spcPts val="0"/>
                </a:spcAft>
                <a:buFont typeface="Wingdings" panose="05000000000000000000" pitchFamily="2" charset="2"/>
                <a:buChar char="q"/>
                <a:tabLst>
                  <a:tab pos="1207937" algn="ctr"/>
                </a:tabLst>
              </a:pPr>
              <a:r>
                <a:rPr lang="en-US" sz="2000" dirty="0">
                  <a:solidFill>
                    <a:srgbClr val="000000"/>
                  </a:solidFill>
                  <a:latin typeface="Arial"/>
                  <a:ea typeface="ＭＳ Ｐゴシック"/>
                </a:rPr>
                <a:t>A first AMP frame (AMP Poll) initiates a random access session and indicates: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CF1871E-D44C-469D-9C38-4E62B0944BAC}"/>
                </a:ext>
              </a:extLst>
            </p:cNvPr>
            <p:cNvSpPr txBox="1"/>
            <p:nvPr/>
          </p:nvSpPr>
          <p:spPr>
            <a:xfrm>
              <a:off x="538984" y="1700808"/>
              <a:ext cx="11289520" cy="901369"/>
            </a:xfrm>
            <a:prstGeom prst="rect">
              <a:avLst/>
            </a:prstGeom>
            <a:noFill/>
          </p:spPr>
          <p:txBody>
            <a:bodyPr vert="horz" wrap="square" numCol="2" rtlCol="0">
              <a:noAutofit/>
            </a:bodyPr>
            <a:lstStyle/>
            <a:p>
              <a:pPr marL="342900" indent="-342900" defTabSz="1187323" eaLnBrk="1" fontAlgn="auto" hangingPunct="1">
                <a:lnSpc>
                  <a:spcPct val="90000"/>
                </a:lnSpc>
                <a:spcBef>
                  <a:spcPts val="120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tabLst>
                  <a:tab pos="1207937" algn="ctr"/>
                </a:tabLst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ＭＳ Ｐゴシック"/>
                </a:rPr>
                <a:t>Session ID</a:t>
              </a:r>
            </a:p>
            <a:p>
              <a:pPr marL="342900" indent="-342900" defTabSz="1187323" eaLnBrk="1" fontAlgn="auto" hangingPunct="1">
                <a:lnSpc>
                  <a:spcPct val="90000"/>
                </a:lnSpc>
                <a:spcBef>
                  <a:spcPts val="120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tabLst>
                  <a:tab pos="1207937" algn="ctr"/>
                </a:tabLst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ＭＳ Ｐゴシック"/>
                </a:rPr>
                <a:t>Duration of each slot</a:t>
              </a:r>
            </a:p>
            <a:p>
              <a:pPr marL="342900" indent="-342900" defTabSz="1187323" eaLnBrk="1" fontAlgn="auto" hangingPunct="1">
                <a:lnSpc>
                  <a:spcPct val="90000"/>
                </a:lnSpc>
                <a:spcBef>
                  <a:spcPts val="120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tabLst>
                  <a:tab pos="1207937" algn="ctr"/>
                </a:tabLst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endParaRPr>
            </a:p>
            <a:p>
              <a:pPr marL="342900" indent="-342900" defTabSz="1187323" eaLnBrk="1" fontAlgn="auto" hangingPunct="1">
                <a:lnSpc>
                  <a:spcPct val="90000"/>
                </a:lnSpc>
                <a:spcBef>
                  <a:spcPts val="120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tabLst>
                  <a:tab pos="1207937" algn="ctr"/>
                </a:tabLst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ＭＳ Ｐゴシック"/>
                </a:rPr>
                <a:t>the total number of random access slots</a:t>
              </a:r>
              <a:r>
                <a:rPr lang="en-SG" sz="1800" dirty="0">
                  <a:solidFill>
                    <a:srgbClr val="000000"/>
                  </a:solidFill>
                  <a:latin typeface="Calibri" panose="020F0502020204030204" pitchFamily="34" charset="0"/>
                </a:rPr>
                <a:t> </a:t>
              </a:r>
              <a:r>
                <a:rPr lang="en-SG" sz="1800" dirty="0">
                  <a:solidFill>
                    <a:srgbClr val="000000"/>
                  </a:solidFill>
                  <a:latin typeface="+mj-lt"/>
                </a:rPr>
                <a:t>= 2</a:t>
              </a:r>
              <a:r>
                <a:rPr lang="en-SG" sz="1800" baseline="30000" dirty="0">
                  <a:solidFill>
                    <a:srgbClr val="000000"/>
                  </a:solidFill>
                  <a:latin typeface="+mj-lt"/>
                </a:rPr>
                <a:t>ECW</a:t>
              </a:r>
              <a:r>
                <a:rPr lang="en-SG" sz="1800" dirty="0">
                  <a:solidFill>
                    <a:srgbClr val="000000"/>
                  </a:solidFill>
                  <a:latin typeface="+mj-lt"/>
                </a:rPr>
                <a:t>.</a:t>
              </a:r>
            </a:p>
            <a:p>
              <a:pPr marL="342900" indent="-342900" defTabSz="1187323" eaLnBrk="1" fontAlgn="auto" hangingPunct="1">
                <a:lnSpc>
                  <a:spcPct val="90000"/>
                </a:lnSpc>
                <a:spcBef>
                  <a:spcPts val="120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tabLst>
                  <a:tab pos="1207937" algn="ctr"/>
                </a:tabLst>
              </a:pPr>
              <a:r>
                <a:rPr lang="en-US" sz="1800" dirty="0">
                  <a:solidFill>
                    <a:srgbClr val="000000"/>
                  </a:solidFill>
                  <a:latin typeface="+mj-lt"/>
                </a:rPr>
                <a:t>The range of slots allocated in the TXOP.</a:t>
              </a:r>
              <a:endParaRPr lang="en-SG" sz="1800" dirty="0">
                <a:solidFill>
                  <a:srgbClr val="000000"/>
                </a:solidFill>
                <a:latin typeface="+mj-lt"/>
              </a:endParaRPr>
            </a:p>
            <a:p>
              <a:pPr marL="1085850" lvl="1" indent="-342900" defTabSz="1187323" eaLnBrk="1" fontAlgn="auto" hangingPunct="1">
                <a:lnSpc>
                  <a:spcPct val="90000"/>
                </a:lnSpc>
                <a:spcBef>
                  <a:spcPts val="120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tabLst>
                  <a:tab pos="1207937" algn="ctr"/>
                </a:tabLst>
              </a:pPr>
              <a:endPara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ＭＳ Ｐゴシック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B3C95F1-5AA8-4ED4-BE3C-BE0628BD7458}"/>
                </a:ext>
              </a:extLst>
            </p:cNvPr>
            <p:cNvSpPr txBox="1"/>
            <p:nvPr/>
          </p:nvSpPr>
          <p:spPr>
            <a:xfrm>
              <a:off x="59956" y="2492896"/>
              <a:ext cx="12097344" cy="646331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marL="342900" lvl="0" indent="-342900" defTabSz="1187323" eaLnBrk="1" fontAlgn="auto" hangingPunct="1">
                <a:lnSpc>
                  <a:spcPct val="90000"/>
                </a:lnSpc>
                <a:spcBef>
                  <a:spcPts val="1200"/>
                </a:spcBef>
                <a:spcAft>
                  <a:spcPts val="0"/>
                </a:spcAft>
                <a:buFont typeface="Wingdings" panose="05000000000000000000" pitchFamily="2" charset="2"/>
                <a:buChar char="q"/>
                <a:tabLst>
                  <a:tab pos="1207937" algn="ctr"/>
                </a:tabLst>
              </a:pPr>
              <a:r>
                <a:rPr lang="en-US" sz="2000" dirty="0">
                  <a:solidFill>
                    <a:srgbClr val="000000"/>
                  </a:solidFill>
                  <a:latin typeface="Arial"/>
                  <a:ea typeface="ＭＳ Ｐゴシック"/>
                </a:rPr>
                <a:t>A second AMP frame (AMP Re-Poll) continues the random access session in a different TXOP and indicates: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46ABD28-FA0A-4EF3-B2F9-513431931CBE}"/>
                </a:ext>
              </a:extLst>
            </p:cNvPr>
            <p:cNvSpPr txBox="1"/>
            <p:nvPr/>
          </p:nvSpPr>
          <p:spPr>
            <a:xfrm>
              <a:off x="551384" y="3068960"/>
              <a:ext cx="11289520" cy="455208"/>
            </a:xfrm>
            <a:prstGeom prst="rect">
              <a:avLst/>
            </a:prstGeom>
            <a:noFill/>
          </p:spPr>
          <p:txBody>
            <a:bodyPr vert="horz" wrap="square" numCol="2" rtlCol="0">
              <a:noAutofit/>
            </a:bodyPr>
            <a:lstStyle/>
            <a:p>
              <a:pPr marL="342900" indent="-342900" defTabSz="1187323" eaLnBrk="1" fontAlgn="auto" hangingPunct="1">
                <a:lnSpc>
                  <a:spcPct val="90000"/>
                </a:lnSpc>
                <a:spcBef>
                  <a:spcPts val="120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tabLst>
                  <a:tab pos="1207937" algn="ctr"/>
                </a:tabLst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ＭＳ Ｐゴシック"/>
                </a:rPr>
                <a:t>Session ID</a:t>
              </a:r>
            </a:p>
            <a:p>
              <a:pPr marL="342900" indent="-342900" defTabSz="1187323" eaLnBrk="1" fontAlgn="auto" hangingPunct="1">
                <a:lnSpc>
                  <a:spcPct val="90000"/>
                </a:lnSpc>
                <a:spcBef>
                  <a:spcPts val="120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tabLst>
                  <a:tab pos="1207937" algn="ctr"/>
                </a:tabLst>
              </a:pPr>
              <a:endParaRPr lang="en-US" sz="1800" dirty="0">
                <a:solidFill>
                  <a:srgbClr val="000000"/>
                </a:solidFill>
                <a:latin typeface="+mj-lt"/>
              </a:endParaRPr>
            </a:p>
            <a:p>
              <a:pPr marL="342900" indent="-342900" defTabSz="1187323" eaLnBrk="1" fontAlgn="auto" hangingPunct="1">
                <a:lnSpc>
                  <a:spcPct val="90000"/>
                </a:lnSpc>
                <a:spcBef>
                  <a:spcPts val="120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tabLst>
                  <a:tab pos="1207937" algn="ctr"/>
                </a:tabLst>
              </a:pPr>
              <a:r>
                <a:rPr lang="en-US" sz="1800" dirty="0">
                  <a:solidFill>
                    <a:srgbClr val="000000"/>
                  </a:solidFill>
                  <a:latin typeface="+mj-lt"/>
                </a:rPr>
                <a:t>The range of slots allocated in the TXOP.</a:t>
              </a:r>
              <a:endParaRPr lang="en-SG" sz="1800" dirty="0">
                <a:solidFill>
                  <a:srgbClr val="000000"/>
                </a:solidFill>
                <a:latin typeface="+mj-lt"/>
              </a:endParaRPr>
            </a:p>
            <a:p>
              <a:pPr marL="1085850" lvl="1" indent="-342900" defTabSz="1187323" eaLnBrk="1" fontAlgn="auto" hangingPunct="1">
                <a:lnSpc>
                  <a:spcPct val="90000"/>
                </a:lnSpc>
                <a:spcBef>
                  <a:spcPts val="1200"/>
                </a:spcBef>
                <a:spcAft>
                  <a:spcPts val="0"/>
                </a:spcAft>
                <a:buFont typeface="Wingdings" panose="05000000000000000000" pitchFamily="2" charset="2"/>
                <a:buChar char="§"/>
                <a:tabLst>
                  <a:tab pos="1207937" algn="ctr"/>
                </a:tabLst>
              </a:pPr>
              <a:endPara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ＭＳ Ｐゴシック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E4A37D8D-8E39-475E-897B-6CBE6FF7EEE5}"/>
              </a:ext>
            </a:extLst>
          </p:cNvPr>
          <p:cNvSpPr txBox="1"/>
          <p:nvPr/>
        </p:nvSpPr>
        <p:spPr>
          <a:xfrm>
            <a:off x="47328" y="5768085"/>
            <a:ext cx="12097344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000" dirty="0">
                <a:solidFill>
                  <a:srgbClr val="000000"/>
                </a:solidFill>
                <a:latin typeface="Arial"/>
                <a:ea typeface="ＭＳ Ｐゴシック"/>
              </a:rPr>
              <a:t>The AMP AP can flexibly allocate random access slots based on available TXOP limit and expected number of contending AMP STAs.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CBF6785-426B-4A18-B94A-DF2D1B4EA7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7093" y="3524168"/>
            <a:ext cx="8643070" cy="2103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790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Time-slot based random access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3096344" cy="106182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1400" dirty="0">
                <a:solidFill>
                  <a:srgbClr val="000000"/>
                </a:solidFill>
                <a:latin typeface="Arial"/>
                <a:ea typeface="ＭＳ Ｐゴシック"/>
              </a:rPr>
              <a:t>Example 2 with eight random access slots (ECW = 3) spread across two TXOPs and four backscattering AMP STAs contending: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676F61B-4FF7-4C81-9FCC-F457DB235C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6993" y="1412776"/>
            <a:ext cx="7856901" cy="5037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089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Further Considerations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12097344" cy="4822859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Further thoughts on time based random access for AMP: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24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The efficiency of time-slot based random access mechanism will depend on factors such as AMP STA density, AMP link data rate etc., and further considerations are needed for collision mitigation and recovery mechanism.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While time-slot based random access mechanism is simple and may be the only possible option for simple AMP STAs that do not support channel sensing (e.g., CCA)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, more efficient methods may be possible. E.g.,</a:t>
            </a:r>
          </a:p>
          <a:p>
            <a:pPr marL="1085850" lvl="1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 err="1">
                <a:solidFill>
                  <a:srgbClr val="000000"/>
                </a:solidFill>
                <a:latin typeface="Arial"/>
                <a:ea typeface="ＭＳ Ｐゴシック"/>
              </a:rPr>
              <a:t>Backoff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ＭＳ Ｐゴシック"/>
              </a:rPr>
              <a:t> based random access (similar to CSMA/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CA) for AMP STAs that support channel sensing. Instead of using fixed sized time slots, short </a:t>
            </a:r>
            <a:r>
              <a:rPr lang="en-US" sz="2400" dirty="0" err="1">
                <a:solidFill>
                  <a:srgbClr val="000000"/>
                </a:solidFill>
                <a:latin typeface="Arial"/>
                <a:ea typeface="ＭＳ Ｐゴシック"/>
              </a:rPr>
              <a:t>backoff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 slots can be used to mitigate contention among STAs.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342900" marR="0" lvl="0" indent="-342900" algn="l" defTabSz="118732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1207937" algn="ctr"/>
              </a:tabLst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735944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Conclusion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12097344" cy="252069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In this contribution we highlighted potential challenges for time-slot based random access and suggested a TXOP aware time-slot based random access.</a:t>
            </a:r>
          </a:p>
          <a:p>
            <a:pPr lvl="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tabLst>
                <a:tab pos="1207937" algn="ctr"/>
              </a:tabLst>
            </a:pPr>
            <a:endParaRPr lang="en-US" sz="2400" dirty="0">
              <a:solidFill>
                <a:srgbClr val="000000"/>
              </a:solidFill>
              <a:latin typeface="Arial"/>
              <a:ea typeface="ＭＳ Ｐゴシック"/>
            </a:endParaRP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We also shared that more efficient random access methods, such as </a:t>
            </a:r>
            <a:r>
              <a:rPr lang="en-US" sz="2400" dirty="0" err="1">
                <a:solidFill>
                  <a:srgbClr val="000000"/>
                </a:solidFill>
                <a:latin typeface="Arial"/>
                <a:ea typeface="ＭＳ Ｐゴシック"/>
              </a:rPr>
              <a:t>backoff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 based random access should also be investigated.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342900" marR="0" lvl="0" indent="-342900" algn="l" defTabSz="118732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1207937" algn="ctr"/>
              </a:tabLst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299461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74AD7-DB4B-4340-9ED7-1426CD7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436" y="620688"/>
            <a:ext cx="10352617" cy="509994"/>
          </a:xfrm>
        </p:spPr>
        <p:txBody>
          <a:bodyPr/>
          <a:lstStyle/>
          <a:p>
            <a:r>
              <a:rPr lang="en-US" altLang="zh-CN" sz="2800" b="1" kern="1200" dirty="0">
                <a:solidFill>
                  <a:srgbClr val="1D1D1A"/>
                </a:solidFill>
                <a:latin typeface="Arial" panose="020B0604020202020204" pitchFamily="34" charset="0"/>
                <a:ea typeface="Microsoft YaHei" panose="020B0503020204020204" pitchFamily="34" charset="-122"/>
              </a:rPr>
              <a:t>SP 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A164C6-9CF2-4B4F-A398-2C210BED564D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kumimoji="0" lang="en-US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Slide </a:t>
            </a:r>
            <a:fld id="{1F551F72-38F2-479C-990C-DF0D2C0B1F2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pPr marL="0" marR="0" lvl="0" indent="0" algn="ctr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651C39-30CD-495E-B951-D08518DE118C}"/>
              </a:ext>
            </a:extLst>
          </p:cNvPr>
          <p:cNvSpPr txBox="1"/>
          <p:nvPr/>
        </p:nvSpPr>
        <p:spPr>
          <a:xfrm>
            <a:off x="47328" y="1322731"/>
            <a:ext cx="12097344" cy="136960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Do you agree to add the following text to </a:t>
            </a:r>
            <a:r>
              <a:rPr lang="en-US" sz="2400" dirty="0" err="1">
                <a:solidFill>
                  <a:srgbClr val="000000"/>
                </a:solidFill>
                <a:latin typeface="Arial"/>
                <a:ea typeface="ＭＳ Ｐゴシック"/>
              </a:rPr>
              <a:t>TGbp</a:t>
            </a: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 SFD?</a:t>
            </a:r>
          </a:p>
          <a:p>
            <a:pPr marL="342900" lvl="0" indent="-342900" defTabSz="1187323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1207937" algn="ctr"/>
              </a:tabLst>
            </a:pPr>
            <a:r>
              <a:rPr lang="en-US" sz="2400" dirty="0">
                <a:solidFill>
                  <a:srgbClr val="000000"/>
                </a:solidFill>
                <a:latin typeface="Arial"/>
                <a:ea typeface="ＭＳ Ｐゴシック"/>
              </a:rPr>
              <a:t>802.11bp shall support a time-based random access mechanism.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342900" marR="0" lvl="0" indent="-342900" algn="l" defTabSz="1187323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1207937" algn="ctr"/>
              </a:tabLst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981182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Times New Roman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112448</TotalTime>
  <Words>706</Words>
  <Application>Microsoft Office PowerPoint</Application>
  <PresentationFormat>Widescreen</PresentationFormat>
  <Paragraphs>77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 Unicode MS</vt:lpstr>
      <vt:lpstr>Microsoft YaHei</vt:lpstr>
      <vt:lpstr>MS PGothic</vt:lpstr>
      <vt:lpstr>MS PGothic</vt:lpstr>
      <vt:lpstr>宋体</vt:lpstr>
      <vt:lpstr>Arial</vt:lpstr>
      <vt:lpstr>Calibri</vt:lpstr>
      <vt:lpstr>Symbol</vt:lpstr>
      <vt:lpstr>Times New Roman</vt:lpstr>
      <vt:lpstr>Wingdings</vt:lpstr>
      <vt:lpstr>Office Theme</vt:lpstr>
      <vt:lpstr>PowerPoint Presentation</vt:lpstr>
      <vt:lpstr>Recap</vt:lpstr>
      <vt:lpstr>Time-slot based random access</vt:lpstr>
      <vt:lpstr>Time-slot based random access</vt:lpstr>
      <vt:lpstr>TXOP aware Time-slot based random access</vt:lpstr>
      <vt:lpstr>Time-slot based random access</vt:lpstr>
      <vt:lpstr>Further Considerations</vt:lpstr>
      <vt:lpstr>Conclusion</vt:lpstr>
      <vt:lpstr>SP 1</vt:lpstr>
      <vt:lpstr>SP 2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Slides</dc:title>
  <dc:subject/>
  <dc:creator>ben@blindcreek.com</dc:creator>
  <cp:keywords/>
  <dc:description/>
  <cp:lastModifiedBy>Rojan Chitrakar</cp:lastModifiedBy>
  <cp:revision>601</cp:revision>
  <cp:lastPrinted>2000-03-07T00:55:37Z</cp:lastPrinted>
  <dcterms:created xsi:type="dcterms:W3CDTF">2016-01-17T22:48:36Z</dcterms:created>
  <dcterms:modified xsi:type="dcterms:W3CDTF">2024-07-12T15:40:30Z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(3)romNo2668OQNdb0Y7+HAmYXQdOcQU4Y5mzjyB9maDzNarHqkHkKa4s9MnOvMupS5m/bqAczJ
SlXj/HIyKtUb8vTz4DvxbMvbbbl55yF1YYxRmeqR1tx5VIvMXupq9ZBLn4s6TtHjHbDoTL3+
JDTTn5W+6CSlDY/7T01yj2Muzs7WT0jUVR/DbJyhRqxYgWW3TG6SDSfmwQsyKVq/93XsxInj
RnT2mte309QC3FadYD</vt:lpwstr>
  </property>
  <property fmtid="{D5CDD505-2E9C-101B-9397-08002B2CF9AE}" pid="3" name="_2015_ms_pID_7253431">
    <vt:lpwstr>QYuX94OCRkzdPvI8R9te4IMnfX1ee3XnlneF+xc1JZbbpiPk5TGwg2
tL4q3uwumC76svjg1DokgoOLXlOZFvJ3YweQO50YyCoVrPmVbakjkBeOaqjTbRHryhWmsqu8
6wZDt6erIdz9B2PQoKEotQtHlfVB5hQYae8PbyxyvriPmzmbsE3sQeTeotqiFIzOqrNuV6Qv
SVyiTR0IQAv13NO0BIporyAf1w+3w2dLQnt6</vt:lpwstr>
  </property>
  <property fmtid="{D5CDD505-2E9C-101B-9397-08002B2CF9AE}" pid="4" name="_2015_ms_pID_7253432">
    <vt:lpwstr>hg==</vt:lpwstr>
  </property>
</Properties>
</file>