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63" r:id="rId2"/>
    <p:sldId id="2453" r:id="rId3"/>
    <p:sldId id="2459" r:id="rId4"/>
    <p:sldId id="2463" r:id="rId5"/>
    <p:sldId id="2464" r:id="rId6"/>
    <p:sldId id="2465" r:id="rId7"/>
    <p:sldId id="2462" r:id="rId8"/>
    <p:sldId id="2466" r:id="rId9"/>
    <p:sldId id="2467" r:id="rId10"/>
    <p:sldId id="2468" r:id="rId11"/>
    <p:sldId id="2460" r:id="rId12"/>
  </p:sldIdLst>
  <p:sldSz cx="12192000" cy="6858000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  <p:cmAuthor id="2" name="Rojan Chitrakar" initials="RC" lastIdx="4" clrIdx="1">
    <p:extLst>
      <p:ext uri="{19B8F6BF-5375-455C-9EA6-DF929625EA0E}">
        <p15:presenceInfo xmlns:p15="http://schemas.microsoft.com/office/powerpoint/2012/main" userId="S-1-5-21-147214757-305610072-1517763936-96592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B8B"/>
    <a:srgbClr val="0000FF"/>
    <a:srgbClr val="FAEE98"/>
    <a:srgbClr val="C3EC8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6" autoAdjust="0"/>
    <p:restoredTop sz="94646" autoAdjust="0"/>
  </p:normalViewPr>
  <p:slideViewPr>
    <p:cSldViewPr>
      <p:cViewPr varScale="1">
        <p:scale>
          <a:sx n="96" d="100"/>
          <a:sy n="96" d="100"/>
        </p:scale>
        <p:origin x="101" y="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4371" y="4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66713" y="698500"/>
            <a:ext cx="6121400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FDF47AF-7F27-47A2-AC95-1B734D85228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ea typeface="Arial Unicode MS" pitchFamily="34" charset="-128"/>
              </a:rPr>
              <a:t>07/12/10</a:t>
            </a:r>
          </a:p>
        </p:txBody>
      </p:sp>
      <p:sp>
        <p:nvSpPr>
          <p:cNvPr id="5123" name="Rectangle 11">
            <a:extLst>
              <a:ext uri="{FF2B5EF4-FFF2-40B4-BE49-F238E27FC236}">
                <a16:creationId xmlns:a16="http://schemas.microsoft.com/office/drawing/2014/main" id="{E7A312FD-48BA-4567-B1F3-7520CA98CA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Page </a:t>
            </a:r>
            <a:fld id="{2A02BA22-F607-40B6-B650-89B025089CA0}" type="slidenum">
              <a:rPr lang="en-US" altLang="en-US" sz="2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2400" dirty="0"/>
          </a:p>
        </p:txBody>
      </p:sp>
      <p:sp>
        <p:nvSpPr>
          <p:cNvPr id="5124" name="Text Box 1">
            <a:extLst>
              <a:ext uri="{FF2B5EF4-FFF2-40B4-BE49-F238E27FC236}">
                <a16:creationId xmlns:a16="http://schemas.microsoft.com/office/drawing/2014/main" id="{C0042731-F3F6-4A64-81A0-A6EDF2F79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96838"/>
            <a:ext cx="2708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/>
              <a:t>Jul 12, 2010</a:t>
            </a:r>
          </a:p>
        </p:txBody>
      </p:sp>
      <p:sp>
        <p:nvSpPr>
          <p:cNvPr id="5125" name="Text Box 2">
            <a:extLst>
              <a:ext uri="{FF2B5EF4-FFF2-40B4-BE49-F238E27FC236}">
                <a16:creationId xmlns:a16="http://schemas.microsoft.com/office/drawing/2014/main" id="{15A48728-99FA-4FFC-99DB-2BCCC748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8942388"/>
            <a:ext cx="792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Page </a:t>
            </a:r>
            <a:fld id="{B08E7645-705B-4ADD-B5B6-F7EFEFDE2AD9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5126" name="Text Box 3">
            <a:extLst>
              <a:ext uri="{FF2B5EF4-FFF2-40B4-BE49-F238E27FC236}">
                <a16:creationId xmlns:a16="http://schemas.microsoft.com/office/drawing/2014/main" id="{40B3C9E2-901C-4E2D-9196-A5D26B960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FFFFFF"/>
          </a:solidFill>
          <a:ln/>
        </p:spPr>
      </p:sp>
      <p:sp>
        <p:nvSpPr>
          <p:cNvPr id="5127" name="Text Box 4">
            <a:extLst>
              <a:ext uri="{FF2B5EF4-FFF2-40B4-BE49-F238E27FC236}">
                <a16:creationId xmlns:a16="http://schemas.microsoft.com/office/drawing/2014/main" id="{9444E41B-0F32-4A16-9E20-D6DFD1D90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87850"/>
            <a:ext cx="5022850" cy="414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5659967" y="6538914"/>
            <a:ext cx="872067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2234"/>
            <a:ext cx="52832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sz="1200" b="1" dirty="0">
                <a:solidFill>
                  <a:schemeClr val="tx1"/>
                </a:solidFill>
              </a:rPr>
              <a:t>doc.: IEEE 802.11-24/1212r0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917" y="6477000"/>
            <a:ext cx="1043728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"/>
            <a:ext cx="23368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sz="1200" dirty="0"/>
              <a:t>July 2024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734" y="6478588"/>
            <a:ext cx="4995333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sz="1200" dirty="0"/>
              <a:t>Rojan Chitrakar </a:t>
            </a:r>
            <a:r>
              <a:rPr lang="en-SG" sz="1200" dirty="0"/>
              <a:t>(Huawei</a:t>
            </a:r>
            <a:r>
              <a:rPr lang="zh-CN" altLang="en-US" sz="1200" dirty="0"/>
              <a:t>）</a:t>
            </a:r>
            <a:endParaRPr lang="en-GB" sz="1200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7436" y="685801"/>
            <a:ext cx="1035261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70" y="1371601"/>
            <a:ext cx="10352617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615518" y="6554788"/>
            <a:ext cx="874183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4" r:id="rId8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4AAF1A-2CBC-4960-9362-D10130ACC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885623"/>
              </p:ext>
            </p:extLst>
          </p:nvPr>
        </p:nvGraphicFramePr>
        <p:xfrm>
          <a:off x="767408" y="2687451"/>
          <a:ext cx="10441160" cy="1676400"/>
        </p:xfrm>
        <a:graphic>
          <a:graphicData uri="http://schemas.openxmlformats.org/drawingml/2006/table">
            <a:tbl>
              <a:tblPr firstRow="1" bandRow="1"/>
              <a:tblGrid>
                <a:gridCol w="273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1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 Chitrakar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rojan.chitrakar@huawei.com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Shuqiao Chen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Ian Bajaj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46511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F84DA3A-0E09-4ACE-B694-6777AFD069BA}"/>
              </a:ext>
            </a:extLst>
          </p:cNvPr>
          <p:cNvSpPr txBox="1">
            <a:spLocks/>
          </p:cNvSpPr>
          <p:nvPr/>
        </p:nvSpPr>
        <p:spPr bwMode="auto">
          <a:xfrm>
            <a:off x="2209800" y="615636"/>
            <a:ext cx="7772400" cy="129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Discussions on AMP Channel access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EB2F4D-5A9A-4FB8-877B-EDFC80EDE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457200"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Date: 12 July 2024</a:t>
            </a:r>
            <a:endParaRPr lang="en-US" sz="2000" b="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91101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the following text to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ＭＳ Ｐゴシック"/>
              </a:rPr>
              <a:t>TGbp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 SFD?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A time-based random access session may span multiple TXOPs.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11372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91101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[1] 23/827r0, AMP IoT Medium Access (Sebastian Max et. al.).</a:t>
            </a:r>
            <a:endParaRPr lang="da-DK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da-DK" sz="2400" dirty="0">
                <a:solidFill>
                  <a:srgbClr val="000000"/>
                </a:solidFill>
                <a:latin typeface="Arial"/>
                <a:ea typeface="ＭＳ Ｐゴシック"/>
              </a:rPr>
              <a:t>[2] 24/421r0, AMP link access (Solomon Trainin et. al.)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714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Recap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153580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Unlike regular 802.11 STAs, most AMP STAs will not be able to use the existing 802.11 medium access protocols such as EDCA.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[1] introduces two types of 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</a:rPr>
              <a:t>AP-driven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 random access: 1) time-based 2) frequency based.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2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187ECD-BF93-48F1-8798-251F5141E0EA}"/>
              </a:ext>
            </a:extLst>
          </p:cNvPr>
          <p:cNvSpPr txBox="1"/>
          <p:nvPr/>
        </p:nvSpPr>
        <p:spPr>
          <a:xfrm>
            <a:off x="147953" y="4293096"/>
            <a:ext cx="11809312" cy="82791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Access mode 2 in [2] expands on the time-based random access.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2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FFC720-44B3-4C00-A494-DD588EAA4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48" y="2407643"/>
            <a:ext cx="3495278" cy="19181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0FA4FC-6520-4B89-B6FB-BCC83F996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072" y="2348880"/>
            <a:ext cx="3191471" cy="19769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3FD535-6E2B-45E6-90DF-E80DB1A00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1585" y="4742224"/>
            <a:ext cx="5472608" cy="17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5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1BFF6A-30AD-44E4-AD68-CCA3CE2B8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3284984"/>
            <a:ext cx="7856901" cy="31930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Time-slot based random access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203748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We think time based random access is more suitable for AMP STAs however we would like to highlight potential challenges for time-slot based random access and possible work arounds.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A potential time-slot based random access scheme: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AMP AP gains access to wireless medium and transmits an AMP Poll frame to starts a random access session with 2</a:t>
            </a:r>
            <a:r>
              <a:rPr lang="en-US" sz="1400" baseline="30000" dirty="0">
                <a:solidFill>
                  <a:srgbClr val="000000"/>
                </a:solidFill>
                <a:latin typeface="Arial"/>
                <a:ea typeface="ＭＳ Ｐゴシック"/>
              </a:rPr>
              <a:t>ECW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 time slots.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Upon receiving the AMP Poll frame, eligible AMP STAs randomly choose a slot and transmit in the slot.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Example 1 with ECW = 2 and three backscattering AMP STAs contending:</a:t>
            </a:r>
          </a:p>
        </p:txBody>
      </p:sp>
    </p:spTree>
    <p:extLst>
      <p:ext uri="{BB962C8B-B14F-4D97-AF65-F5344CB8AC3E}">
        <p14:creationId xmlns:p14="http://schemas.microsoft.com/office/powerpoint/2010/main" val="87526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88BA6E-EA13-4D90-9B0A-4446E83CC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72" y="2418391"/>
            <a:ext cx="5811737" cy="39805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Time-slot based random access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7571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The duration of the TXOP obtained by the AMP AP may limit the available slots for random access.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3381B2-55CA-4A85-A342-E57758B038B3}"/>
              </a:ext>
            </a:extLst>
          </p:cNvPr>
          <p:cNvSpPr/>
          <p:nvPr/>
        </p:nvSpPr>
        <p:spPr>
          <a:xfrm>
            <a:off x="2850546" y="6007536"/>
            <a:ext cx="2813406" cy="39137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2000" b="0" i="0" u="none" strike="noStrike" kern="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31D7D5-A319-4121-BB51-976264A1E730}"/>
              </a:ext>
            </a:extLst>
          </p:cNvPr>
          <p:cNvSpPr/>
          <p:nvPr/>
        </p:nvSpPr>
        <p:spPr>
          <a:xfrm>
            <a:off x="6520999" y="2852936"/>
            <a:ext cx="51749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1800" dirty="0">
                <a:solidFill>
                  <a:srgbClr val="1D1D1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For example, @250kbps data rate, a 20 octets AMP PPDU will require 0.64ms. With the default TXOP limit for AC_BK (2.528ms), at most 3 random access slots can be allocated per TXOP for responders.</a:t>
            </a:r>
          </a:p>
          <a:p>
            <a:pPr defTabSz="914400"/>
            <a:endParaRPr lang="en-US" sz="1800" dirty="0">
              <a:solidFill>
                <a:srgbClr val="1D1D1A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285750" indent="-285750" defTabSz="914400">
              <a:buFont typeface="Symbol" panose="05050102010706020507" pitchFamily="18" charset="2"/>
              <a:buChar char="Þ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number of random access slots per TXOP will likely be small. </a:t>
            </a:r>
          </a:p>
          <a:p>
            <a:pPr marL="285750" indent="-285750" defTabSz="914400">
              <a:buFont typeface="Symbol" panose="05050102010706020507" pitchFamily="18" charset="2"/>
              <a:buChar char="Þ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Since the number of slots available for random access directly impacts the collision probability, a random access session should not be limited to a single TXOP.</a:t>
            </a:r>
            <a:endParaRPr lang="en-SG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643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TXOP aware Time-slot based random access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1CEAC1F-AB0E-4490-9D9B-D9A602BB4DBE}"/>
              </a:ext>
            </a:extLst>
          </p:cNvPr>
          <p:cNvGrpSpPr/>
          <p:nvPr/>
        </p:nvGrpSpPr>
        <p:grpSpPr>
          <a:xfrm>
            <a:off x="47328" y="1322731"/>
            <a:ext cx="12109972" cy="2201437"/>
            <a:chOff x="47328" y="1322731"/>
            <a:chExt cx="12109972" cy="220143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2651C39-30CD-495E-B951-D08518DE118C}"/>
                </a:ext>
              </a:extLst>
            </p:cNvPr>
            <p:cNvSpPr txBox="1"/>
            <p:nvPr/>
          </p:nvSpPr>
          <p:spPr>
            <a:xfrm>
              <a:off x="47328" y="1322731"/>
              <a:ext cx="12097344" cy="369332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marL="342900" lvl="0" indent="-342900" defTabSz="1187323" eaLnBrk="1" fontAlgn="auto" hangingPunct="1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  <a:tabLst>
                  <a:tab pos="1207937" algn="ctr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Arial"/>
                  <a:ea typeface="ＭＳ Ｐゴシック"/>
                </a:rPr>
                <a:t>A first AMP frame (AMP Poll) initiates a random access session and indicates: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CF1871E-D44C-469D-9C38-4E62B0944BAC}"/>
                </a:ext>
              </a:extLst>
            </p:cNvPr>
            <p:cNvSpPr txBox="1"/>
            <p:nvPr/>
          </p:nvSpPr>
          <p:spPr>
            <a:xfrm>
              <a:off x="538984" y="1700808"/>
              <a:ext cx="11289520" cy="901369"/>
            </a:xfrm>
            <a:prstGeom prst="rect">
              <a:avLst/>
            </a:prstGeom>
            <a:noFill/>
          </p:spPr>
          <p:txBody>
            <a:bodyPr vert="horz" wrap="square" numCol="2" rtlCol="0">
              <a:noAutofit/>
            </a:bodyPr>
            <a:lstStyle/>
            <a:p>
              <a:pPr marL="342900" indent="-342900" defTabSz="1187323" eaLnBrk="1" fontAlgn="auto" hangingPunct="1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tabLst>
                  <a:tab pos="1207937" algn="ctr"/>
                </a:tabLst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Session ID</a:t>
              </a:r>
            </a:p>
            <a:p>
              <a:pPr marL="342900" indent="-342900" defTabSz="1187323" eaLnBrk="1" fontAlgn="auto" hangingPunct="1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tabLst>
                  <a:tab pos="1207937" algn="ctr"/>
                </a:tabLst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Duration of each slot</a:t>
              </a:r>
            </a:p>
            <a:p>
              <a:pPr marL="342900" indent="-342900" defTabSz="1187323" eaLnBrk="1" fontAlgn="auto" hangingPunct="1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tabLst>
                  <a:tab pos="1207937" algn="ctr"/>
                </a:tabLst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  <a:p>
              <a:pPr marL="342900" indent="-342900" defTabSz="1187323" eaLnBrk="1" fontAlgn="auto" hangingPunct="1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tabLst>
                  <a:tab pos="1207937" algn="ctr"/>
                </a:tabLst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the total number of random access slots</a:t>
              </a:r>
              <a:r>
                <a:rPr lang="en-SG" sz="18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r>
                <a:rPr lang="en-SG" sz="1800" dirty="0">
                  <a:solidFill>
                    <a:srgbClr val="000000"/>
                  </a:solidFill>
                  <a:latin typeface="+mj-lt"/>
                </a:rPr>
                <a:t>= 2</a:t>
              </a:r>
              <a:r>
                <a:rPr lang="en-SG" sz="1800" baseline="30000" dirty="0">
                  <a:solidFill>
                    <a:srgbClr val="000000"/>
                  </a:solidFill>
                  <a:latin typeface="+mj-lt"/>
                </a:rPr>
                <a:t>ECW</a:t>
              </a:r>
              <a:r>
                <a:rPr lang="en-SG" sz="1800" dirty="0">
                  <a:solidFill>
                    <a:srgbClr val="000000"/>
                  </a:solidFill>
                  <a:latin typeface="+mj-lt"/>
                </a:rPr>
                <a:t>.</a:t>
              </a:r>
            </a:p>
            <a:p>
              <a:pPr marL="342900" indent="-342900" defTabSz="1187323" eaLnBrk="1" fontAlgn="auto" hangingPunct="1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tabLst>
                  <a:tab pos="1207937" algn="ctr"/>
                </a:tabLst>
              </a:pPr>
              <a:r>
                <a:rPr lang="en-US" sz="1800" dirty="0">
                  <a:solidFill>
                    <a:srgbClr val="000000"/>
                  </a:solidFill>
                  <a:latin typeface="+mj-lt"/>
                </a:rPr>
                <a:t>The range of slots allocated in the TXOP.</a:t>
              </a:r>
              <a:endParaRPr lang="en-SG" sz="1800" dirty="0">
                <a:solidFill>
                  <a:srgbClr val="000000"/>
                </a:solidFill>
                <a:latin typeface="+mj-lt"/>
              </a:endParaRPr>
            </a:p>
            <a:p>
              <a:pPr marL="1085850" lvl="1" indent="-342900" defTabSz="1187323" eaLnBrk="1" fontAlgn="auto" hangingPunct="1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tabLst>
                  <a:tab pos="1207937" algn="ctr"/>
                </a:tabLst>
              </a:pPr>
              <a:endPara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B3C95F1-5AA8-4ED4-BE3C-BE0628BD7458}"/>
                </a:ext>
              </a:extLst>
            </p:cNvPr>
            <p:cNvSpPr txBox="1"/>
            <p:nvPr/>
          </p:nvSpPr>
          <p:spPr>
            <a:xfrm>
              <a:off x="59956" y="2492896"/>
              <a:ext cx="12097344" cy="64633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marL="342900" lvl="0" indent="-342900" defTabSz="1187323" eaLnBrk="1" fontAlgn="auto" hangingPunct="1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Font typeface="Wingdings" panose="05000000000000000000" pitchFamily="2" charset="2"/>
                <a:buChar char="q"/>
                <a:tabLst>
                  <a:tab pos="1207937" algn="ctr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Arial"/>
                  <a:ea typeface="ＭＳ Ｐゴシック"/>
                </a:rPr>
                <a:t>A second AMP frame (AMP Re-Poll) continues the random access session in a different TXOP and indicates: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46ABD28-FA0A-4EF3-B2F9-513431931CBE}"/>
                </a:ext>
              </a:extLst>
            </p:cNvPr>
            <p:cNvSpPr txBox="1"/>
            <p:nvPr/>
          </p:nvSpPr>
          <p:spPr>
            <a:xfrm>
              <a:off x="551384" y="3068960"/>
              <a:ext cx="11289520" cy="455208"/>
            </a:xfrm>
            <a:prstGeom prst="rect">
              <a:avLst/>
            </a:prstGeom>
            <a:noFill/>
          </p:spPr>
          <p:txBody>
            <a:bodyPr vert="horz" wrap="square" numCol="2" rtlCol="0">
              <a:noAutofit/>
            </a:bodyPr>
            <a:lstStyle/>
            <a:p>
              <a:pPr marL="342900" indent="-342900" defTabSz="1187323" eaLnBrk="1" fontAlgn="auto" hangingPunct="1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tabLst>
                  <a:tab pos="1207937" algn="ctr"/>
                </a:tabLst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Session ID</a:t>
              </a:r>
            </a:p>
            <a:p>
              <a:pPr marL="342900" indent="-342900" defTabSz="1187323" eaLnBrk="1" fontAlgn="auto" hangingPunct="1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tabLst>
                  <a:tab pos="1207937" algn="ctr"/>
                </a:tabLst>
              </a:pPr>
              <a:endParaRPr lang="en-US" sz="1800" dirty="0">
                <a:solidFill>
                  <a:srgbClr val="000000"/>
                </a:solidFill>
                <a:latin typeface="+mj-lt"/>
              </a:endParaRPr>
            </a:p>
            <a:p>
              <a:pPr marL="342900" indent="-342900" defTabSz="1187323" eaLnBrk="1" fontAlgn="auto" hangingPunct="1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tabLst>
                  <a:tab pos="1207937" algn="ctr"/>
                </a:tabLst>
              </a:pPr>
              <a:r>
                <a:rPr lang="en-US" sz="1800" dirty="0">
                  <a:solidFill>
                    <a:srgbClr val="000000"/>
                  </a:solidFill>
                  <a:latin typeface="+mj-lt"/>
                </a:rPr>
                <a:t>The range of slots allocated in the TXOP.</a:t>
              </a:r>
              <a:endParaRPr lang="en-SG" sz="1800" dirty="0">
                <a:solidFill>
                  <a:srgbClr val="000000"/>
                </a:solidFill>
                <a:latin typeface="+mj-lt"/>
              </a:endParaRPr>
            </a:p>
            <a:p>
              <a:pPr marL="1085850" lvl="1" indent="-342900" defTabSz="1187323" eaLnBrk="1" fontAlgn="auto" hangingPunct="1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tabLst>
                  <a:tab pos="1207937" algn="ctr"/>
                </a:tabLst>
              </a:pPr>
              <a:endPara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4A37D8D-8E39-475E-897B-6CBE6FF7EEE5}"/>
              </a:ext>
            </a:extLst>
          </p:cNvPr>
          <p:cNvSpPr txBox="1"/>
          <p:nvPr/>
        </p:nvSpPr>
        <p:spPr>
          <a:xfrm>
            <a:off x="47328" y="5768085"/>
            <a:ext cx="12097344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The AMP AP can flexibly allocate random access slots based on available TXOP limit and expected number of contending AMP STAs.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BF6785-426B-4A18-B94A-DF2D1B4EA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093" y="3524168"/>
            <a:ext cx="8643070" cy="210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790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Time-slot based random access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3096344" cy="10618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Example 2 with eight random access slots (ECW = 3) spread across two TXOPs and four backscattering AMP STAs contending: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76F61B-4FF7-4C81-9FCC-F457DB235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993" y="1412776"/>
            <a:ext cx="7856901" cy="503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8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Further Considerations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482285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Further thoughts on time based random access for AMP: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The efficiency of time-slot based random access mechanism will depend on factors such as AMP STA density, AMP link data rate etc., and further considerations are needed for collision mitigation and recovery mechanism.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While time-slot based random access mechanism is simple and may be the only possible option for simple AMP STAs that do not support channel sensing (e.g., CCA)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, more efficient methods may be possible. E.g.,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 err="1">
                <a:solidFill>
                  <a:srgbClr val="000000"/>
                </a:solidFill>
                <a:latin typeface="Arial"/>
                <a:ea typeface="ＭＳ Ｐゴシック"/>
              </a:rPr>
              <a:t>Backoff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 based random access (similar to CSMA/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CA) for AMP STAs that support channel sensing. Instead of using fixed sized time slots, short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ＭＳ Ｐゴシック"/>
              </a:rPr>
              <a:t>backoff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 slots can be used to mitigate contention among STAs.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35944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Conclusion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252069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In this contribution we highlighted potential challenges for time-slot based random access and suggested a TXOP aware time-slot based random access.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We also shared that more efficient random access methods, such as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ＭＳ Ｐゴシック"/>
              </a:rPr>
              <a:t>backoff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 based random access should also be investigated.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29946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136960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the following text to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ＭＳ Ｐゴシック"/>
              </a:rPr>
              <a:t>TGbp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 SFD?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802.11bp shall support a time-based random access mechanism.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8118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112448</TotalTime>
  <Words>706</Words>
  <Application>Microsoft Office PowerPoint</Application>
  <PresentationFormat>Widescreen</PresentationFormat>
  <Paragraphs>77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 Unicode MS</vt:lpstr>
      <vt:lpstr>Microsoft YaHei</vt:lpstr>
      <vt:lpstr>MS PGothic</vt:lpstr>
      <vt:lpstr>MS PGothic</vt:lpstr>
      <vt:lpstr>宋体</vt:lpstr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Recap</vt:lpstr>
      <vt:lpstr>Time-slot based random access</vt:lpstr>
      <vt:lpstr>Time-slot based random access</vt:lpstr>
      <vt:lpstr>TXOP aware Time-slot based random access</vt:lpstr>
      <vt:lpstr>Time-slot based random access</vt:lpstr>
      <vt:lpstr>Further Considerations</vt:lpstr>
      <vt:lpstr>Conclusion</vt:lpstr>
      <vt:lpstr>SP 1</vt:lpstr>
      <vt:lpstr>SP 2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ben@blindcreek.com</dc:creator>
  <cp:keywords/>
  <dc:description/>
  <cp:lastModifiedBy>Rojan Chitrakar</cp:lastModifiedBy>
  <cp:revision>601</cp:revision>
  <cp:lastPrinted>2000-03-07T00:55:37Z</cp:lastPrinted>
  <dcterms:created xsi:type="dcterms:W3CDTF">2016-01-17T22:48:36Z</dcterms:created>
  <dcterms:modified xsi:type="dcterms:W3CDTF">2024-07-12T15:40:30Z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(3)romNo2668OQNdb0Y7+HAmYXQdOcQU4Y5mzjyB9maDzNarHqkHkKa4s9MnOvMupS5m/bqAczJ
SlXj/HIyKtUb8vTz4DvxbMvbbbl55yF1YYxRmeqR1tx5VIvMXupq9ZBLn4s6TtHjHbDoTL3+
JDTTn5W+6CSlDY/7T01yj2Muzs7WT0jUVR/DbJyhRqxYgWW3TG6SDSfmwQsyKVq/93XsxInj
RnT2mte309QC3FadYD</vt:lpwstr>
  </property>
  <property fmtid="{D5CDD505-2E9C-101B-9397-08002B2CF9AE}" pid="3" name="_2015_ms_pID_7253431">
    <vt:lpwstr>QYuX94OCRkzdPvI8R9te4IMnfX1ee3XnlneF+xc1JZbbpiPk5TGwg2
tL4q3uwumC76svjg1DokgoOLXlOZFvJ3YweQO50YyCoVrPmVbakjkBeOaqjTbRHryhWmsqu8
6wZDt6erIdz9B2PQoKEotQtHlfVB5hQYae8PbyxyvriPmzmbsE3sQeTeotqiFIzOqrNuV6Qv
SVyiTR0IQAv13NO0BIporyAf1w+3w2dLQnt6</vt:lpwstr>
  </property>
  <property fmtid="{D5CDD505-2E9C-101B-9397-08002B2CF9AE}" pid="4" name="_2015_ms_pID_7253432">
    <vt:lpwstr>hg==</vt:lpwstr>
  </property>
</Properties>
</file>