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0" r:id="rId3"/>
    <p:sldId id="341" r:id="rId4"/>
    <p:sldId id="342" r:id="rId5"/>
    <p:sldId id="347" r:id="rId6"/>
    <p:sldId id="350" r:id="rId7"/>
    <p:sldId id="349" r:id="rId8"/>
    <p:sldId id="352" r:id="rId9"/>
    <p:sldId id="353" r:id="rId10"/>
    <p:sldId id="348" r:id="rId11"/>
    <p:sldId id="354" r:id="rId12"/>
    <p:sldId id="34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9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19" y="332601"/>
            <a:ext cx="25905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802.11-24/1211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Coordinated BF Goodput Discussion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2024-07-03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92038"/>
              </p:ext>
            </p:extLst>
          </p:nvPr>
        </p:nvGraphicFramePr>
        <p:xfrm>
          <a:off x="647700" y="2819400"/>
          <a:ext cx="8115299" cy="250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Rani Keren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026467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Ezer Meltzer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60254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65492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 err="1"/>
              <a:t>CoBF</a:t>
            </a:r>
            <a:r>
              <a:rPr lang="en-US" sz="1800" dirty="0"/>
              <a:t> provides a clear &amp; constant gain over MU-MIMO, mostly due to array gain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Both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are valid schemes with clear benefits, for which the results depend on transmission parameters and channel conditions: 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 significantly outperforms </a:t>
            </a:r>
            <a:r>
              <a:rPr lang="en-US" sz="1400" dirty="0" err="1"/>
              <a:t>CoSR</a:t>
            </a:r>
            <a:r>
              <a:rPr lang="en-US" sz="1400" dirty="0"/>
              <a:t> when the same number of spatial streams is used in both schemes (for all SNR and SIR values)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400" dirty="0"/>
              <a:t>In specific scenarios (higher value of </a:t>
            </a:r>
            <a:r>
              <a:rPr lang="en-US" sz="1400" dirty="0" err="1"/>
              <a:t>Nss</a:t>
            </a:r>
            <a:r>
              <a:rPr lang="en-US" sz="1400" dirty="0"/>
              <a:t>, high SNR and SIR) </a:t>
            </a:r>
            <a:r>
              <a:rPr lang="en-US" sz="1400" dirty="0" err="1"/>
              <a:t>CoSR</a:t>
            </a:r>
            <a:r>
              <a:rPr lang="en-US" sz="1400" dirty="0"/>
              <a:t> yields higher goodput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We may consider both </a:t>
            </a:r>
            <a:r>
              <a:rPr lang="en-US" sz="1800" dirty="0" err="1"/>
              <a:t>CoSR</a:t>
            </a:r>
            <a:r>
              <a:rPr lang="en-US" sz="1800" dirty="0"/>
              <a:t> and </a:t>
            </a:r>
            <a:r>
              <a:rPr lang="en-US" sz="1800" dirty="0" err="1"/>
              <a:t>CoBF</a:t>
            </a:r>
            <a:r>
              <a:rPr lang="en-US" sz="1800"/>
              <a:t> as candidate MAP schemes; the relevant scheme may be selected for operation based on channel conditions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Conclusions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7987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000" dirty="0"/>
              <a:t>Do you agree to add the following text to the </a:t>
            </a:r>
            <a:r>
              <a:rPr lang="en-US" altLang="zh-CN" sz="2000" dirty="0" err="1"/>
              <a:t>TGbn</a:t>
            </a:r>
            <a:r>
              <a:rPr lang="en-US" altLang="zh-CN" sz="2000" dirty="0"/>
              <a:t> SFD:</a:t>
            </a:r>
          </a:p>
          <a:p>
            <a:pPr lvl="1"/>
            <a:r>
              <a:rPr lang="en-US" altLang="zh-CN" sz="1600" dirty="0" err="1"/>
              <a:t>TGbn</a:t>
            </a:r>
            <a:r>
              <a:rPr lang="en-US" altLang="zh-CN" sz="1600" dirty="0"/>
              <a:t> shall define Coordinated Beamforming (CBF) and Coordinated Spatial Reuse (CSR), which allow concurrent transmissions of at least two PPDUs from at least two </a:t>
            </a:r>
            <a:r>
              <a:rPr lang="en-US" altLang="zh-CN" sz="1600" dirty="0" err="1"/>
              <a:t>BSSes</a:t>
            </a:r>
            <a:r>
              <a:rPr lang="en-US" altLang="zh-CN" sz="1600" dirty="0"/>
              <a:t> on the same channel.</a:t>
            </a:r>
          </a:p>
          <a:p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Straw Poll #1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7554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References</a:t>
            </a:r>
            <a:endParaRPr lang="zh-CN" altLang="en-US" kern="0" dirty="0"/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30F20293-8EE5-47D7-BE66-92BFA4E0E3B9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[1] 11-24-0011-00-00bn-coordinated-spatial-nulling-c-sn-concept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[2] 11-24-0012-00-00bn-coordinated-spatial-nulling-c-sn-simulations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[3] 11-24-0009-01-00bn-coordinated-beamforming-coordinated-beamforming-for-802-11bn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[4] 11-23-0776-01-0uhr-performance-of-c-bf-and-c-sr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[5] 11-23-1998-00-00bn-zero-mui-coordinated-bf</a:t>
            </a:r>
          </a:p>
        </p:txBody>
      </p:sp>
    </p:spTree>
    <p:extLst>
      <p:ext uri="{BB962C8B-B14F-4D97-AF65-F5344CB8AC3E}">
        <p14:creationId xmlns:p14="http://schemas.microsoft.com/office/powerpoint/2010/main" val="353258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Coordinated BF was accepted in 802.11be as one of the M-AP Cooperation schemes (was postponed to R2) and is considered now for 802.11bn as well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Several contributions discussed the principles of the </a:t>
            </a:r>
            <a:r>
              <a:rPr lang="en-US" sz="1800" dirty="0" err="1"/>
              <a:t>CoBF</a:t>
            </a:r>
            <a:r>
              <a:rPr lang="en-US" sz="1800" dirty="0"/>
              <a:t> scheme and introduced some analysis of PHY requirements and beamforming principles [1]-[4]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In [5] we showed the nulling principles and explained the changes that should be applied to a classical SVD based precoder to ensure zero MUI in case of </a:t>
            </a:r>
            <a:r>
              <a:rPr lang="en-US" sz="1800" dirty="0" err="1"/>
              <a:t>CoBF</a:t>
            </a:r>
            <a:endParaRPr lang="en-US" sz="1800" dirty="0"/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In this contribution we want to compare the </a:t>
            </a:r>
            <a:r>
              <a:rPr lang="en-US" sz="1800" dirty="0" err="1"/>
              <a:t>CoBF</a:t>
            </a:r>
            <a:r>
              <a:rPr lang="en-US" sz="1800" dirty="0"/>
              <a:t> scheme to regular DL MU-MIMO as well as </a:t>
            </a:r>
            <a:r>
              <a:rPr lang="en-US" sz="1800" dirty="0" err="1"/>
              <a:t>CoSR</a:t>
            </a:r>
            <a:r>
              <a:rPr lang="en-US" sz="1800" dirty="0"/>
              <a:t>, and study the potential gain of </a:t>
            </a:r>
            <a:r>
              <a:rPr lang="en-US" sz="1800" dirty="0" err="1"/>
              <a:t>CoBF</a:t>
            </a:r>
            <a:r>
              <a:rPr lang="en-US" sz="1800" dirty="0"/>
              <a:t>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ran the simulation with the following parameters: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APs, 4 Tx Antennas each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4 STA, 2 Rx Antennas (each AP is associated with 2 STAs)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Operation schemes: </a:t>
            </a:r>
            <a:r>
              <a:rPr lang="en-US" sz="1400" dirty="0" err="1"/>
              <a:t>CoBF</a:t>
            </a:r>
            <a:r>
              <a:rPr lang="en-US" sz="1400" dirty="0"/>
              <a:t>, DL MU-MIMO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20MHz BW, Channel D, practical CHEST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Modulation: MCS3 – MCS8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Nss</a:t>
            </a:r>
            <a:r>
              <a:rPr lang="en-US" sz="1400" dirty="0"/>
              <a:t> in </a:t>
            </a:r>
            <a:r>
              <a:rPr lang="en-US" sz="1400" dirty="0" err="1"/>
              <a:t>CoBF</a:t>
            </a:r>
            <a:r>
              <a:rPr lang="en-US" sz="1400" dirty="0"/>
              <a:t>: 1SS per STA, </a:t>
            </a:r>
            <a:r>
              <a:rPr lang="en-US" sz="1400" dirty="0" err="1"/>
              <a:t>Nss</a:t>
            </a:r>
            <a:r>
              <a:rPr lang="en-US" sz="1400" dirty="0"/>
              <a:t> in DL MU-MIMO: 2SS per STA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Sounding: Joint NDP (see next slide)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Payload Size: 50KB, 200KB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vs MU-MIMO Simulation</a:t>
            </a:r>
            <a:endParaRPr lang="zh-CN" altLang="en-US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2B7F8A-0149-478D-BC29-9545970F85D3}"/>
              </a:ext>
            </a:extLst>
          </p:cNvPr>
          <p:cNvSpPr/>
          <p:nvPr/>
        </p:nvSpPr>
        <p:spPr bwMode="auto">
          <a:xfrm>
            <a:off x="6400800" y="2286000"/>
            <a:ext cx="457200" cy="76200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4C654-6134-4AAE-A767-424F0E44AE55}"/>
              </a:ext>
            </a:extLst>
          </p:cNvPr>
          <p:cNvSpPr/>
          <p:nvPr/>
        </p:nvSpPr>
        <p:spPr bwMode="auto">
          <a:xfrm>
            <a:off x="6400800" y="3886200"/>
            <a:ext cx="457200" cy="76200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AP2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B75BF-9E1C-49FD-A11D-45A5B6030348}"/>
              </a:ext>
            </a:extLst>
          </p:cNvPr>
          <p:cNvSpPr/>
          <p:nvPr/>
        </p:nvSpPr>
        <p:spPr bwMode="auto">
          <a:xfrm>
            <a:off x="8134050" y="198120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6DE5A-E907-46E2-AE99-4AB3B1B27746}"/>
              </a:ext>
            </a:extLst>
          </p:cNvPr>
          <p:cNvSpPr/>
          <p:nvPr/>
        </p:nvSpPr>
        <p:spPr bwMode="auto">
          <a:xfrm>
            <a:off x="8153400" y="277471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2957D2-2514-487A-9AC3-7AE10E62E70A}"/>
              </a:ext>
            </a:extLst>
          </p:cNvPr>
          <p:cNvSpPr/>
          <p:nvPr/>
        </p:nvSpPr>
        <p:spPr bwMode="auto">
          <a:xfrm>
            <a:off x="8134050" y="388620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4CDEA-5AF6-42AB-B50C-39A8E3682FEF}"/>
              </a:ext>
            </a:extLst>
          </p:cNvPr>
          <p:cNvSpPr/>
          <p:nvPr/>
        </p:nvSpPr>
        <p:spPr bwMode="auto">
          <a:xfrm>
            <a:off x="8153400" y="467971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A3FECC-FBDA-44DA-B873-43E27B1DDDA8}"/>
              </a:ext>
            </a:extLst>
          </p:cNvPr>
          <p:cNvGrpSpPr/>
          <p:nvPr/>
        </p:nvGrpSpPr>
        <p:grpSpPr>
          <a:xfrm>
            <a:off x="6858000" y="2198306"/>
            <a:ext cx="275477" cy="240094"/>
            <a:chOff x="6324600" y="2198306"/>
            <a:chExt cx="275477" cy="24009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59A426-DFCC-40B9-A825-FB95876002C6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535EC93-FD71-4192-9B32-3C27901C836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B212724-AC71-4E1D-8DF6-CF09273B8C7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658F97C-53F4-49F1-BBE8-1EA25E5ED179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F3DB6F7-0AF7-411C-B3BD-1AF509F4DF5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DF39A9-8DF4-460C-8842-4045622FB5A9}"/>
              </a:ext>
            </a:extLst>
          </p:cNvPr>
          <p:cNvGrpSpPr/>
          <p:nvPr/>
        </p:nvGrpSpPr>
        <p:grpSpPr>
          <a:xfrm>
            <a:off x="6858000" y="2731706"/>
            <a:ext cx="275477" cy="240094"/>
            <a:chOff x="6324600" y="2198306"/>
            <a:chExt cx="275477" cy="240094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4D6CC8C-6DAB-4BB9-8506-37ECB98C88FE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37B948-3594-4BF7-8207-6E360425239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73E6FE0-8425-4473-B7F6-85443BEC539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98C22B1-01D3-4A8F-AB6D-D5B866603D5D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E50861C-11E2-44BE-AEBC-4D70FDAB44F6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43BABC8-8322-47E0-B227-85FB2D6035AE}"/>
              </a:ext>
            </a:extLst>
          </p:cNvPr>
          <p:cNvGrpSpPr/>
          <p:nvPr/>
        </p:nvGrpSpPr>
        <p:grpSpPr>
          <a:xfrm>
            <a:off x="6867236" y="3766153"/>
            <a:ext cx="275477" cy="240094"/>
            <a:chOff x="6324600" y="2198306"/>
            <a:chExt cx="275477" cy="24009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361096-82B1-4EFC-AD14-86D395C00BC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EB667AD-1FED-44DD-B21A-8277EE7EFA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B6B17AB-A9F0-4EA8-A0EE-8CB183F4A15B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81F7D8-7116-4A63-AC00-422ACF7BFAC6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2110797-E107-42BE-9BC5-1C79237AD3CD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96648A7-CFE1-4FED-A8A5-D69184578FA7}"/>
              </a:ext>
            </a:extLst>
          </p:cNvPr>
          <p:cNvGrpSpPr/>
          <p:nvPr/>
        </p:nvGrpSpPr>
        <p:grpSpPr>
          <a:xfrm>
            <a:off x="6867236" y="4299553"/>
            <a:ext cx="275477" cy="240094"/>
            <a:chOff x="6324600" y="2198306"/>
            <a:chExt cx="275477" cy="24009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B9EAB49-30BA-4B18-958B-46D95513869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83998F3-2E27-425E-99C5-CA85FF139D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34FC39-AAC4-419D-B481-07AF24733A9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84678254-1683-42FE-BE9D-828B0AF76BF5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D2D07B8-E880-43CE-B689-E9FD1B046F7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D7AC50B-854B-4309-AE45-EA67E53D0F44}"/>
              </a:ext>
            </a:extLst>
          </p:cNvPr>
          <p:cNvCxnSpPr/>
          <p:nvPr/>
        </p:nvCxnSpPr>
        <p:spPr bwMode="auto">
          <a:xfrm>
            <a:off x="6961908" y="2553856"/>
            <a:ext cx="0" cy="2378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897FFB6-FE19-413F-9C04-C3F26CF75212}"/>
              </a:ext>
            </a:extLst>
          </p:cNvPr>
          <p:cNvCxnSpPr/>
          <p:nvPr/>
        </p:nvCxnSpPr>
        <p:spPr bwMode="auto">
          <a:xfrm>
            <a:off x="6961908" y="4151774"/>
            <a:ext cx="0" cy="2378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F9803D-CABA-40D3-8587-D8EC094E5EA3}"/>
              </a:ext>
            </a:extLst>
          </p:cNvPr>
          <p:cNvGrpSpPr/>
          <p:nvPr/>
        </p:nvGrpSpPr>
        <p:grpSpPr>
          <a:xfrm>
            <a:off x="7949433" y="1829642"/>
            <a:ext cx="184617" cy="240094"/>
            <a:chOff x="6506322" y="2198306"/>
            <a:chExt cx="184617" cy="240094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C98FCBA-620A-47DC-B7C9-BB854CE2D4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4BC120-E44B-432D-B5C6-B342FB916B2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902E9C9-A035-4461-9A0B-BA4DC975219D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57C28D3-7F8D-4324-B42B-52B618A3E1C2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A2308E-E913-4894-8848-322B4EB05CF7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50FD4F-EDC7-45D8-AB3E-CE4CC047B9F4}"/>
              </a:ext>
            </a:extLst>
          </p:cNvPr>
          <p:cNvGrpSpPr/>
          <p:nvPr/>
        </p:nvGrpSpPr>
        <p:grpSpPr>
          <a:xfrm>
            <a:off x="7930987" y="2035898"/>
            <a:ext cx="184617" cy="240094"/>
            <a:chOff x="6506322" y="2198306"/>
            <a:chExt cx="184617" cy="24009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DD0A378-3A5B-42C4-A3F4-5FD4B4CEEF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78E1976-F44E-43C1-8255-632522EF7E2A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8508594-8689-4BFD-A38D-08E12854229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D0B3325-A5E7-43F4-97B4-2B70D0A4313A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114D162-DFEF-4AF8-89DF-F010AD9D2AC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A8F977-167A-4C2E-A22A-53A656AE9523}"/>
              </a:ext>
            </a:extLst>
          </p:cNvPr>
          <p:cNvGrpSpPr/>
          <p:nvPr/>
        </p:nvGrpSpPr>
        <p:grpSpPr>
          <a:xfrm>
            <a:off x="7943214" y="2600897"/>
            <a:ext cx="184617" cy="240094"/>
            <a:chOff x="6506322" y="2198306"/>
            <a:chExt cx="184617" cy="240094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9D16CBD-D90E-49C4-A1D7-16F18FB6DE3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CE59939-1E47-48CA-88EF-B716C967EC7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A16B585B-5F6D-45D1-8838-71A6335E53F4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0BE40AB7-4E4A-4648-A8ED-B56516BCCEAC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092996D-CD67-416F-AAF3-2D6FD4451CA4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FBC4630-1DF2-4D07-B8B5-BC02CA892241}"/>
              </a:ext>
            </a:extLst>
          </p:cNvPr>
          <p:cNvGrpSpPr/>
          <p:nvPr/>
        </p:nvGrpSpPr>
        <p:grpSpPr>
          <a:xfrm>
            <a:off x="7924768" y="2807153"/>
            <a:ext cx="184617" cy="240094"/>
            <a:chOff x="6506322" y="2198306"/>
            <a:chExt cx="184617" cy="24009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2378059-3AC7-4B22-92E2-213D73CE18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4C37F75-735D-47B1-8A6D-C2A4B16E73B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72856AD-6004-44DE-BC66-0A7AFBF7984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D38820F-925F-47E5-A34F-62E3D03F1971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CA53589-16AF-4A81-A944-B94AF4882340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E2AF079-E912-4DC6-8280-08708A82B256}"/>
              </a:ext>
            </a:extLst>
          </p:cNvPr>
          <p:cNvGrpSpPr/>
          <p:nvPr/>
        </p:nvGrpSpPr>
        <p:grpSpPr>
          <a:xfrm>
            <a:off x="7938833" y="3733800"/>
            <a:ext cx="184617" cy="240094"/>
            <a:chOff x="6506322" y="2198306"/>
            <a:chExt cx="184617" cy="240094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F556E8C-44BF-45D4-A485-719A2B8BC5C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810F16E-1FBA-4A09-BC76-FCE6979AAE5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D416160-0FB3-4CBF-901F-552FBE0E73E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5950371-FE5F-4053-BF39-921D11514AD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050EE66B-487F-4EEE-A76C-A4530357C31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BFC2BAA-97C5-49FB-9472-346D27A06193}"/>
              </a:ext>
            </a:extLst>
          </p:cNvPr>
          <p:cNvGrpSpPr/>
          <p:nvPr/>
        </p:nvGrpSpPr>
        <p:grpSpPr>
          <a:xfrm>
            <a:off x="7920387" y="3940056"/>
            <a:ext cx="184617" cy="240094"/>
            <a:chOff x="6506322" y="2198306"/>
            <a:chExt cx="184617" cy="240094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C6E2CFE-76FA-4C69-81FC-0A3DD0F981A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96A8264-1BBF-498B-8794-C65A8BB1A2B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C177641-0082-4D05-992A-2B8429954FA2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FB4FD05-2BD5-49C0-A785-990B1CA5BF03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8CD320C-2D58-4AA7-A22C-EE8CBB0E3D7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5AA13B4-EEF6-4D5A-A9E4-39BCC1987CA0}"/>
              </a:ext>
            </a:extLst>
          </p:cNvPr>
          <p:cNvGrpSpPr/>
          <p:nvPr/>
        </p:nvGrpSpPr>
        <p:grpSpPr>
          <a:xfrm>
            <a:off x="7950879" y="4528154"/>
            <a:ext cx="184617" cy="240094"/>
            <a:chOff x="6506322" y="2198306"/>
            <a:chExt cx="184617" cy="240094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6004824-D94E-49CD-B95E-7D205A0D692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9F2DFB4-2EAC-4F81-926F-9CBF608A64BC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89274A7-5963-4626-B0DC-87621D2D865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3E4DF29C-6A6E-46C6-A148-1C72E994429F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8502FFBE-9790-425F-8F03-B65B7C7A1979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F8FA645-BA79-4C3C-A98E-8A95E1FC87E6}"/>
              </a:ext>
            </a:extLst>
          </p:cNvPr>
          <p:cNvGrpSpPr/>
          <p:nvPr/>
        </p:nvGrpSpPr>
        <p:grpSpPr>
          <a:xfrm>
            <a:off x="7932433" y="4734410"/>
            <a:ext cx="184617" cy="240094"/>
            <a:chOff x="6506322" y="2198306"/>
            <a:chExt cx="184617" cy="240094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9EE706F-5B12-4A8E-8EBE-0E7982D0664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CC74482-FA0B-40DE-89EC-DD80ADDA99A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9916AB5A-459B-4E86-AFA5-740E067F85BA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3AD88B8D-034C-4B78-8F5B-F6FE8584ADA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30C8963-BCD7-476E-8663-FE8E023388C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C24174C-5571-446D-AEC0-C1784EA7E47A}"/>
              </a:ext>
            </a:extLst>
          </p:cNvPr>
          <p:cNvCxnSpPr>
            <a:cxnSpLocks/>
          </p:cNvCxnSpPr>
          <p:nvPr/>
        </p:nvCxnSpPr>
        <p:spPr bwMode="auto">
          <a:xfrm flipV="1">
            <a:off x="7239000" y="2438400"/>
            <a:ext cx="681387" cy="162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DF4CCE5-1D89-42C0-B085-19AD09696D0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151774"/>
            <a:ext cx="681387" cy="244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6D6847D-B155-45BC-B4FA-EC84B2EC1C79}"/>
              </a:ext>
            </a:extLst>
          </p:cNvPr>
          <p:cNvCxnSpPr/>
          <p:nvPr/>
        </p:nvCxnSpPr>
        <p:spPr bwMode="auto">
          <a:xfrm flipV="1">
            <a:off x="7239000" y="2971800"/>
            <a:ext cx="533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A17A5C9-00A7-41B1-8DA9-5789A5AE7EFB}"/>
              </a:ext>
            </a:extLst>
          </p:cNvPr>
          <p:cNvCxnSpPr>
            <a:cxnSpLocks/>
          </p:cNvCxnSpPr>
          <p:nvPr/>
        </p:nvCxnSpPr>
        <p:spPr bwMode="auto">
          <a:xfrm>
            <a:off x="7261261" y="2969927"/>
            <a:ext cx="511139" cy="53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210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To calculate the overhead and provide the goodput results, we assume that </a:t>
            </a:r>
            <a:r>
              <a:rPr lang="en-US" sz="1800" dirty="0" err="1"/>
              <a:t>CoBF</a:t>
            </a:r>
            <a:r>
              <a:rPr lang="en-US" sz="1800" dirty="0"/>
              <a:t> scheme uses Joint NDP Sounding – APs jointly transmit NDP to STAs associated with specific AP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Thus the timeline assumed for goodput calculations of </a:t>
            </a:r>
            <a:r>
              <a:rPr lang="en-US" sz="1800" dirty="0" err="1"/>
              <a:t>CoBF</a:t>
            </a:r>
            <a:r>
              <a:rPr lang="en-US" sz="1800" dirty="0"/>
              <a:t> is as depicted below</a:t>
            </a:r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Timeline Diagram</a:t>
            </a:r>
            <a:endParaRPr lang="zh-CN" altLang="en-US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CE76907-CE9F-4568-952B-80EA364DB8EF}"/>
              </a:ext>
            </a:extLst>
          </p:cNvPr>
          <p:cNvCxnSpPr/>
          <p:nvPr/>
        </p:nvCxnSpPr>
        <p:spPr bwMode="auto">
          <a:xfrm>
            <a:off x="685800" y="6019800"/>
            <a:ext cx="800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23881E-E105-4116-A1CB-3DA1D452D42E}"/>
              </a:ext>
            </a:extLst>
          </p:cNvPr>
          <p:cNvCxnSpPr/>
          <p:nvPr/>
        </p:nvCxnSpPr>
        <p:spPr bwMode="auto">
          <a:xfrm>
            <a:off x="838200" y="38034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7CA1E5-773A-4254-B059-EEF28FBBDD62}"/>
              </a:ext>
            </a:extLst>
          </p:cNvPr>
          <p:cNvCxnSpPr/>
          <p:nvPr/>
        </p:nvCxnSpPr>
        <p:spPr bwMode="auto">
          <a:xfrm>
            <a:off x="838200" y="41910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8AF3A88-17E7-42A7-941D-0B9795E05F64}"/>
              </a:ext>
            </a:extLst>
          </p:cNvPr>
          <p:cNvCxnSpPr/>
          <p:nvPr/>
        </p:nvCxnSpPr>
        <p:spPr bwMode="auto">
          <a:xfrm>
            <a:off x="838200" y="46416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9F1A57-26F6-4A24-A5DC-009706BA77C8}"/>
              </a:ext>
            </a:extLst>
          </p:cNvPr>
          <p:cNvCxnSpPr/>
          <p:nvPr/>
        </p:nvCxnSpPr>
        <p:spPr bwMode="auto">
          <a:xfrm>
            <a:off x="838200" y="50292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B73A8F-43FE-45CE-AFC4-CDD58D7E7BD0}"/>
              </a:ext>
            </a:extLst>
          </p:cNvPr>
          <p:cNvCxnSpPr/>
          <p:nvPr/>
        </p:nvCxnSpPr>
        <p:spPr bwMode="auto">
          <a:xfrm>
            <a:off x="847436" y="54036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6A4ED-813F-4F10-9228-02F181AB7E1F}"/>
              </a:ext>
            </a:extLst>
          </p:cNvPr>
          <p:cNvCxnSpPr/>
          <p:nvPr/>
        </p:nvCxnSpPr>
        <p:spPr bwMode="auto">
          <a:xfrm>
            <a:off x="847436" y="57912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488916-275D-4FB7-856B-AB9AF1C6EF22}"/>
              </a:ext>
            </a:extLst>
          </p:cNvPr>
          <p:cNvSpPr txBox="1"/>
          <p:nvPr/>
        </p:nvSpPr>
        <p:spPr>
          <a:xfrm>
            <a:off x="220608" y="347749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0AD100-7B0E-481C-8EC5-1BA2A697C912}"/>
              </a:ext>
            </a:extLst>
          </p:cNvPr>
          <p:cNvSpPr txBox="1"/>
          <p:nvPr/>
        </p:nvSpPr>
        <p:spPr>
          <a:xfrm>
            <a:off x="220608" y="385873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9B647F-A780-4F6D-A28A-3794424B124F}"/>
              </a:ext>
            </a:extLst>
          </p:cNvPr>
          <p:cNvSpPr txBox="1"/>
          <p:nvPr/>
        </p:nvSpPr>
        <p:spPr>
          <a:xfrm>
            <a:off x="228623" y="44093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64897C-7961-4470-9FB2-843F4624E3FF}"/>
              </a:ext>
            </a:extLst>
          </p:cNvPr>
          <p:cNvSpPr txBox="1"/>
          <p:nvPr/>
        </p:nvSpPr>
        <p:spPr>
          <a:xfrm>
            <a:off x="228623" y="480199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AE6294-409B-435E-9F75-52D2A366A0B3}"/>
              </a:ext>
            </a:extLst>
          </p:cNvPr>
          <p:cNvSpPr txBox="1"/>
          <p:nvPr/>
        </p:nvSpPr>
        <p:spPr>
          <a:xfrm>
            <a:off x="220608" y="51332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0575A3-04FB-47AC-BE8B-6D9CC7E5DA9C}"/>
              </a:ext>
            </a:extLst>
          </p:cNvPr>
          <p:cNvSpPr txBox="1"/>
          <p:nvPr/>
        </p:nvSpPr>
        <p:spPr>
          <a:xfrm>
            <a:off x="235550" y="552589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F91B77-B54E-48FB-8472-E15CF474818A}"/>
              </a:ext>
            </a:extLst>
          </p:cNvPr>
          <p:cNvSpPr/>
          <p:nvPr/>
        </p:nvSpPr>
        <p:spPr bwMode="auto">
          <a:xfrm>
            <a:off x="3775329" y="3879669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6451F1-CC86-4061-B5AB-D698AE6FDD61}"/>
              </a:ext>
            </a:extLst>
          </p:cNvPr>
          <p:cNvSpPr/>
          <p:nvPr/>
        </p:nvSpPr>
        <p:spPr bwMode="auto">
          <a:xfrm>
            <a:off x="4328456" y="3484890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452569-7039-42A9-A266-C1E290001391}"/>
              </a:ext>
            </a:extLst>
          </p:cNvPr>
          <p:cNvSpPr/>
          <p:nvPr/>
        </p:nvSpPr>
        <p:spPr bwMode="auto">
          <a:xfrm>
            <a:off x="4328456" y="3865889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A4D41C-5AEE-44FE-881A-66A321D04203}"/>
              </a:ext>
            </a:extLst>
          </p:cNvPr>
          <p:cNvSpPr/>
          <p:nvPr/>
        </p:nvSpPr>
        <p:spPr bwMode="auto">
          <a:xfrm>
            <a:off x="5293381" y="5139549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D169109-8F1A-4A05-878F-C3F3DCA685BD}"/>
              </a:ext>
            </a:extLst>
          </p:cNvPr>
          <p:cNvSpPr/>
          <p:nvPr/>
        </p:nvSpPr>
        <p:spPr bwMode="auto">
          <a:xfrm>
            <a:off x="5302617" y="5512648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3B0531-197F-4EC8-91AE-95B40250C042}"/>
              </a:ext>
            </a:extLst>
          </p:cNvPr>
          <p:cNvSpPr/>
          <p:nvPr/>
        </p:nvSpPr>
        <p:spPr bwMode="auto">
          <a:xfrm>
            <a:off x="6281419" y="3511732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CoBF</a:t>
            </a:r>
            <a:r>
              <a:rPr lang="en-US" dirty="0"/>
              <a:t> Data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C42B3B-C6CF-452F-B227-16F0C9D937CC}"/>
              </a:ext>
            </a:extLst>
          </p:cNvPr>
          <p:cNvSpPr/>
          <p:nvPr/>
        </p:nvSpPr>
        <p:spPr bwMode="auto">
          <a:xfrm>
            <a:off x="6281419" y="3905795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CoBF</a:t>
            </a:r>
            <a:r>
              <a:rPr lang="en-US" dirty="0"/>
              <a:t> Data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277DE6-EDE5-49B9-BB90-E2BC08450EC0}"/>
              </a:ext>
            </a:extLst>
          </p:cNvPr>
          <p:cNvSpPr/>
          <p:nvPr/>
        </p:nvSpPr>
        <p:spPr bwMode="auto">
          <a:xfrm>
            <a:off x="5835636" y="3494382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 TF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116810-4522-4792-954E-AB5194947EF0}"/>
              </a:ext>
            </a:extLst>
          </p:cNvPr>
          <p:cNvSpPr/>
          <p:nvPr/>
        </p:nvSpPr>
        <p:spPr bwMode="auto">
          <a:xfrm>
            <a:off x="7754617" y="3531017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CoBF</a:t>
            </a:r>
            <a:r>
              <a:rPr lang="en-US" dirty="0"/>
              <a:t> Data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04CBDE1-7886-4CBE-B4F4-4C3295F3EDF3}"/>
              </a:ext>
            </a:extLst>
          </p:cNvPr>
          <p:cNvSpPr/>
          <p:nvPr/>
        </p:nvSpPr>
        <p:spPr bwMode="auto">
          <a:xfrm>
            <a:off x="7754617" y="3925080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CoBF</a:t>
            </a:r>
            <a:r>
              <a:rPr lang="en-US" dirty="0"/>
              <a:t> Data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51F0FEC-B699-4FFC-BE81-3B7456D12A1B}"/>
              </a:ext>
            </a:extLst>
          </p:cNvPr>
          <p:cNvSpPr/>
          <p:nvPr/>
        </p:nvSpPr>
        <p:spPr bwMode="auto">
          <a:xfrm>
            <a:off x="4801609" y="3870398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5D936EA-D133-4F73-88E0-D9363DDA4C88}"/>
              </a:ext>
            </a:extLst>
          </p:cNvPr>
          <p:cNvSpPr/>
          <p:nvPr/>
        </p:nvSpPr>
        <p:spPr bwMode="auto">
          <a:xfrm>
            <a:off x="3349253" y="3879948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/>
              <a:t>TF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8094FE-7692-4FC5-989A-A1C1898CAC2D}"/>
              </a:ext>
            </a:extLst>
          </p:cNvPr>
          <p:cNvSpPr/>
          <p:nvPr/>
        </p:nvSpPr>
        <p:spPr bwMode="auto">
          <a:xfrm>
            <a:off x="3766862" y="3490857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B2F617-532B-4240-86FE-FC3699BEBFF2}"/>
              </a:ext>
            </a:extLst>
          </p:cNvPr>
          <p:cNvSpPr/>
          <p:nvPr/>
        </p:nvSpPr>
        <p:spPr bwMode="auto">
          <a:xfrm>
            <a:off x="1208692" y="3422037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11416C-71A1-4328-89B8-E77F64EDA980}"/>
              </a:ext>
            </a:extLst>
          </p:cNvPr>
          <p:cNvSpPr/>
          <p:nvPr/>
        </p:nvSpPr>
        <p:spPr bwMode="auto">
          <a:xfrm>
            <a:off x="1761819" y="3408257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31C1797-5EB3-4C35-9374-2109455FBCC2}"/>
              </a:ext>
            </a:extLst>
          </p:cNvPr>
          <p:cNvSpPr/>
          <p:nvPr/>
        </p:nvSpPr>
        <p:spPr bwMode="auto">
          <a:xfrm>
            <a:off x="2234972" y="3412766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89EEDE4-EBE2-48FC-9EA4-A788E3DCB144}"/>
              </a:ext>
            </a:extLst>
          </p:cNvPr>
          <p:cNvSpPr/>
          <p:nvPr/>
        </p:nvSpPr>
        <p:spPr bwMode="auto">
          <a:xfrm>
            <a:off x="782616" y="3422316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/>
              <a:t>TF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CBBC29E-7C41-494B-803D-BF684EDFB35A}"/>
              </a:ext>
            </a:extLst>
          </p:cNvPr>
          <p:cNvSpPr/>
          <p:nvPr/>
        </p:nvSpPr>
        <p:spPr bwMode="auto">
          <a:xfrm>
            <a:off x="1783996" y="3858924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8EAA8F-D4DA-4FFF-9627-9AB5FE20B596}"/>
              </a:ext>
            </a:extLst>
          </p:cNvPr>
          <p:cNvSpPr/>
          <p:nvPr/>
        </p:nvSpPr>
        <p:spPr bwMode="auto">
          <a:xfrm>
            <a:off x="1222402" y="3864891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53BF60-C47B-4A0B-A1BD-591F51FF640B}"/>
              </a:ext>
            </a:extLst>
          </p:cNvPr>
          <p:cNvSpPr/>
          <p:nvPr/>
        </p:nvSpPr>
        <p:spPr bwMode="auto">
          <a:xfrm>
            <a:off x="2698156" y="4378235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85E78C-21B9-4DEC-84B8-F7F186F8EF30}"/>
              </a:ext>
            </a:extLst>
          </p:cNvPr>
          <p:cNvSpPr/>
          <p:nvPr/>
        </p:nvSpPr>
        <p:spPr bwMode="auto">
          <a:xfrm>
            <a:off x="2707392" y="4751334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880CC5-BD63-4F2D-8E8D-FD4A50E20BAA}"/>
              </a:ext>
            </a:extLst>
          </p:cNvPr>
          <p:cNvSpPr/>
          <p:nvPr/>
        </p:nvSpPr>
        <p:spPr bwMode="auto">
          <a:xfrm>
            <a:off x="7323667" y="3511316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 TF</a:t>
            </a:r>
          </a:p>
        </p:txBody>
      </p:sp>
    </p:spTree>
    <p:extLst>
      <p:ext uri="{BB962C8B-B14F-4D97-AF65-F5344CB8AC3E}">
        <p14:creationId xmlns:p14="http://schemas.microsoft.com/office/powerpoint/2010/main" val="112372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DL MU-MIMO are showed in the figure below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gain of ~5-6dB of </a:t>
            </a:r>
            <a:r>
              <a:rPr lang="en-US" sz="1800" dirty="0" err="1"/>
              <a:t>CoBF</a:t>
            </a:r>
            <a:r>
              <a:rPr lang="en-US" sz="1800" dirty="0"/>
              <a:t> may be observed along all the SNR values – due to larger (effective) number of Tx antennas used in the </a:t>
            </a:r>
            <a:r>
              <a:rPr lang="en-US" sz="1800" dirty="0" err="1"/>
              <a:t>CoBF</a:t>
            </a:r>
            <a:r>
              <a:rPr lang="en-US" sz="1800" dirty="0"/>
              <a:t> scheme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087E3-A89C-4B56-9580-2E31DCD5D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55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5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We assume a very simple </a:t>
            </a:r>
            <a:r>
              <a:rPr lang="en-US" sz="1800" dirty="0" err="1"/>
              <a:t>CoSR</a:t>
            </a:r>
            <a:r>
              <a:rPr lang="en-US" sz="1800" dirty="0"/>
              <a:t> protocol with minimal information exchange between Sharing and Shared AP – the only indication is the power requirements provided by the Sharing AP when </a:t>
            </a:r>
            <a:r>
              <a:rPr lang="en-US" sz="1800" dirty="0" err="1"/>
              <a:t>CoSR</a:t>
            </a:r>
            <a:r>
              <a:rPr lang="en-US" sz="1800" dirty="0"/>
              <a:t> is triggered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assumption implies the following principles: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Only Shared (OBSS) AP is mandated to control its power according to Sharing AP indication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Interference is not synchronized (OBSS packet start is random in simulation - up to half of the PPDU duration)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For simplicity, symmetry is assumed – same SIR at BSS and OBSS receiver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We assume that each STA measures the signal RSSI from OBSS AP and reports it to its AP, so APs can carry out a better selection of STAs that participate in </a:t>
            </a:r>
            <a:r>
              <a:rPr lang="en-US" sz="1400" dirty="0" err="1"/>
              <a:t>CoSR</a:t>
            </a:r>
            <a:r>
              <a:rPr lang="en-US" sz="1400" dirty="0"/>
              <a:t> transmission 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Comparison to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62137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ran the simulation with the following parameters: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APs, 2 Tx Antennas each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STA, 2 Rx Antennas (each AP is associated with 1 STA)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Operation schemes: </a:t>
            </a:r>
            <a:r>
              <a:rPr lang="en-US" sz="1400" dirty="0" err="1"/>
              <a:t>CoBF</a:t>
            </a:r>
            <a:r>
              <a:rPr lang="en-US" sz="1400" dirty="0"/>
              <a:t>, </a:t>
            </a:r>
            <a:r>
              <a:rPr lang="en-US" sz="1400" dirty="0" err="1"/>
              <a:t>CoSR</a:t>
            </a:r>
            <a:endParaRPr lang="en-US" sz="1400" dirty="0"/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20MHz BW, Channel D, practical CHEST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Modulation: MCS3 – MCS8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: 1SS per STA, </a:t>
            </a:r>
            <a:r>
              <a:rPr lang="en-US" sz="1400" dirty="0" err="1"/>
              <a:t>CoSR</a:t>
            </a:r>
            <a:r>
              <a:rPr lang="en-US" sz="1400" dirty="0"/>
              <a:t>: 1 or 2 SS per STA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 Sounding: Joint NDP  - same overhead as in previous comparison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Payload Size: 200KB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vs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r>
              <a:rPr lang="en-IE" altLang="zh-CN" kern="0" dirty="0">
                <a:latin typeface="FrutigerNext LT Medium" pitchFamily="34" charset="0"/>
              </a:rPr>
              <a:t> Simulation</a:t>
            </a:r>
            <a:endParaRPr lang="zh-CN" altLang="en-US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2B7F8A-0149-478D-BC29-9545970F85D3}"/>
              </a:ext>
            </a:extLst>
          </p:cNvPr>
          <p:cNvSpPr/>
          <p:nvPr/>
        </p:nvSpPr>
        <p:spPr bwMode="auto">
          <a:xfrm>
            <a:off x="6400800" y="2286000"/>
            <a:ext cx="457200" cy="76200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4C654-6134-4AAE-A767-424F0E44AE55}"/>
              </a:ext>
            </a:extLst>
          </p:cNvPr>
          <p:cNvSpPr/>
          <p:nvPr/>
        </p:nvSpPr>
        <p:spPr bwMode="auto">
          <a:xfrm>
            <a:off x="6400800" y="3886200"/>
            <a:ext cx="457200" cy="76200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AP2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B75BF-9E1C-49FD-A11D-45A5B6030348}"/>
              </a:ext>
            </a:extLst>
          </p:cNvPr>
          <p:cNvSpPr/>
          <p:nvPr/>
        </p:nvSpPr>
        <p:spPr bwMode="auto">
          <a:xfrm>
            <a:off x="8134050" y="239371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2957D2-2514-487A-9AC3-7AE10E62E70A}"/>
              </a:ext>
            </a:extLst>
          </p:cNvPr>
          <p:cNvSpPr/>
          <p:nvPr/>
        </p:nvSpPr>
        <p:spPr bwMode="auto">
          <a:xfrm>
            <a:off x="8134050" y="437491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A3FECC-FBDA-44DA-B873-43E27B1DDDA8}"/>
              </a:ext>
            </a:extLst>
          </p:cNvPr>
          <p:cNvGrpSpPr/>
          <p:nvPr/>
        </p:nvGrpSpPr>
        <p:grpSpPr>
          <a:xfrm>
            <a:off x="6858000" y="2198306"/>
            <a:ext cx="275477" cy="240094"/>
            <a:chOff x="6324600" y="2198306"/>
            <a:chExt cx="275477" cy="24009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59A426-DFCC-40B9-A825-FB95876002C6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535EC93-FD71-4192-9B32-3C27901C836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B212724-AC71-4E1D-8DF6-CF09273B8C7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658F97C-53F4-49F1-BBE8-1EA25E5ED179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F3DB6F7-0AF7-411C-B3BD-1AF509F4DF5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DF39A9-8DF4-460C-8842-4045622FB5A9}"/>
              </a:ext>
            </a:extLst>
          </p:cNvPr>
          <p:cNvGrpSpPr/>
          <p:nvPr/>
        </p:nvGrpSpPr>
        <p:grpSpPr>
          <a:xfrm>
            <a:off x="6858000" y="2731706"/>
            <a:ext cx="275477" cy="240094"/>
            <a:chOff x="6324600" y="2198306"/>
            <a:chExt cx="275477" cy="240094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4D6CC8C-6DAB-4BB9-8506-37ECB98C88FE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37B948-3594-4BF7-8207-6E360425239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73E6FE0-8425-4473-B7F6-85443BEC539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98C22B1-01D3-4A8F-AB6D-D5B866603D5D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E50861C-11E2-44BE-AEBC-4D70FDAB44F6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43BABC8-8322-47E0-B227-85FB2D6035AE}"/>
              </a:ext>
            </a:extLst>
          </p:cNvPr>
          <p:cNvGrpSpPr/>
          <p:nvPr/>
        </p:nvGrpSpPr>
        <p:grpSpPr>
          <a:xfrm>
            <a:off x="6867236" y="3766153"/>
            <a:ext cx="275477" cy="240094"/>
            <a:chOff x="6324600" y="2198306"/>
            <a:chExt cx="275477" cy="24009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361096-82B1-4EFC-AD14-86D395C00BC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EB667AD-1FED-44DD-B21A-8277EE7EFA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B6B17AB-A9F0-4EA8-A0EE-8CB183F4A15B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81F7D8-7116-4A63-AC00-422ACF7BFAC6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2110797-E107-42BE-9BC5-1C79237AD3CD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96648A7-CFE1-4FED-A8A5-D69184578FA7}"/>
              </a:ext>
            </a:extLst>
          </p:cNvPr>
          <p:cNvGrpSpPr/>
          <p:nvPr/>
        </p:nvGrpSpPr>
        <p:grpSpPr>
          <a:xfrm>
            <a:off x="6867236" y="4299553"/>
            <a:ext cx="275477" cy="240094"/>
            <a:chOff x="6324600" y="2198306"/>
            <a:chExt cx="275477" cy="24009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B9EAB49-30BA-4B18-958B-46D95513869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83998F3-2E27-425E-99C5-CA85FF139D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34FC39-AAC4-419D-B481-07AF24733A9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84678254-1683-42FE-BE9D-828B0AF76BF5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D2D07B8-E880-43CE-B689-E9FD1B046F7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F9803D-CABA-40D3-8587-D8EC094E5EA3}"/>
              </a:ext>
            </a:extLst>
          </p:cNvPr>
          <p:cNvGrpSpPr/>
          <p:nvPr/>
        </p:nvGrpSpPr>
        <p:grpSpPr>
          <a:xfrm>
            <a:off x="7949433" y="2242152"/>
            <a:ext cx="184617" cy="240094"/>
            <a:chOff x="6506322" y="2198306"/>
            <a:chExt cx="184617" cy="240094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C98FCBA-620A-47DC-B7C9-BB854CE2D4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4BC120-E44B-432D-B5C6-B342FB916B2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902E9C9-A035-4461-9A0B-BA4DC975219D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57C28D3-7F8D-4324-B42B-52B618A3E1C2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A2308E-E913-4894-8848-322B4EB05CF7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50FD4F-EDC7-45D8-AB3E-CE4CC047B9F4}"/>
              </a:ext>
            </a:extLst>
          </p:cNvPr>
          <p:cNvGrpSpPr/>
          <p:nvPr/>
        </p:nvGrpSpPr>
        <p:grpSpPr>
          <a:xfrm>
            <a:off x="7930987" y="2448408"/>
            <a:ext cx="184617" cy="240094"/>
            <a:chOff x="6506322" y="2198306"/>
            <a:chExt cx="184617" cy="24009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DD0A378-3A5B-42C4-A3F4-5FD4B4CEEF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78E1976-F44E-43C1-8255-632522EF7E2A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8508594-8689-4BFD-A38D-08E12854229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D0B3325-A5E7-43F4-97B4-2B70D0A4313A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114D162-DFEF-4AF8-89DF-F010AD9D2AC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E2AF079-E912-4DC6-8280-08708A82B256}"/>
              </a:ext>
            </a:extLst>
          </p:cNvPr>
          <p:cNvGrpSpPr/>
          <p:nvPr/>
        </p:nvGrpSpPr>
        <p:grpSpPr>
          <a:xfrm>
            <a:off x="7938833" y="4222510"/>
            <a:ext cx="184617" cy="240094"/>
            <a:chOff x="6506322" y="2198306"/>
            <a:chExt cx="184617" cy="240094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F556E8C-44BF-45D4-A485-719A2B8BC5C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810F16E-1FBA-4A09-BC76-FCE6979AAE5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D416160-0FB3-4CBF-901F-552FBE0E73E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5950371-FE5F-4053-BF39-921D11514AD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050EE66B-487F-4EEE-A76C-A4530357C31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BFC2BAA-97C5-49FB-9472-346D27A06193}"/>
              </a:ext>
            </a:extLst>
          </p:cNvPr>
          <p:cNvGrpSpPr/>
          <p:nvPr/>
        </p:nvGrpSpPr>
        <p:grpSpPr>
          <a:xfrm>
            <a:off x="7920387" y="4428766"/>
            <a:ext cx="184617" cy="240094"/>
            <a:chOff x="6506322" y="2198306"/>
            <a:chExt cx="184617" cy="240094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C6E2CFE-76FA-4C69-81FC-0A3DD0F981A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96A8264-1BBF-498B-8794-C65A8BB1A2B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C177641-0082-4D05-992A-2B8429954FA2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FB4FD05-2BD5-49C0-A785-990B1CA5BF03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8CD320C-2D58-4AA7-A22C-EE8CBB0E3D7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C24174C-5571-446D-AEC0-C1784EA7E47A}"/>
              </a:ext>
            </a:extLst>
          </p:cNvPr>
          <p:cNvCxnSpPr>
            <a:cxnSpLocks/>
          </p:cNvCxnSpPr>
          <p:nvPr/>
        </p:nvCxnSpPr>
        <p:spPr bwMode="auto">
          <a:xfrm flipV="1">
            <a:off x="7239000" y="2438400"/>
            <a:ext cx="681387" cy="162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DF4CCE5-1D89-42C0-B085-19AD09696D0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151774"/>
            <a:ext cx="681387" cy="244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6D6847D-B155-45BC-B4FA-EC84B2EC1C79}"/>
              </a:ext>
            </a:extLst>
          </p:cNvPr>
          <p:cNvCxnSpPr/>
          <p:nvPr/>
        </p:nvCxnSpPr>
        <p:spPr bwMode="auto">
          <a:xfrm flipV="1">
            <a:off x="7239000" y="2971800"/>
            <a:ext cx="533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A17A5C9-00A7-41B1-8DA9-5789A5AE7EFB}"/>
              </a:ext>
            </a:extLst>
          </p:cNvPr>
          <p:cNvCxnSpPr>
            <a:cxnSpLocks/>
          </p:cNvCxnSpPr>
          <p:nvPr/>
        </p:nvCxnSpPr>
        <p:spPr bwMode="auto">
          <a:xfrm>
            <a:off x="7261261" y="2969927"/>
            <a:ext cx="511139" cy="53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6951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with 1SS per STA are showed in the figure below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When noise is dominant similar goodput is observed for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, whereas when interference is dominant </a:t>
            </a:r>
            <a:r>
              <a:rPr lang="en-US" sz="1800" dirty="0" err="1"/>
              <a:t>CoBF</a:t>
            </a:r>
            <a:r>
              <a:rPr lang="en-US" sz="1800" dirty="0"/>
              <a:t> achieves a higher goodput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 – 1SS per STA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67387D-D010-4A2D-A607-343D0D83E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55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1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are showed in the figure below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We compare to </a:t>
            </a:r>
            <a:r>
              <a:rPr lang="en-US" sz="1400" dirty="0" err="1"/>
              <a:t>CoBF</a:t>
            </a:r>
            <a:r>
              <a:rPr lang="en-US" sz="1400" dirty="0"/>
              <a:t> with 1SS per STA because </a:t>
            </a:r>
            <a:r>
              <a:rPr lang="en-US" sz="1400" dirty="0" err="1"/>
              <a:t>CoBF</a:t>
            </a:r>
            <a:r>
              <a:rPr lang="en-US" sz="1400" dirty="0"/>
              <a:t> is </a:t>
            </a:r>
            <a:r>
              <a:rPr lang="en-US" sz="1400" dirty="0" err="1"/>
              <a:t>DoF</a:t>
            </a:r>
            <a:r>
              <a:rPr lang="en-US" sz="1400" dirty="0"/>
              <a:t> limited (due to MUI nulling)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When SNR and SIR are high </a:t>
            </a:r>
            <a:r>
              <a:rPr lang="en-US" sz="1800" dirty="0" err="1"/>
              <a:t>CoSR</a:t>
            </a:r>
            <a:r>
              <a:rPr lang="en-US" sz="1800" dirty="0"/>
              <a:t> achieves higher goodput due to larger number of spatial streams, whereas at low SNR values </a:t>
            </a:r>
            <a:r>
              <a:rPr lang="en-US" sz="1800" dirty="0" err="1"/>
              <a:t>CoBF</a:t>
            </a:r>
            <a:r>
              <a:rPr lang="en-US" sz="1800" dirty="0"/>
              <a:t> shows better performance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 – 2SS per STA in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8D5262-B10B-44C2-B0B5-D65E0AF01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276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164902</TotalTime>
  <Words>915</Words>
  <Application>Microsoft Office PowerPoint</Application>
  <PresentationFormat>On-screen Show (4:3)</PresentationFormat>
  <Paragraphs>138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ＭＳ Ｐゴシック</vt:lpstr>
      <vt:lpstr>宋体</vt:lpstr>
      <vt:lpstr>Arial Unicode MS</vt:lpstr>
      <vt:lpstr>FrutigerNext LT Medium</vt:lpstr>
      <vt:lpstr>Times New Roman</vt:lpstr>
      <vt:lpstr>802-11-Submission</vt:lpstr>
      <vt:lpstr>Coordinated BF Goodput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1912</cp:revision>
  <cp:lastPrinted>1998-02-10T13:28:06Z</cp:lastPrinted>
  <dcterms:created xsi:type="dcterms:W3CDTF">2013-11-12T18:41:50Z</dcterms:created>
  <dcterms:modified xsi:type="dcterms:W3CDTF">2024-07-13T17:45:28Z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(3)ZgDCMyFuUM8n+vBxllrUq0zC0TjI1z6yFcq4HQmu3SAzh+MH4TCxZ7SQA6LFUFYQ6U527HHq
L5uMnsIfFqQqOF1fbLmFruViJMrqsOnO1S6PblWcOIp+RwGkW/x1dS3p9mQSNR47UsT0XLS7
zCrLqLwlg4CxFeeg33XQvWuMg+FqaRn0mNc7IymFF2AVn8TGtoLzp3WcV2PQPDJDJYyWV1ap
mBB/TU4wkV3NUHRKrF</vt:lpwstr>
  </property>
  <property fmtid="{D5CDD505-2E9C-101B-9397-08002B2CF9AE}" pid="4" name="_2015_ms_pID_7253431">
    <vt:lpwstr>HeHEuuznBevQ+Y4lhPIwGUL2L7KYIrhUDNzrx255RKB5QiKijtMC1g
YwpVs3nATAtId/7WkVGvhfdD4hyO15mVWD1WX2HHsVBVYtBeBwQQvCGaN0FuUvCqkHyZYnbj
qoWeUxHVWBYM1QcgnujhO1Cgt0e37xIyZ4goJhsoIHHKL8/ITJ0cJuPBF+c2SIWFyhyZFq63
MQSwbiygXgpU2Dv/T2/IAqqZDaWbaaXCrqBn</vt:lpwstr>
  </property>
  <property fmtid="{D5CDD505-2E9C-101B-9397-08002B2CF9AE}" pid="5" name="_2015_ms_pID_7253432">
    <vt:lpwstr>7ACQL0Mn5Ib5EZkkQsK1DHA=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