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01" r:id="rId3"/>
    <p:sldId id="269" r:id="rId4"/>
    <p:sldId id="302" r:id="rId5"/>
    <p:sldId id="305" r:id="rId6"/>
    <p:sldId id="306" r:id="rId7"/>
    <p:sldId id="304" r:id="rId8"/>
    <p:sldId id="303" r:id="rId9"/>
    <p:sldId id="291" r:id="rId10"/>
    <p:sldId id="292"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85" d="100"/>
          <a:sy n="85" d="100"/>
        </p:scale>
        <p:origin x="804"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802.11-24/1207r0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8001000" cy="1065213"/>
          </a:xfrm>
        </p:spPr>
        <p:txBody>
          <a:bodyPr/>
          <a:lstStyle/>
          <a:p>
            <a:r>
              <a:rPr lang="en-US" altLang="zh-CN" dirty="0"/>
              <a:t>Preemption Session Setup</a:t>
            </a:r>
            <a:endParaRPr lang="en-GB" dirty="0"/>
          </a:p>
        </p:txBody>
      </p:sp>
      <p:sp>
        <p:nvSpPr>
          <p:cNvPr id="3074" name="Rectangle 2"/>
          <p:cNvSpPr>
            <a:spLocks noGrp="1" noChangeArrowheads="1"/>
          </p:cNvSpPr>
          <p:nvPr>
            <p:ph idx="1"/>
          </p:nvPr>
        </p:nvSpPr>
        <p:spPr/>
        <p:txBody>
          <a:bodyPr/>
          <a:lstStyle/>
          <a:p>
            <a:pPr algn="ctr"/>
            <a:r>
              <a:rPr lang="en-GB" dirty="0"/>
              <a:t>Date: 2024-06-18</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02295473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Huawei Technologies</a:t>
                      </a:r>
                    </a:p>
                    <a:p>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Ross Jian Yu</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400995436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7770813" cy="4875213"/>
          </a:xfrm>
        </p:spPr>
        <p:txBody>
          <a:bodyPr/>
          <a:lstStyle/>
          <a:p>
            <a:r>
              <a:rPr lang="en-US" altLang="zh-CN" sz="1600" dirty="0"/>
              <a:t>[1] 11-24-0103-01-00bn-txop-level-preemption-for-low-latency-application-in-802-11bn</a:t>
            </a:r>
          </a:p>
          <a:p>
            <a:r>
              <a:rPr lang="en-US" altLang="zh-CN" sz="1600" dirty="0"/>
              <a:t>[2] 11-24-0168-00-00bn-txop-preemption-in-11bn</a:t>
            </a:r>
          </a:p>
          <a:p>
            <a:r>
              <a:rPr lang="en-US" altLang="zh-CN" sz="1600" dirty="0"/>
              <a:t>[3] 11-24-0131-00-00bn-signaling-of-preemption</a:t>
            </a:r>
          </a:p>
          <a:p>
            <a:r>
              <a:rPr lang="en-US" altLang="zh-CN" sz="1600" dirty="0"/>
              <a:t>[4] 11-23-1886-03-00bn-preemption-techniques-to-meet-low-latency-ll-targets</a:t>
            </a:r>
          </a:p>
          <a:p>
            <a:r>
              <a:rPr lang="en-US" altLang="zh-CN" sz="1600" dirty="0"/>
              <a:t>[5] 11-24-0389-00-00bn-preemption-for-low-latency</a:t>
            </a:r>
          </a:p>
          <a:p>
            <a:r>
              <a:rPr lang="en-US" altLang="zh-CN" sz="1600" dirty="0"/>
              <a:t>[6</a:t>
            </a:r>
            <a:r>
              <a:rPr lang="en-US" altLang="zh-CN" sz="1600"/>
              <a:t>] 11-24-0390-00-00bn-a-uniform-procedure-for-preemption</a:t>
            </a:r>
            <a:endParaRPr lang="en-US" altLang="zh-CN" sz="16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03122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Preemption has been discussed extensively in UHR and </a:t>
            </a:r>
            <a:r>
              <a:rPr lang="en-US" altLang="zh-CN" sz="1800" b="0" dirty="0" err="1"/>
              <a:t>TGbn</a:t>
            </a:r>
            <a:r>
              <a:rPr lang="en-US" altLang="zh-CN" sz="1800" b="0" dirty="0"/>
              <a:t>, aiming to achieve the low latency (LL) target [1-6].</a:t>
            </a:r>
          </a:p>
          <a:p>
            <a:pPr>
              <a:buFont typeface="Arial" pitchFamily="34" charset="0"/>
              <a:buChar char="•"/>
            </a:pPr>
            <a:r>
              <a:rPr lang="en-US" altLang="zh-CN" sz="1800" b="0" dirty="0"/>
              <a:t>Assuming STA1 is the TXOP holder, STA2 is the TXOP responder. There can be three types of preemption, depending on who is the preemptor.</a:t>
            </a:r>
          </a:p>
          <a:p>
            <a:pPr>
              <a:buFont typeface="Arial" pitchFamily="34" charset="0"/>
              <a:buChar char="•"/>
            </a:pPr>
            <a:r>
              <a:rPr lang="en-US" altLang="zh-CN" sz="1800" b="0" dirty="0"/>
              <a:t>Type 1: the preemptor is STA1</a:t>
            </a:r>
          </a:p>
          <a:p>
            <a:pPr lvl="1">
              <a:buFont typeface="Arial" pitchFamily="34" charset="0"/>
              <a:buChar char="•"/>
            </a:pPr>
            <a:r>
              <a:rPr lang="en-US" altLang="zh-CN" sz="1400" dirty="0"/>
              <a:t>Easiest type. STA1 can control the length of the PPDU that it transmits so that it can quickly transmit LL traffic after any of the PPDU carrying non-LL traffic within its TXOP.</a:t>
            </a:r>
          </a:p>
          <a:p>
            <a:pPr lvl="1">
              <a:buFont typeface="Arial" pitchFamily="34" charset="0"/>
              <a:buChar char="•"/>
            </a:pPr>
            <a:r>
              <a:rPr lang="en-US" altLang="zh-CN" sz="1400" b="0" dirty="0"/>
              <a:t>No SPEC change is needed.</a:t>
            </a:r>
          </a:p>
          <a:p>
            <a:pPr>
              <a:buFont typeface="Arial" pitchFamily="34" charset="0"/>
              <a:buChar char="•"/>
            </a:pPr>
            <a:r>
              <a:rPr lang="en-US" altLang="zh-CN" sz="1800" b="0" dirty="0"/>
              <a:t>Type 2: the preemptor is STA2</a:t>
            </a:r>
          </a:p>
          <a:p>
            <a:pPr lvl="1">
              <a:buFont typeface="Arial" pitchFamily="34" charset="0"/>
              <a:buChar char="•"/>
            </a:pPr>
            <a:r>
              <a:rPr lang="en-US" altLang="zh-CN" sz="1400" dirty="0"/>
              <a:t>Medium complexity. STA2 can indicate its preemption request in the acknowledgement frame</a:t>
            </a:r>
          </a:p>
          <a:p>
            <a:pPr lvl="1">
              <a:buFont typeface="Arial" pitchFamily="34" charset="0"/>
              <a:buChar char="•"/>
            </a:pPr>
            <a:r>
              <a:rPr lang="en-US" altLang="zh-CN" sz="1400" dirty="0"/>
              <a:t>STA1 needs to divide the long PPDU into shorter PPDUs to allow STA2 to put its preemption request in the acknowledgement frame in a timely manner</a:t>
            </a:r>
            <a:endParaRPr lang="en-US" altLang="zh-CN" sz="1400" b="0" dirty="0"/>
          </a:p>
          <a:p>
            <a:pPr>
              <a:buFont typeface="Arial" pitchFamily="34" charset="0"/>
              <a:buChar char="•"/>
            </a:pPr>
            <a:r>
              <a:rPr lang="en-US" altLang="zh-CN" sz="1800" b="0" dirty="0"/>
              <a:t>Type 3: the preemptor is STA3</a:t>
            </a:r>
          </a:p>
          <a:p>
            <a:pPr lvl="1">
              <a:buFont typeface="Arial" pitchFamily="34" charset="0"/>
              <a:buChar char="•"/>
            </a:pPr>
            <a:r>
              <a:rPr lang="en-US" altLang="zh-CN" sz="1400" dirty="0"/>
              <a:t>More complex. Different IFS for data and PR signal, STA1 can not determine who is STA3 after receiving the PR signal. Some follow up procedure is needed to determine STA3.</a:t>
            </a:r>
            <a:endParaRPr lang="en-US" altLang="zh-CN" sz="1400" b="0" dirty="0"/>
          </a:p>
          <a:p>
            <a:pPr>
              <a:buFont typeface="Arial" pitchFamily="34" charset="0"/>
              <a:buChar char="•"/>
            </a:pPr>
            <a:endParaRPr lang="en-US" altLang="zh-CN" sz="1800" b="0" dirty="0"/>
          </a:p>
        </p:txBody>
      </p:sp>
    </p:spTree>
    <p:extLst>
      <p:ext uri="{BB962C8B-B14F-4D97-AF65-F5344CB8AC3E}">
        <p14:creationId xmlns:p14="http://schemas.microsoft.com/office/powerpoint/2010/main" val="1021038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We focus on Type 2 in this contribution.</a:t>
            </a:r>
          </a:p>
          <a:p>
            <a:pPr>
              <a:buFont typeface="Arial" pitchFamily="34" charset="0"/>
              <a:buChar char="•"/>
            </a:pPr>
            <a:r>
              <a:rPr lang="en-US" altLang="zh-CN" sz="1800" b="0" dirty="0"/>
              <a:t>In order to support the potential preemption request from STA2, STA1 and STA2 need to setup a preemption session to determine the parameters, including:</a:t>
            </a:r>
          </a:p>
          <a:p>
            <a:pPr lvl="1">
              <a:buFont typeface="Arial" pitchFamily="34" charset="0"/>
              <a:buChar char="•"/>
            </a:pPr>
            <a:r>
              <a:rPr lang="en-US" altLang="zh-CN" sz="1400" dirty="0"/>
              <a:t>Which TIDs will be carried in short PPDUs</a:t>
            </a:r>
          </a:p>
          <a:p>
            <a:pPr lvl="1">
              <a:buFont typeface="Arial" pitchFamily="34" charset="0"/>
              <a:buChar char="•"/>
            </a:pPr>
            <a:r>
              <a:rPr lang="en-US" altLang="zh-CN" sz="1400" dirty="0"/>
              <a:t>What type of preemption request can be carried in the acknowledgement frame</a:t>
            </a:r>
          </a:p>
          <a:p>
            <a:pPr>
              <a:buFont typeface="Arial" pitchFamily="34" charset="0"/>
              <a:buChar char="•"/>
            </a:pPr>
            <a:r>
              <a:rPr lang="en-US" altLang="zh-CN" sz="1800" b="0" dirty="0"/>
              <a:t>Besides, the following aspects will be discussed:</a:t>
            </a:r>
          </a:p>
          <a:p>
            <a:pPr lvl="1">
              <a:buFont typeface="Arial" pitchFamily="34" charset="0"/>
              <a:buChar char="•"/>
            </a:pPr>
            <a:r>
              <a:rPr lang="en-US" altLang="zh-CN" sz="1400" b="0" dirty="0"/>
              <a:t>Indication</a:t>
            </a:r>
            <a:r>
              <a:rPr lang="en-US" altLang="zh-CN" sz="1400" dirty="0"/>
              <a:t> of LL traffic in the acknowledgement frame</a:t>
            </a:r>
          </a:p>
          <a:p>
            <a:pPr lvl="1">
              <a:buFont typeface="Arial" pitchFamily="34" charset="0"/>
              <a:buChar char="•"/>
            </a:pPr>
            <a:r>
              <a:rPr lang="en-US" altLang="zh-CN" sz="1400" b="0" dirty="0"/>
              <a:t>Follow up transmission procedure of LL traffic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Preemption Session Setup</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Assuming the LL requirement is from the non-AP STA, in order to setup a preemption session, the non-AP STA needs to transmit a preemption setup request frame to the AP, and the AP will transmit a preemption setup response frame to the non-AP STA. If the setup procedure is successful, the AP will transmit short PPDUs to the non-AP STA when transmitting data of certain TIDs.</a:t>
            </a:r>
          </a:p>
          <a:p>
            <a:pPr>
              <a:buFont typeface="Arial" pitchFamily="34" charset="0"/>
              <a:buChar char="•"/>
            </a:pPr>
            <a:r>
              <a:rPr lang="en-US" altLang="zh-CN" sz="1800" b="0" dirty="0"/>
              <a:t>How to determine the “certain TIDs”?</a:t>
            </a:r>
          </a:p>
          <a:p>
            <a:pPr>
              <a:buFont typeface="Arial" pitchFamily="34" charset="0"/>
              <a:buChar char="•"/>
            </a:pPr>
            <a:r>
              <a:rPr lang="en-US" altLang="zh-CN" sz="1800" b="0" dirty="0"/>
              <a:t>Option 1: the non-AP STA will indicate the TIDs that belong to LL traffic, both in UL and DL, the other TIDs (that are not indicated as LL traffic) will be classified as those “certain TIDs”</a:t>
            </a:r>
          </a:p>
          <a:p>
            <a:pPr lvl="1">
              <a:buFont typeface="Arial" pitchFamily="34" charset="0"/>
              <a:buChar char="•"/>
            </a:pPr>
            <a:r>
              <a:rPr lang="en-US" altLang="zh-CN" sz="1400" dirty="0"/>
              <a:t>For the DL non-LL TIDs, AP will divide the DL PPDU into shorter PPDUs</a:t>
            </a:r>
          </a:p>
          <a:p>
            <a:pPr lvl="1">
              <a:buFont typeface="Arial" pitchFamily="34" charset="0"/>
              <a:buChar char="•"/>
            </a:pPr>
            <a:r>
              <a:rPr lang="en-US" altLang="zh-CN" sz="1400" dirty="0"/>
              <a:t>For the UL non-LL TIDs, the non-AP STA will divide the UL PPDU into shorter PPDUs, and the AP will set small values to the UL Length field of the basic trigger frame that solicits the UL PPDU</a:t>
            </a:r>
          </a:p>
          <a:p>
            <a:pPr lvl="1">
              <a:buFont typeface="Arial" pitchFamily="34" charset="0"/>
              <a:buChar char="•"/>
            </a:pPr>
            <a:r>
              <a:rPr lang="en-US" altLang="zh-CN" sz="1400" dirty="0"/>
              <a:t>The max length of the “short PPDUs” is also indicated in the preemption setup request frame</a:t>
            </a:r>
          </a:p>
          <a:p>
            <a:pPr>
              <a:buFont typeface="Arial" pitchFamily="34" charset="0"/>
              <a:buChar char="•"/>
            </a:pPr>
            <a:endParaRPr lang="en-US" altLang="zh-CN" sz="1400" b="0" dirty="0"/>
          </a:p>
        </p:txBody>
      </p:sp>
    </p:spTree>
    <p:extLst>
      <p:ext uri="{BB962C8B-B14F-4D97-AF65-F5344CB8AC3E}">
        <p14:creationId xmlns:p14="http://schemas.microsoft.com/office/powerpoint/2010/main" val="2756654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Preemption Session Setup</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Option 2: the non-AP STA will directly indicate those “certain TIDs”, both in UL and DL.</a:t>
            </a:r>
          </a:p>
          <a:p>
            <a:pPr lvl="1">
              <a:buFont typeface="Arial" pitchFamily="34" charset="0"/>
              <a:buChar char="•"/>
            </a:pPr>
            <a:r>
              <a:rPr lang="en-US" altLang="zh-CN" sz="1400" dirty="0"/>
              <a:t>Note-LL TIDs are determined using other methods, e.g., SCS, RTWT</a:t>
            </a:r>
            <a:endParaRPr lang="en-US" altLang="zh-CN" sz="1400" b="0" dirty="0"/>
          </a:p>
          <a:p>
            <a:pPr>
              <a:buFont typeface="Arial" pitchFamily="34" charset="0"/>
              <a:buChar char="•"/>
            </a:pPr>
            <a:r>
              <a:rPr lang="en-US" altLang="zh-CN" sz="1800" b="0" dirty="0"/>
              <a:t>Comparison: </a:t>
            </a:r>
          </a:p>
          <a:p>
            <a:pPr lvl="1">
              <a:buFont typeface="Arial" pitchFamily="34" charset="0"/>
              <a:buChar char="•"/>
            </a:pPr>
            <a:r>
              <a:rPr lang="en-US" altLang="zh-CN" sz="1400" dirty="0"/>
              <a:t>In option 1, there are only two types of TIDs. Type 1: LL TIDs; Type 2: the TIDs that will use shorter PPDUs to transmit.</a:t>
            </a:r>
          </a:p>
          <a:p>
            <a:pPr lvl="1">
              <a:buFont typeface="Arial" pitchFamily="34" charset="0"/>
              <a:buChar char="•"/>
            </a:pPr>
            <a:r>
              <a:rPr lang="en-US" altLang="zh-CN" sz="1400" b="0" dirty="0"/>
              <a:t>In option 2, there can be a third type of TID: the TID that does not belong to LL traffic, and will not be divided into shorter PPDUs to transmit. High throughput traffic is suitable to use this type of TID</a:t>
            </a:r>
          </a:p>
          <a:p>
            <a:pPr lvl="1">
              <a:buFont typeface="Arial" pitchFamily="34" charset="0"/>
              <a:buChar char="•"/>
            </a:pPr>
            <a:r>
              <a:rPr lang="en-US" altLang="zh-CN" sz="1400" dirty="0"/>
              <a:t>To summarize, option 1 is simpler, option 2 can support the third type of TID</a:t>
            </a:r>
          </a:p>
          <a:p>
            <a:pPr>
              <a:buFont typeface="Arial" pitchFamily="34" charset="0"/>
              <a:buChar char="•"/>
            </a:pPr>
            <a:endParaRPr lang="en-US" altLang="zh-CN" sz="1800" b="0" dirty="0"/>
          </a:p>
        </p:txBody>
      </p:sp>
    </p:spTree>
    <p:extLst>
      <p:ext uri="{BB962C8B-B14F-4D97-AF65-F5344CB8AC3E}">
        <p14:creationId xmlns:p14="http://schemas.microsoft.com/office/powerpoint/2010/main" val="957665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Preemption Session Setup</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Another issue to address during the preemption session setup is: What type of preemption request can be carried in the acknowledgement frame</a:t>
            </a:r>
          </a:p>
          <a:p>
            <a:pPr lvl="1">
              <a:buFont typeface="Arial" pitchFamily="34" charset="0"/>
              <a:buChar char="•"/>
            </a:pPr>
            <a:r>
              <a:rPr lang="en-US" altLang="zh-CN" sz="1400" dirty="0"/>
              <a:t>Type 1: only allow to carry preemption request in the acknowledgement frame when the receiver of the preemption transmission is the TXOP holder</a:t>
            </a:r>
          </a:p>
          <a:p>
            <a:pPr lvl="1">
              <a:buFont typeface="Arial" pitchFamily="34" charset="0"/>
              <a:buChar char="•"/>
            </a:pPr>
            <a:r>
              <a:rPr lang="en-US" altLang="zh-CN" sz="1400" b="0" dirty="0"/>
              <a:t>Type 2: </a:t>
            </a:r>
            <a:r>
              <a:rPr lang="en-US" altLang="zh-CN" sz="1400" dirty="0"/>
              <a:t>allow to carry preemption request in the acknowledgement frame when the receiver of the preemption transmission is either the TXOP holder or a third STA.</a:t>
            </a:r>
          </a:p>
          <a:p>
            <a:pPr>
              <a:buFont typeface="Arial" pitchFamily="34" charset="0"/>
              <a:buChar char="•"/>
            </a:pPr>
            <a:endParaRPr lang="en-US" altLang="zh-CN" sz="1800" b="0" dirty="0"/>
          </a:p>
          <a:p>
            <a:pPr>
              <a:buFont typeface="Arial" pitchFamily="34" charset="0"/>
              <a:buChar char="•"/>
            </a:pPr>
            <a:r>
              <a:rPr lang="en-US" altLang="zh-CN" sz="1800" b="0" dirty="0"/>
              <a:t>For UL TXOP, if type 2 is chosen, then AP can carry PR signal in the acknowledgement frame to transmit LL data to another STA</a:t>
            </a:r>
          </a:p>
          <a:p>
            <a:pPr>
              <a:buFont typeface="Arial" pitchFamily="34" charset="0"/>
              <a:buChar char="•"/>
            </a:pPr>
            <a:r>
              <a:rPr lang="en-US" altLang="zh-CN" sz="1800" b="0" dirty="0"/>
              <a:t>For DL TXOP, if type 2 is chosen, then the non-AP STA can carry PR signal in the acknowledgement frame to transmit LL data for P2P.</a:t>
            </a:r>
          </a:p>
          <a:p>
            <a:pPr>
              <a:buFont typeface="Arial" pitchFamily="34" charset="0"/>
              <a:buChar char="•"/>
            </a:pPr>
            <a:r>
              <a:rPr lang="en-US" altLang="zh-CN" sz="1800" b="0" dirty="0"/>
              <a:t>In general, the TXOP holder should decide which type to use. Hence, </a:t>
            </a:r>
          </a:p>
          <a:p>
            <a:pPr lvl="1">
              <a:buFont typeface="Arial" pitchFamily="34" charset="0"/>
              <a:buChar char="•"/>
            </a:pPr>
            <a:r>
              <a:rPr lang="en-US" altLang="zh-CN" sz="1400" dirty="0"/>
              <a:t>The preemption type for UL TXOP will be indicated by the non-AP STA in the request frame</a:t>
            </a:r>
          </a:p>
          <a:p>
            <a:pPr lvl="1">
              <a:buFont typeface="Arial" pitchFamily="34" charset="0"/>
              <a:buChar char="•"/>
            </a:pPr>
            <a:r>
              <a:rPr lang="en-US" altLang="zh-CN" sz="1400" dirty="0"/>
              <a:t>The preemption type for DL TXOP will be indicated by the AP in the response frame</a:t>
            </a:r>
            <a:endParaRPr lang="en-US" altLang="zh-CN" sz="1400" b="0" dirty="0"/>
          </a:p>
        </p:txBody>
      </p:sp>
    </p:spTree>
    <p:extLst>
      <p:ext uri="{BB962C8B-B14F-4D97-AF65-F5344CB8AC3E}">
        <p14:creationId xmlns:p14="http://schemas.microsoft.com/office/powerpoint/2010/main" val="591232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Indication of LL traffic in the acknowledgement frame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Although one bit in the acknowledgement frame to indicate the existence of PR request can already work, we think more detailed PR info (e.g., the required duration of the preemption transmission) can work better</a:t>
            </a:r>
          </a:p>
          <a:p>
            <a:pPr>
              <a:buFont typeface="Arial" pitchFamily="34" charset="0"/>
              <a:buChar char="•"/>
            </a:pPr>
            <a:r>
              <a:rPr lang="en-US" altLang="zh-CN" sz="1800" b="0" dirty="0"/>
              <a:t>In </a:t>
            </a:r>
            <a:r>
              <a:rPr lang="en-US" altLang="zh-CN" sz="1800" b="0" dirty="0" err="1"/>
              <a:t>TGbn</a:t>
            </a:r>
            <a:r>
              <a:rPr lang="en-US" altLang="zh-CN" sz="1800" b="0" dirty="0"/>
              <a:t>, we have the chance to put more info in the acknowledgement frame.</a:t>
            </a:r>
          </a:p>
          <a:p>
            <a:pPr>
              <a:buFont typeface="Arial" pitchFamily="34" charset="0"/>
              <a:buChar char="•"/>
            </a:pPr>
            <a:r>
              <a:rPr lang="en-US" altLang="zh-CN" sz="1800" b="0" dirty="0"/>
              <a:t>Besides the preemption scheme, in </a:t>
            </a:r>
            <a:r>
              <a:rPr lang="en-US" altLang="zh-CN" sz="1800" b="0" dirty="0" err="1"/>
              <a:t>TGbn</a:t>
            </a:r>
            <a:r>
              <a:rPr lang="en-US" altLang="zh-CN" sz="1800" b="0" dirty="0"/>
              <a:t>, many other proposals raise the requirement to put more information in the acknowledgement frame:</a:t>
            </a:r>
          </a:p>
          <a:p>
            <a:pPr lvl="1">
              <a:buFont typeface="Arial" pitchFamily="34" charset="0"/>
              <a:buChar char="•"/>
            </a:pPr>
            <a:r>
              <a:rPr lang="en-US" altLang="zh-CN" sz="1400" b="0" dirty="0"/>
              <a:t>the IDC scheme proposes to carry IDC info in the acknowledgement frame, e.g., availability duration, unavailability duration</a:t>
            </a:r>
          </a:p>
          <a:p>
            <a:pPr>
              <a:buFont typeface="Arial" pitchFamily="34" charset="0"/>
              <a:buChar char="•"/>
            </a:pPr>
            <a:r>
              <a:rPr lang="en-US" altLang="zh-CN" sz="1800" b="0" dirty="0"/>
              <a:t>We need to have a good design on the acknowledgement frame to accommodate different requirements</a:t>
            </a:r>
          </a:p>
          <a:p>
            <a:pPr>
              <a:buFont typeface="Arial" pitchFamily="34" charset="0"/>
              <a:buChar char="•"/>
            </a:pPr>
            <a:r>
              <a:rPr lang="en-US" altLang="zh-CN" sz="1800" b="0" dirty="0"/>
              <a:t>Since the compressed Block Ack frame does not have much room to carry the new information, we propose to use the Multi-STA Block Ack frame to carry</a:t>
            </a:r>
          </a:p>
          <a:p>
            <a:pPr>
              <a:buFont typeface="Arial" pitchFamily="34" charset="0"/>
              <a:buChar char="•"/>
            </a:pPr>
            <a:r>
              <a:rPr lang="en-US" altLang="zh-CN" sz="1800" b="0" dirty="0"/>
              <a:t>A special Per AID TID Info field can be defined to carry the LL traffic duration info</a:t>
            </a:r>
            <a:endParaRPr lang="en-US" altLang="zh-CN" sz="1400" b="0" dirty="0"/>
          </a:p>
        </p:txBody>
      </p:sp>
    </p:spTree>
    <p:extLst>
      <p:ext uri="{BB962C8B-B14F-4D97-AF65-F5344CB8AC3E}">
        <p14:creationId xmlns:p14="http://schemas.microsoft.com/office/powerpoint/2010/main" val="1090083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Follow up transmission procedure of LL traffic</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800" y="1981200"/>
            <a:ext cx="7772400" cy="1828800"/>
          </a:xfrm>
        </p:spPr>
        <p:txBody>
          <a:bodyPr/>
          <a:lstStyle/>
          <a:p>
            <a:pPr>
              <a:buFont typeface="Arial" pitchFamily="34" charset="0"/>
              <a:buChar char="•"/>
            </a:pPr>
            <a:r>
              <a:rPr lang="en-US" altLang="zh-CN" sz="1800" b="0" dirty="0"/>
              <a:t>After receiving the preemption information in the acknowledge frame, the TXOP holder can transmit an MU-RTS TXS Trigger frame to the responder</a:t>
            </a:r>
          </a:p>
          <a:p>
            <a:pPr lvl="1">
              <a:buFont typeface="Arial" pitchFamily="34" charset="0"/>
              <a:buChar char="•"/>
            </a:pPr>
            <a:r>
              <a:rPr lang="en-US" altLang="zh-CN" sz="1400" dirty="0"/>
              <a:t>The allocation duration in the MU-RTS TXS frame should try to satisfy the requirement indicated in the preceding acknowledge frame</a:t>
            </a:r>
            <a:endParaRPr lang="en-US" altLang="zh-CN" sz="1400" b="0" dirty="0"/>
          </a:p>
          <a:p>
            <a:pPr>
              <a:buFont typeface="Arial" pitchFamily="34" charset="0"/>
              <a:buChar char="•"/>
            </a:pPr>
            <a:r>
              <a:rPr lang="en-US" altLang="zh-CN" sz="1800" b="0" dirty="0"/>
              <a:t>The responder can use the well defined scheme in </a:t>
            </a:r>
            <a:r>
              <a:rPr lang="en-US" altLang="zh-CN" sz="1800" b="0" dirty="0" err="1"/>
              <a:t>TGbe</a:t>
            </a:r>
            <a:r>
              <a:rPr lang="en-US" altLang="zh-CN" sz="1800" b="0" dirty="0"/>
              <a:t> to transmit LL data, and to return the TXOP to the TXOP holder, if needed.</a:t>
            </a:r>
            <a:endParaRPr lang="en-US" altLang="zh-CN" sz="1400" b="0" dirty="0"/>
          </a:p>
        </p:txBody>
      </p:sp>
      <p:cxnSp>
        <p:nvCxnSpPr>
          <p:cNvPr id="5" name="直接连接符 4">
            <a:extLst>
              <a:ext uri="{FF2B5EF4-FFF2-40B4-BE49-F238E27FC236}">
                <a16:creationId xmlns:a16="http://schemas.microsoft.com/office/drawing/2014/main" id="{79646691-EE02-473F-BD98-523046BF3936}"/>
              </a:ext>
            </a:extLst>
          </p:cNvPr>
          <p:cNvCxnSpPr>
            <a:cxnSpLocks/>
          </p:cNvCxnSpPr>
          <p:nvPr/>
        </p:nvCxnSpPr>
        <p:spPr bwMode="auto">
          <a:xfrm flipV="1">
            <a:off x="1371600" y="4724372"/>
            <a:ext cx="7239000" cy="2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 name="直接连接符 6">
            <a:extLst>
              <a:ext uri="{FF2B5EF4-FFF2-40B4-BE49-F238E27FC236}">
                <a16:creationId xmlns:a16="http://schemas.microsoft.com/office/drawing/2014/main" id="{0A3B9D5C-9320-4EBB-8657-B879692F7ABA}"/>
              </a:ext>
            </a:extLst>
          </p:cNvPr>
          <p:cNvCxnSpPr>
            <a:cxnSpLocks/>
          </p:cNvCxnSpPr>
          <p:nvPr/>
        </p:nvCxnSpPr>
        <p:spPr bwMode="auto">
          <a:xfrm>
            <a:off x="1409700" y="5562600"/>
            <a:ext cx="71247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文本框 5">
            <a:extLst>
              <a:ext uri="{FF2B5EF4-FFF2-40B4-BE49-F238E27FC236}">
                <a16:creationId xmlns:a16="http://schemas.microsoft.com/office/drawing/2014/main" id="{8BC46584-3986-4C46-A7BA-6A7C272658FF}"/>
              </a:ext>
            </a:extLst>
          </p:cNvPr>
          <p:cNvSpPr txBox="1"/>
          <p:nvPr/>
        </p:nvSpPr>
        <p:spPr>
          <a:xfrm>
            <a:off x="1166931" y="4484777"/>
            <a:ext cx="380232" cy="276999"/>
          </a:xfrm>
          <a:prstGeom prst="rect">
            <a:avLst/>
          </a:prstGeom>
          <a:noFill/>
        </p:spPr>
        <p:txBody>
          <a:bodyPr wrap="none" rtlCol="0">
            <a:spAutoFit/>
          </a:bodyPr>
          <a:lstStyle/>
          <a:p>
            <a:r>
              <a:rPr lang="en-US" altLang="zh-CN" sz="1200" dirty="0">
                <a:solidFill>
                  <a:schemeClr val="tx1"/>
                </a:solidFill>
              </a:rPr>
              <a:t>AP</a:t>
            </a:r>
            <a:endParaRPr lang="zh-CN" altLang="en-US" sz="1200" dirty="0">
              <a:solidFill>
                <a:schemeClr val="tx1"/>
              </a:solidFill>
            </a:endParaRPr>
          </a:p>
        </p:txBody>
      </p:sp>
      <p:sp>
        <p:nvSpPr>
          <p:cNvPr id="9" name="文本框 8">
            <a:extLst>
              <a:ext uri="{FF2B5EF4-FFF2-40B4-BE49-F238E27FC236}">
                <a16:creationId xmlns:a16="http://schemas.microsoft.com/office/drawing/2014/main" id="{D854942D-8F08-4872-AE14-EBF93EDC948C}"/>
              </a:ext>
            </a:extLst>
          </p:cNvPr>
          <p:cNvSpPr txBox="1"/>
          <p:nvPr/>
        </p:nvSpPr>
        <p:spPr>
          <a:xfrm>
            <a:off x="471461" y="5281590"/>
            <a:ext cx="1006622" cy="276999"/>
          </a:xfrm>
          <a:prstGeom prst="rect">
            <a:avLst/>
          </a:prstGeom>
          <a:noFill/>
        </p:spPr>
        <p:txBody>
          <a:bodyPr wrap="none" rtlCol="0">
            <a:spAutoFit/>
          </a:bodyPr>
          <a:lstStyle/>
          <a:p>
            <a:r>
              <a:rPr lang="en-US" altLang="zh-CN" sz="1200" dirty="0">
                <a:solidFill>
                  <a:schemeClr val="tx1"/>
                </a:solidFill>
              </a:rPr>
              <a:t>Non-AP STA</a:t>
            </a:r>
            <a:endParaRPr lang="zh-CN" altLang="en-US" sz="1200" dirty="0">
              <a:solidFill>
                <a:schemeClr val="tx1"/>
              </a:solidFill>
            </a:endParaRPr>
          </a:p>
        </p:txBody>
      </p:sp>
      <p:sp>
        <p:nvSpPr>
          <p:cNvPr id="8" name="矩形 7">
            <a:extLst>
              <a:ext uri="{FF2B5EF4-FFF2-40B4-BE49-F238E27FC236}">
                <a16:creationId xmlns:a16="http://schemas.microsoft.com/office/drawing/2014/main" id="{844A6D55-A1BB-45BB-9E37-8D7CCDCEC6E9}"/>
              </a:ext>
            </a:extLst>
          </p:cNvPr>
          <p:cNvSpPr/>
          <p:nvPr/>
        </p:nvSpPr>
        <p:spPr bwMode="auto">
          <a:xfrm>
            <a:off x="1828800" y="4416594"/>
            <a:ext cx="1295400" cy="3077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bg1"/>
                </a:solidFill>
                <a:effectLst/>
                <a:latin typeface="Times New Roman" pitchFamily="16" charset="0"/>
                <a:ea typeface="MS Gothic" charset="-128"/>
              </a:rPr>
              <a:t>Data</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1" name="矩形 10">
            <a:extLst>
              <a:ext uri="{FF2B5EF4-FFF2-40B4-BE49-F238E27FC236}">
                <a16:creationId xmlns:a16="http://schemas.microsoft.com/office/drawing/2014/main" id="{3DCE4B9A-ABEA-453C-A90A-5F18B42EE4BE}"/>
              </a:ext>
            </a:extLst>
          </p:cNvPr>
          <p:cNvSpPr/>
          <p:nvPr/>
        </p:nvSpPr>
        <p:spPr bwMode="auto">
          <a:xfrm>
            <a:off x="3238500" y="5254823"/>
            <a:ext cx="647700" cy="3077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bg1"/>
                </a:solidFill>
                <a:effectLst/>
                <a:latin typeface="Times New Roman" pitchFamily="16" charset="0"/>
                <a:ea typeface="MS Gothic" charset="-128"/>
              </a:rPr>
              <a:t>MBA</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2" name="矩形 11">
            <a:extLst>
              <a:ext uri="{FF2B5EF4-FFF2-40B4-BE49-F238E27FC236}">
                <a16:creationId xmlns:a16="http://schemas.microsoft.com/office/drawing/2014/main" id="{33A3A092-EFE0-438D-A2DF-10C4171E4321}"/>
              </a:ext>
            </a:extLst>
          </p:cNvPr>
          <p:cNvSpPr/>
          <p:nvPr/>
        </p:nvSpPr>
        <p:spPr bwMode="auto">
          <a:xfrm>
            <a:off x="4038600" y="4416594"/>
            <a:ext cx="914400" cy="3077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bg1"/>
                </a:solidFill>
                <a:effectLst/>
                <a:latin typeface="Times New Roman" pitchFamily="16" charset="0"/>
                <a:ea typeface="MS Gothic" charset="-128"/>
              </a:rPr>
              <a:t>MU-RTS </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3" name="矩形 12">
            <a:extLst>
              <a:ext uri="{FF2B5EF4-FFF2-40B4-BE49-F238E27FC236}">
                <a16:creationId xmlns:a16="http://schemas.microsoft.com/office/drawing/2014/main" id="{8F9EDAC3-E40B-4D94-BE8A-19EA9957CB84}"/>
              </a:ext>
            </a:extLst>
          </p:cNvPr>
          <p:cNvSpPr/>
          <p:nvPr/>
        </p:nvSpPr>
        <p:spPr bwMode="auto">
          <a:xfrm>
            <a:off x="5849404" y="5250811"/>
            <a:ext cx="1483783" cy="3077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bg1"/>
                </a:solidFill>
                <a:effectLst/>
                <a:latin typeface="Times New Roman" pitchFamily="16" charset="0"/>
                <a:ea typeface="MS Gothic" charset="-128"/>
              </a:rPr>
              <a:t>LL Data</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4" name="矩形 13">
            <a:extLst>
              <a:ext uri="{FF2B5EF4-FFF2-40B4-BE49-F238E27FC236}">
                <a16:creationId xmlns:a16="http://schemas.microsoft.com/office/drawing/2014/main" id="{4690D54B-F820-4EBE-8579-8C0E1FD3F468}"/>
              </a:ext>
            </a:extLst>
          </p:cNvPr>
          <p:cNvSpPr/>
          <p:nvPr/>
        </p:nvSpPr>
        <p:spPr bwMode="auto">
          <a:xfrm>
            <a:off x="7485588" y="4405106"/>
            <a:ext cx="533400" cy="3077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bg1"/>
                </a:solidFill>
                <a:effectLst/>
                <a:latin typeface="Times New Roman" pitchFamily="16" charset="0"/>
                <a:ea typeface="MS Gothic" charset="-128"/>
              </a:rPr>
              <a:t>BA</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15" name="文本框 14">
            <a:extLst>
              <a:ext uri="{FF2B5EF4-FFF2-40B4-BE49-F238E27FC236}">
                <a16:creationId xmlns:a16="http://schemas.microsoft.com/office/drawing/2014/main" id="{C3CBE954-4D75-42B3-BD51-94D1101C6B4F}"/>
              </a:ext>
            </a:extLst>
          </p:cNvPr>
          <p:cNvSpPr txBox="1"/>
          <p:nvPr/>
        </p:nvSpPr>
        <p:spPr>
          <a:xfrm>
            <a:off x="2819400" y="5831413"/>
            <a:ext cx="1752596" cy="461665"/>
          </a:xfrm>
          <a:prstGeom prst="rect">
            <a:avLst/>
          </a:prstGeom>
          <a:noFill/>
        </p:spPr>
        <p:txBody>
          <a:bodyPr wrap="square" rtlCol="0">
            <a:spAutoFit/>
          </a:bodyPr>
          <a:lstStyle/>
          <a:p>
            <a:r>
              <a:rPr lang="en-US" altLang="zh-CN" sz="1200" dirty="0">
                <a:solidFill>
                  <a:schemeClr val="tx1"/>
                </a:solidFill>
              </a:rPr>
              <a:t>Indicates required duration for LL traffic</a:t>
            </a:r>
            <a:endParaRPr lang="zh-CN" altLang="en-US" sz="1200" dirty="0">
              <a:solidFill>
                <a:schemeClr val="tx1"/>
              </a:solidFill>
            </a:endParaRPr>
          </a:p>
        </p:txBody>
      </p:sp>
      <p:cxnSp>
        <p:nvCxnSpPr>
          <p:cNvPr id="16" name="直接箭头连接符 15">
            <a:extLst>
              <a:ext uri="{FF2B5EF4-FFF2-40B4-BE49-F238E27FC236}">
                <a16:creationId xmlns:a16="http://schemas.microsoft.com/office/drawing/2014/main" id="{8CACD14A-764D-4C3C-BDCD-71014AE2691C}"/>
              </a:ext>
            </a:extLst>
          </p:cNvPr>
          <p:cNvCxnSpPr/>
          <p:nvPr/>
        </p:nvCxnSpPr>
        <p:spPr bwMode="auto">
          <a:xfrm>
            <a:off x="3429000" y="5551127"/>
            <a:ext cx="0" cy="3192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直接连接符 17">
            <a:extLst>
              <a:ext uri="{FF2B5EF4-FFF2-40B4-BE49-F238E27FC236}">
                <a16:creationId xmlns:a16="http://schemas.microsoft.com/office/drawing/2014/main" id="{6BB696A8-F518-4840-8FF6-3E021E587881}"/>
              </a:ext>
            </a:extLst>
          </p:cNvPr>
          <p:cNvCxnSpPr/>
          <p:nvPr/>
        </p:nvCxnSpPr>
        <p:spPr bwMode="auto">
          <a:xfrm flipV="1">
            <a:off x="4953000" y="4405134"/>
            <a:ext cx="0" cy="167642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0" name="直接连接符 19">
            <a:extLst>
              <a:ext uri="{FF2B5EF4-FFF2-40B4-BE49-F238E27FC236}">
                <a16:creationId xmlns:a16="http://schemas.microsoft.com/office/drawing/2014/main" id="{613B4655-B2CB-4BE9-9C0F-110937D7D666}"/>
              </a:ext>
            </a:extLst>
          </p:cNvPr>
          <p:cNvCxnSpPr/>
          <p:nvPr/>
        </p:nvCxnSpPr>
        <p:spPr bwMode="auto">
          <a:xfrm flipV="1">
            <a:off x="8018988" y="4393617"/>
            <a:ext cx="0" cy="167642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1" name="文本框 20">
            <a:extLst>
              <a:ext uri="{FF2B5EF4-FFF2-40B4-BE49-F238E27FC236}">
                <a16:creationId xmlns:a16="http://schemas.microsoft.com/office/drawing/2014/main" id="{CB726A25-13B8-43FA-865D-0687A7373EA3}"/>
              </a:ext>
            </a:extLst>
          </p:cNvPr>
          <p:cNvSpPr txBox="1"/>
          <p:nvPr/>
        </p:nvSpPr>
        <p:spPr>
          <a:xfrm>
            <a:off x="5777436" y="5727866"/>
            <a:ext cx="1627717" cy="276999"/>
          </a:xfrm>
          <a:prstGeom prst="rect">
            <a:avLst/>
          </a:prstGeom>
          <a:noFill/>
        </p:spPr>
        <p:txBody>
          <a:bodyPr wrap="square" rtlCol="0">
            <a:spAutoFit/>
          </a:bodyPr>
          <a:lstStyle/>
          <a:p>
            <a:r>
              <a:rPr lang="en-US" altLang="zh-CN" sz="1200" dirty="0">
                <a:solidFill>
                  <a:schemeClr val="tx1"/>
                </a:solidFill>
              </a:rPr>
              <a:t>Allocation duration</a:t>
            </a:r>
            <a:endParaRPr lang="zh-CN" altLang="en-US" sz="1200" dirty="0">
              <a:solidFill>
                <a:schemeClr val="tx1"/>
              </a:solidFill>
            </a:endParaRPr>
          </a:p>
        </p:txBody>
      </p:sp>
      <p:cxnSp>
        <p:nvCxnSpPr>
          <p:cNvPr id="22" name="直接箭头连接符 21">
            <a:extLst>
              <a:ext uri="{FF2B5EF4-FFF2-40B4-BE49-F238E27FC236}">
                <a16:creationId xmlns:a16="http://schemas.microsoft.com/office/drawing/2014/main" id="{0E266285-D56B-426B-8817-46D73C5CDF4E}"/>
              </a:ext>
            </a:extLst>
          </p:cNvPr>
          <p:cNvCxnSpPr/>
          <p:nvPr/>
        </p:nvCxnSpPr>
        <p:spPr bwMode="auto">
          <a:xfrm flipH="1">
            <a:off x="4972050" y="5870378"/>
            <a:ext cx="4529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 name="直接箭头连接符 23">
            <a:extLst>
              <a:ext uri="{FF2B5EF4-FFF2-40B4-BE49-F238E27FC236}">
                <a16:creationId xmlns:a16="http://schemas.microsoft.com/office/drawing/2014/main" id="{6FC2A505-FB05-4108-9932-FDCB4E53D6FF}"/>
              </a:ext>
            </a:extLst>
          </p:cNvPr>
          <p:cNvCxnSpPr/>
          <p:nvPr/>
        </p:nvCxnSpPr>
        <p:spPr bwMode="auto">
          <a:xfrm>
            <a:off x="7561788" y="5875720"/>
            <a:ext cx="45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矩形 22">
            <a:extLst>
              <a:ext uri="{FF2B5EF4-FFF2-40B4-BE49-F238E27FC236}">
                <a16:creationId xmlns:a16="http://schemas.microsoft.com/office/drawing/2014/main" id="{9F3EE334-47B7-4EE0-B16B-4D9BE20E26CF}"/>
              </a:ext>
            </a:extLst>
          </p:cNvPr>
          <p:cNvSpPr/>
          <p:nvPr/>
        </p:nvSpPr>
        <p:spPr bwMode="auto">
          <a:xfrm>
            <a:off x="5163603" y="5243349"/>
            <a:ext cx="533400" cy="3077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bg1"/>
                </a:solidFill>
                <a:effectLst/>
                <a:latin typeface="Times New Roman" pitchFamily="16" charset="0"/>
                <a:ea typeface="MS Gothic" charset="-128"/>
              </a:rPr>
              <a:t>CTS</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69872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consider the preemption type where only TXOP responder can send preemption request</a:t>
            </a:r>
          </a:p>
          <a:p>
            <a:pPr>
              <a:buFont typeface="Arial" pitchFamily="34" charset="0"/>
              <a:buChar char="•"/>
            </a:pPr>
            <a:r>
              <a:rPr lang="en-US" altLang="zh-CN" sz="1800" b="0" dirty="0"/>
              <a:t>A preemption session setup procedure is needed to determine the parameters to be used during the preemption session, including:</a:t>
            </a:r>
          </a:p>
          <a:p>
            <a:pPr lvl="1">
              <a:buFont typeface="Arial" pitchFamily="34" charset="0"/>
              <a:buChar char="•"/>
            </a:pPr>
            <a:r>
              <a:rPr lang="en-US" altLang="zh-CN" sz="1400" dirty="0"/>
              <a:t>Which TIDs will be divided into shorter PPDUs</a:t>
            </a:r>
          </a:p>
          <a:p>
            <a:pPr lvl="1">
              <a:buFont typeface="Arial" pitchFamily="34" charset="0"/>
              <a:buChar char="•"/>
            </a:pPr>
            <a:r>
              <a:rPr lang="en-US" altLang="zh-CN" sz="1400" b="0" dirty="0"/>
              <a:t>Allowed preemption type</a:t>
            </a:r>
          </a:p>
          <a:p>
            <a:pPr>
              <a:buFont typeface="Arial" pitchFamily="34" charset="0"/>
              <a:buChar char="•"/>
            </a:pPr>
            <a:r>
              <a:rPr lang="en-US" altLang="zh-CN" sz="1800" b="0" dirty="0"/>
              <a:t>We propose to use the Multi-STA Block Ack frame to carry more detailed preemption information, including the required duration for LL traffic</a:t>
            </a:r>
          </a:p>
          <a:p>
            <a:pPr>
              <a:buFont typeface="Arial" pitchFamily="34" charset="0"/>
              <a:buChar char="•"/>
            </a:pPr>
            <a:r>
              <a:rPr lang="en-US" altLang="zh-CN" sz="1800" b="0" dirty="0"/>
              <a:t>The TXOP holder can transmit a MU-RTS TXS trigger frame to let the TXOP responder transmit LL traffic.</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207527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61205</TotalTime>
  <Words>1231</Words>
  <Application>Microsoft Office PowerPoint</Application>
  <PresentationFormat>全屏显示(4:3)</PresentationFormat>
  <Paragraphs>110</Paragraphs>
  <Slides>10</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 Unicode MS</vt:lpstr>
      <vt:lpstr>MS Gothic</vt:lpstr>
      <vt:lpstr>Arial</vt:lpstr>
      <vt:lpstr>Times New Roman</vt:lpstr>
      <vt:lpstr>Office Theme</vt:lpstr>
      <vt:lpstr>Preemption Session Setup</vt:lpstr>
      <vt:lpstr>Introduction</vt:lpstr>
      <vt:lpstr>Introduction</vt:lpstr>
      <vt:lpstr>Preemption Session Setup</vt:lpstr>
      <vt:lpstr>Preemption Session Setup</vt:lpstr>
      <vt:lpstr>Preemption Session Setup</vt:lpstr>
      <vt:lpstr>Indication of LL traffic in the acknowledgement frame</vt:lpstr>
      <vt:lpstr>Follow up transmission procedure of LL traffic</vt:lpstr>
      <vt:lpstr>Conclusion</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1351</cp:revision>
  <cp:lastPrinted>1601-01-01T00:00:00Z</cp:lastPrinted>
  <dcterms:created xsi:type="dcterms:W3CDTF">2015-10-31T00:33:08Z</dcterms:created>
  <dcterms:modified xsi:type="dcterms:W3CDTF">2024-07-12T13:01:20Z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(3)ZnfDf42j0W9pYdFA5l9rsi52VQwEdV3+Er+5MQ722b4zd495ZOYlZnLD9JQfm5z6qSqf3XDH
U4gTtThqpKCtKycmM0N26Q4etCqtbDQA6hvinhKRaGhaQcPkuPzqCFwDLPZF4WxwgsdMRYkj
vK/EGVO/x52cKCfFgUTxABtB6GXwvGRluTEP6tP7ENUuv5BvL8TN4lZOdkhUrg3gdYGEF3NL
Mb675L6+1dd8DmxbVJ</vt:lpwstr>
  </property>
  <property fmtid="{D5CDD505-2E9C-101B-9397-08002B2CF9AE}" pid="3" name="_2015_ms_pID_7253431">
    <vt:lpwstr>IH/LrPW1ad9o2BUfQFCy6WYVGWew6OdElBXLIHTVDTwov4nbodFAAZ
1wD8GPfnoV+3goLy/6CEc9kZIRp7QMDlU92DGdUg6OB0QSZaa6dO1O3PBc/WKCDhey53YAhN
/EpOQJ73Dea6bag5MKqsgM2J/vsYV8wu8soM0CPwmiA61wBmo2ll7TrX/rFMuBoeEQDEVhY1
t0Wwdi5J4gaXMz8mKI5XCyp8NU4Uz77U4zUg</vt:lpwstr>
  </property>
  <property fmtid="{D5CDD505-2E9C-101B-9397-08002B2CF9AE}" pid="4" name="_2015_ms_pID_7253432">
    <vt:lpwstr>YQ==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