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03" r:id="rId3"/>
    <p:sldId id="304" r:id="rId4"/>
    <p:sldId id="305" r:id="rId5"/>
    <p:sldId id="306" r:id="rId6"/>
    <p:sldId id="307" r:id="rId7"/>
    <p:sldId id="308" r:id="rId8"/>
    <p:sldId id="297" r:id="rId9"/>
    <p:sldId id="309" r:id="rId10"/>
    <p:sldId id="310" r:id="rId11"/>
    <p:sldId id="311" r:id="rId12"/>
    <p:sldId id="269" r:id="rId13"/>
    <p:sldId id="298" r:id="rId14"/>
    <p:sldId id="299" r:id="rId15"/>
    <p:sldId id="300"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07" d="100"/>
          <a:sy n="107" d="100"/>
        </p:scale>
        <p:origin x="830"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1205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Analysis and Simulations on Coordinated Spatial Reuse</a:t>
            </a:r>
            <a:endParaRPr lang="en-GB" dirty="0"/>
          </a:p>
        </p:txBody>
      </p:sp>
      <p:sp>
        <p:nvSpPr>
          <p:cNvPr id="3074" name="Rectangle 2"/>
          <p:cNvSpPr>
            <a:spLocks noGrp="1" noChangeArrowheads="1"/>
          </p:cNvSpPr>
          <p:nvPr>
            <p:ph idx="1"/>
          </p:nvPr>
        </p:nvSpPr>
        <p:spPr/>
        <p:txBody>
          <a:bodyPr/>
          <a:lstStyle/>
          <a:p>
            <a:pPr algn="ctr"/>
            <a:r>
              <a:rPr lang="en-GB" dirty="0"/>
              <a:t>Date: 2024-05-06</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83040799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a:t>Hassan Omar</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95814070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SP3: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AP can assign an AP ID to its peer AP during the setup procedure</a:t>
            </a:r>
          </a:p>
        </p:txBody>
      </p:sp>
    </p:spTree>
    <p:extLst>
      <p:ext uri="{BB962C8B-B14F-4D97-AF65-F5344CB8AC3E}">
        <p14:creationId xmlns:p14="http://schemas.microsoft.com/office/powerpoint/2010/main" val="7200207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SP4: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AP can indicate its required CSR padding delay during the setup procedure, which is the minimum padding duration to be added in the CSR Trigger frame if the AP is identified by a CSR Trigger frame.</a:t>
            </a:r>
          </a:p>
        </p:txBody>
      </p:sp>
    </p:spTree>
    <p:extLst>
      <p:ext uri="{BB962C8B-B14F-4D97-AF65-F5344CB8AC3E}">
        <p14:creationId xmlns:p14="http://schemas.microsoft.com/office/powerpoint/2010/main" val="1101974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23899" y="4572000"/>
            <a:ext cx="7770813" cy="1065213"/>
          </a:xfrm>
        </p:spPr>
        <p:txBody>
          <a:bodyPr/>
          <a:lstStyle/>
          <a:p>
            <a:pPr algn="l"/>
            <a:r>
              <a:rPr lang="en-US" altLang="zh-CN" dirty="0"/>
              <a:t>Appendix</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Settings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25" name="内容占位符 2"/>
          <p:cNvSpPr>
            <a:spLocks noGrp="1"/>
          </p:cNvSpPr>
          <p:nvPr>
            <p:ph idx="1"/>
          </p:nvPr>
        </p:nvSpPr>
        <p:spPr>
          <a:xfrm>
            <a:off x="685800" y="1676399"/>
            <a:ext cx="5638800" cy="4799013"/>
          </a:xfrm>
        </p:spPr>
        <p:txBody>
          <a:bodyPr/>
          <a:lstStyle/>
          <a:p>
            <a:pPr>
              <a:buFont typeface="Arial" pitchFamily="34" charset="0"/>
              <a:buChar char="•"/>
            </a:pPr>
            <a:r>
              <a:rPr lang="en-US" altLang="zh-CN" sz="1800" b="0" dirty="0"/>
              <a:t>Topology</a:t>
            </a:r>
          </a:p>
          <a:p>
            <a:pPr lvl="1">
              <a:buFont typeface="Arial" pitchFamily="34" charset="0"/>
              <a:buChar char="•"/>
            </a:pPr>
            <a:r>
              <a:rPr lang="en-US" altLang="zh-CN" sz="1400" dirty="0"/>
              <a:t>BSS</a:t>
            </a:r>
            <a:r>
              <a:rPr lang="zh-CN" altLang="en-US" sz="1400" dirty="0"/>
              <a:t>：</a:t>
            </a:r>
            <a:r>
              <a:rPr lang="en-US" altLang="zh-CN" sz="1400" dirty="0"/>
              <a:t>10m×10m</a:t>
            </a:r>
            <a:r>
              <a:rPr lang="zh-CN" altLang="en-US" sz="1400" dirty="0"/>
              <a:t>，</a:t>
            </a:r>
            <a:r>
              <a:rPr lang="en-US" altLang="zh-CN" sz="1400" dirty="0"/>
              <a:t>inter-AP distance: 20m, </a:t>
            </a:r>
          </a:p>
          <a:p>
            <a:pPr lvl="1">
              <a:buFont typeface="Arial" pitchFamily="34" charset="0"/>
              <a:buChar char="•"/>
            </a:pPr>
            <a:r>
              <a:rPr lang="en-US" altLang="zh-CN" sz="1400" dirty="0"/>
              <a:t>STA number: 10 per BSS (4 inner STAs, 6 outer STAs)</a:t>
            </a:r>
            <a:endParaRPr lang="en-US" altLang="zh-CN" sz="1400" b="0" dirty="0"/>
          </a:p>
          <a:p>
            <a:pPr>
              <a:buFont typeface="Arial" pitchFamily="34" charset="0"/>
              <a:buChar char="•"/>
            </a:pPr>
            <a:r>
              <a:rPr lang="en-US" altLang="zh-CN" sz="1800" b="0" dirty="0"/>
              <a:t>We perform system level simulation to compare the performance of the following 3 schemes</a:t>
            </a:r>
          </a:p>
          <a:p>
            <a:pPr lvl="1">
              <a:buFont typeface="Arial" pitchFamily="34" charset="0"/>
              <a:buChar char="•"/>
            </a:pPr>
            <a:r>
              <a:rPr lang="en-US" altLang="zh-CN" sz="1400" b="0" dirty="0"/>
              <a:t>Scheme A: TXOP based CSR with TPC. Choose appropriate TX power and MCS for the shared AP to maximize the sum rate in CSR transmission.</a:t>
            </a:r>
          </a:p>
          <a:p>
            <a:pPr lvl="1">
              <a:buFont typeface="Arial" pitchFamily="34" charset="0"/>
              <a:buChar char="•"/>
            </a:pPr>
            <a:r>
              <a:rPr lang="en-US" altLang="zh-CN" sz="1400" dirty="0"/>
              <a:t>Scheme B: TXOP based CSR without TPC. Only adjust the MCS for the shared AP to maximize the sum rate in CSR transmission. Full power is used for both APs.</a:t>
            </a:r>
          </a:p>
          <a:p>
            <a:pPr lvl="1">
              <a:buFont typeface="Arial" pitchFamily="34" charset="0"/>
              <a:buChar char="•"/>
            </a:pPr>
            <a:r>
              <a:rPr lang="en-US" altLang="zh-CN" sz="1400" b="0" dirty="0"/>
              <a:t>Scheme C: SP based CSR. CSR is only initiated within overlapping SPs to serve inner STAs, </a:t>
            </a:r>
            <a:r>
              <a:rPr lang="en-US" altLang="zh-CN" sz="1400" dirty="0"/>
              <a:t>full power is used for both APs, MCS is reduced for both sharing AP and shared AP. Outer STAs are served outside of the SPs.</a:t>
            </a:r>
          </a:p>
          <a:p>
            <a:pPr lvl="2">
              <a:buFont typeface="Arial" pitchFamily="34" charset="0"/>
              <a:buChar char="•"/>
            </a:pPr>
            <a:r>
              <a:rPr lang="en-US" altLang="zh-CN" sz="1200" b="0" dirty="0"/>
              <a:t>SP Duration is 8ms, SP interval is 20ms</a:t>
            </a:r>
          </a:p>
          <a:p>
            <a:pPr>
              <a:buFont typeface="Arial" pitchFamily="34" charset="0"/>
              <a:buChar char="•"/>
            </a:pPr>
            <a:r>
              <a:rPr lang="en-US" altLang="zh-CN" sz="1800" b="0" dirty="0"/>
              <a:t>Traffic: DL</a:t>
            </a:r>
          </a:p>
          <a:p>
            <a:pPr>
              <a:buFont typeface="Arial" pitchFamily="34" charset="0"/>
              <a:buChar char="•"/>
            </a:pPr>
            <a:r>
              <a:rPr lang="en-US" altLang="zh-CN" sz="1800" b="0" dirty="0"/>
              <a:t>Scheduling: round robin</a:t>
            </a:r>
          </a:p>
        </p:txBody>
      </p:sp>
      <p:pic>
        <p:nvPicPr>
          <p:cNvPr id="5" name="图片 4">
            <a:extLst>
              <a:ext uri="{FF2B5EF4-FFF2-40B4-BE49-F238E27FC236}">
                <a16:creationId xmlns:a16="http://schemas.microsoft.com/office/drawing/2014/main" id="{C09871A0-CBD0-4258-B82C-CF8C2147C924}"/>
              </a:ext>
            </a:extLst>
          </p:cNvPr>
          <p:cNvPicPr>
            <a:picLocks noChangeAspect="1"/>
          </p:cNvPicPr>
          <p:nvPr/>
        </p:nvPicPr>
        <p:blipFill rotWithShape="1">
          <a:blip r:embed="rId2">
            <a:extLst>
              <a:ext uri="{28A0092B-C50C-407E-A947-70E740481C1C}">
                <a14:useLocalDpi xmlns:a14="http://schemas.microsoft.com/office/drawing/2010/main" val="0"/>
              </a:ext>
            </a:extLst>
          </a:blip>
          <a:srcRect l="5557" t="9746" r="8690" b="5457"/>
          <a:stretch/>
        </p:blipFill>
        <p:spPr>
          <a:xfrm>
            <a:off x="6248400" y="2133600"/>
            <a:ext cx="2819400" cy="2090972"/>
          </a:xfrm>
          <a:prstGeom prst="rect">
            <a:avLst/>
          </a:prstGeom>
        </p:spPr>
      </p:pic>
      <p:sp>
        <p:nvSpPr>
          <p:cNvPr id="3" name="文本框 2">
            <a:extLst>
              <a:ext uri="{FF2B5EF4-FFF2-40B4-BE49-F238E27FC236}">
                <a16:creationId xmlns:a16="http://schemas.microsoft.com/office/drawing/2014/main" id="{9FDC43AC-6D9B-4B92-981B-18EE26B9CC34}"/>
              </a:ext>
            </a:extLst>
          </p:cNvPr>
          <p:cNvSpPr txBox="1"/>
          <p:nvPr/>
        </p:nvSpPr>
        <p:spPr>
          <a:xfrm>
            <a:off x="6532033" y="4419600"/>
            <a:ext cx="2362200" cy="1384995"/>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a:solidFill>
                  <a:schemeClr val="tx1"/>
                </a:solidFill>
              </a:rPr>
              <a:t>Inner STAs are randomly placed within a circle with 3.5m radius</a:t>
            </a:r>
          </a:p>
          <a:p>
            <a:pPr marL="285750" indent="-285750">
              <a:buFont typeface="Arial" panose="020B0604020202020204" pitchFamily="34" charset="0"/>
              <a:buChar char="•"/>
            </a:pPr>
            <a:r>
              <a:rPr lang="en-US" altLang="zh-CN" sz="1400" dirty="0">
                <a:solidFill>
                  <a:schemeClr val="tx1"/>
                </a:solidFill>
              </a:rPr>
              <a:t>Inner STA ratio = (3.14 * 3.5 * 3.5) / (10*10) = 38.5%</a:t>
            </a:r>
            <a:endParaRPr lang="zh-CN" altLang="en-US" sz="1400" dirty="0">
              <a:solidFill>
                <a:schemeClr val="tx1"/>
              </a:solidFill>
            </a:endParaRPr>
          </a:p>
        </p:txBody>
      </p:sp>
    </p:spTree>
    <p:extLst>
      <p:ext uri="{BB962C8B-B14F-4D97-AF65-F5344CB8AC3E}">
        <p14:creationId xmlns:p14="http://schemas.microsoft.com/office/powerpoint/2010/main" val="1861400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Results</a:t>
            </a:r>
            <a:endParaRPr lang="zh-CN" altLang="en-US" dirty="0"/>
          </a:p>
        </p:txBody>
      </p:sp>
      <p:sp>
        <p:nvSpPr>
          <p:cNvPr id="3" name="内容占位符 2"/>
          <p:cNvSpPr>
            <a:spLocks noGrp="1"/>
          </p:cNvSpPr>
          <p:nvPr>
            <p:ph idx="1"/>
          </p:nvPr>
        </p:nvSpPr>
        <p:spPr>
          <a:xfrm>
            <a:off x="685800" y="1981200"/>
            <a:ext cx="7770813" cy="1524000"/>
          </a:xfrm>
        </p:spPr>
        <p:txBody>
          <a:bodyPr/>
          <a:lstStyle/>
          <a:p>
            <a:pPr>
              <a:buFont typeface="Arial" pitchFamily="34" charset="0"/>
              <a:buChar char="•"/>
            </a:pPr>
            <a:r>
              <a:rPr lang="en-US" altLang="zh-CN" sz="1800" b="0" dirty="0"/>
              <a:t>Scheme A outperforms other schemes in terms of both throughput and delay</a:t>
            </a:r>
          </a:p>
          <a:p>
            <a:pPr lvl="1">
              <a:buFont typeface="Arial" pitchFamily="34" charset="0"/>
              <a:buChar char="•"/>
            </a:pPr>
            <a:r>
              <a:rPr lang="en-US" altLang="zh-CN" sz="1400" dirty="0"/>
              <a:t>When the target STA of the sharing AP is an inner STA (or a STA far from the shared AP), since the SINR of the target STA is high, there’s no big difference between the three schemes</a:t>
            </a:r>
          </a:p>
          <a:p>
            <a:pPr lvl="1">
              <a:buFont typeface="Arial" pitchFamily="34" charset="0"/>
              <a:buChar char="•"/>
            </a:pPr>
            <a:r>
              <a:rPr lang="en-US" altLang="zh-CN" sz="1400" b="0" dirty="0"/>
              <a:t>When the target STA </a:t>
            </a:r>
            <a:r>
              <a:rPr lang="en-US" altLang="zh-CN" sz="1400" dirty="0"/>
              <a:t>of the sharing AP is an outer STA, scheme A can still initiate CSR since the power of the shared AP can be controlled to guarantee the performance of the target STA; scheme B can not initiate CSR, otherwise the performance of the target STA will get harmed.</a:t>
            </a:r>
            <a:endParaRPr lang="en-US" altLang="zh-CN" sz="14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pic>
        <p:nvPicPr>
          <p:cNvPr id="7" name="图片 6">
            <a:extLst>
              <a:ext uri="{FF2B5EF4-FFF2-40B4-BE49-F238E27FC236}">
                <a16:creationId xmlns:a16="http://schemas.microsoft.com/office/drawing/2014/main" id="{E54F328E-A630-4593-B6EA-7DBEF8E6CCDC}"/>
              </a:ext>
            </a:extLst>
          </p:cNvPr>
          <p:cNvPicPr>
            <a:picLocks noChangeAspect="1"/>
          </p:cNvPicPr>
          <p:nvPr/>
        </p:nvPicPr>
        <p:blipFill>
          <a:blip r:embed="rId2"/>
          <a:stretch>
            <a:fillRect/>
          </a:stretch>
        </p:blipFill>
        <p:spPr>
          <a:xfrm>
            <a:off x="132398" y="3657603"/>
            <a:ext cx="4363402" cy="2773803"/>
          </a:xfrm>
          <a:prstGeom prst="rect">
            <a:avLst/>
          </a:prstGeom>
        </p:spPr>
      </p:pic>
      <p:pic>
        <p:nvPicPr>
          <p:cNvPr id="8" name="图片 7">
            <a:extLst>
              <a:ext uri="{FF2B5EF4-FFF2-40B4-BE49-F238E27FC236}">
                <a16:creationId xmlns:a16="http://schemas.microsoft.com/office/drawing/2014/main" id="{0A0A2969-B6FC-49D0-9FBF-B107F6EE5BA2}"/>
              </a:ext>
            </a:extLst>
          </p:cNvPr>
          <p:cNvPicPr>
            <a:picLocks noChangeAspect="1"/>
          </p:cNvPicPr>
          <p:nvPr/>
        </p:nvPicPr>
        <p:blipFill>
          <a:blip r:embed="rId3"/>
          <a:stretch>
            <a:fillRect/>
          </a:stretch>
        </p:blipFill>
        <p:spPr>
          <a:xfrm>
            <a:off x="4495800" y="3657602"/>
            <a:ext cx="4440767" cy="2773803"/>
          </a:xfrm>
          <a:prstGeom prst="rect">
            <a:avLst/>
          </a:prstGeom>
        </p:spPr>
      </p:pic>
    </p:spTree>
    <p:extLst>
      <p:ext uri="{BB962C8B-B14F-4D97-AF65-F5344CB8AC3E}">
        <p14:creationId xmlns:p14="http://schemas.microsoft.com/office/powerpoint/2010/main" val="1298514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Results</a:t>
            </a:r>
            <a:endParaRPr lang="zh-CN" altLang="en-US" dirty="0"/>
          </a:p>
        </p:txBody>
      </p:sp>
      <p:sp>
        <p:nvSpPr>
          <p:cNvPr id="3" name="内容占位符 2"/>
          <p:cNvSpPr>
            <a:spLocks noGrp="1"/>
          </p:cNvSpPr>
          <p:nvPr>
            <p:ph idx="1"/>
          </p:nvPr>
        </p:nvSpPr>
        <p:spPr>
          <a:xfrm>
            <a:off x="685800" y="1981200"/>
            <a:ext cx="7770813" cy="1524000"/>
          </a:xfrm>
        </p:spPr>
        <p:txBody>
          <a:bodyPr/>
          <a:lstStyle/>
          <a:p>
            <a:pPr>
              <a:buFont typeface="Arial" pitchFamily="34" charset="0"/>
              <a:buChar char="•"/>
            </a:pPr>
            <a:r>
              <a:rPr lang="en-US" altLang="zh-CN" sz="1800" b="0" dirty="0"/>
              <a:t>If we allow the performance of the target STA to be harmed</a:t>
            </a:r>
          </a:p>
          <a:p>
            <a:pPr lvl="1">
              <a:buFont typeface="Arial" pitchFamily="34" charset="0"/>
              <a:buChar char="•"/>
            </a:pPr>
            <a:r>
              <a:rPr lang="en-US" altLang="zh-CN" sz="1400" b="0" dirty="0"/>
              <a:t>In sche</a:t>
            </a:r>
            <a:r>
              <a:rPr lang="en-US" altLang="zh-CN" sz="1400" dirty="0"/>
              <a:t>me B, when the target STA of the sharing AP is an outer STA, we allow the sharing AP to sacrifice its own performance by decreasing its own MCS, in order to initiate CSR.</a:t>
            </a:r>
          </a:p>
          <a:p>
            <a:pPr lvl="1">
              <a:buFont typeface="Arial" pitchFamily="34" charset="0"/>
              <a:buChar char="•"/>
            </a:pPr>
            <a:r>
              <a:rPr lang="en-US" altLang="zh-CN" sz="1400" dirty="0"/>
              <a:t>Allow 4 levels of MCS degradation (MCS11 </a:t>
            </a:r>
            <a:r>
              <a:rPr lang="en-US" altLang="zh-CN" sz="1400" dirty="0">
                <a:sym typeface="Wingdings" panose="05000000000000000000" pitchFamily="2" charset="2"/>
              </a:rPr>
              <a:t> MCS7</a:t>
            </a:r>
            <a:r>
              <a:rPr lang="en-US" altLang="zh-CN" sz="1400" dirty="0"/>
              <a:t>)</a:t>
            </a:r>
          </a:p>
          <a:p>
            <a:pPr lvl="1">
              <a:buFont typeface="Arial" pitchFamily="34" charset="0"/>
              <a:buChar char="•"/>
            </a:pPr>
            <a:r>
              <a:rPr lang="en-US" altLang="zh-CN" sz="1400" b="0" dirty="0"/>
              <a:t>The throughput of scheme B increases, at the expense of harming the sharing AP</a:t>
            </a:r>
          </a:p>
          <a:p>
            <a:pPr lvl="1">
              <a:buFont typeface="Arial" pitchFamily="34" charset="0"/>
              <a:buChar char="•"/>
            </a:pPr>
            <a:r>
              <a:rPr lang="en-US" altLang="zh-CN" sz="1400" dirty="0"/>
              <a:t>Scheme A still performs best</a:t>
            </a:r>
            <a:endParaRPr lang="en-US" altLang="zh-CN" sz="14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pic>
        <p:nvPicPr>
          <p:cNvPr id="9" name="图片 8">
            <a:extLst>
              <a:ext uri="{FF2B5EF4-FFF2-40B4-BE49-F238E27FC236}">
                <a16:creationId xmlns:a16="http://schemas.microsoft.com/office/drawing/2014/main" id="{69AEFA12-867A-4DB7-A24B-FC903442E118}"/>
              </a:ext>
            </a:extLst>
          </p:cNvPr>
          <p:cNvPicPr>
            <a:picLocks noChangeAspect="1"/>
          </p:cNvPicPr>
          <p:nvPr/>
        </p:nvPicPr>
        <p:blipFill>
          <a:blip r:embed="rId2"/>
          <a:stretch>
            <a:fillRect/>
          </a:stretch>
        </p:blipFill>
        <p:spPr>
          <a:xfrm>
            <a:off x="76200" y="3617913"/>
            <a:ext cx="4374331" cy="2857500"/>
          </a:xfrm>
          <a:prstGeom prst="rect">
            <a:avLst/>
          </a:prstGeom>
        </p:spPr>
      </p:pic>
      <p:pic>
        <p:nvPicPr>
          <p:cNvPr id="10" name="图片 9">
            <a:extLst>
              <a:ext uri="{FF2B5EF4-FFF2-40B4-BE49-F238E27FC236}">
                <a16:creationId xmlns:a16="http://schemas.microsoft.com/office/drawing/2014/main" id="{69289A9B-79C5-44A7-8270-3BA57C50E2E7}"/>
              </a:ext>
            </a:extLst>
          </p:cNvPr>
          <p:cNvPicPr>
            <a:picLocks noChangeAspect="1"/>
          </p:cNvPicPr>
          <p:nvPr/>
        </p:nvPicPr>
        <p:blipFill>
          <a:blip r:embed="rId3"/>
          <a:stretch>
            <a:fillRect/>
          </a:stretch>
        </p:blipFill>
        <p:spPr>
          <a:xfrm>
            <a:off x="4693471" y="3617913"/>
            <a:ext cx="4373307" cy="2856988"/>
          </a:xfrm>
          <a:prstGeom prst="rect">
            <a:avLst/>
          </a:prstGeom>
        </p:spPr>
      </p:pic>
      <p:sp>
        <p:nvSpPr>
          <p:cNvPr id="6" name="任意多边形: 形状 5">
            <a:extLst>
              <a:ext uri="{FF2B5EF4-FFF2-40B4-BE49-F238E27FC236}">
                <a16:creationId xmlns:a16="http://schemas.microsoft.com/office/drawing/2014/main" id="{7AE6061E-E46B-4E1B-B6E8-D145BBE23892}"/>
              </a:ext>
            </a:extLst>
          </p:cNvPr>
          <p:cNvSpPr/>
          <p:nvPr/>
        </p:nvSpPr>
        <p:spPr bwMode="auto">
          <a:xfrm>
            <a:off x="4098124" y="4280099"/>
            <a:ext cx="136328" cy="268089"/>
          </a:xfrm>
          <a:custGeom>
            <a:avLst/>
            <a:gdLst>
              <a:gd name="connsiteX0" fmla="*/ 50014 w 136328"/>
              <a:gd name="connsiteY0" fmla="*/ 268089 h 268089"/>
              <a:gd name="connsiteX1" fmla="*/ 135739 w 136328"/>
              <a:gd name="connsiteY1" fmla="*/ 139501 h 268089"/>
              <a:gd name="connsiteX2" fmla="*/ 11914 w 136328"/>
              <a:gd name="connsiteY2" fmla="*/ 10914 h 268089"/>
              <a:gd name="connsiteX3" fmla="*/ 11914 w 136328"/>
              <a:gd name="connsiteY3" fmla="*/ 15676 h 268089"/>
            </a:gdLst>
            <a:ahLst/>
            <a:cxnLst>
              <a:cxn ang="0">
                <a:pos x="connsiteX0" y="connsiteY0"/>
              </a:cxn>
              <a:cxn ang="0">
                <a:pos x="connsiteX1" y="connsiteY1"/>
              </a:cxn>
              <a:cxn ang="0">
                <a:pos x="connsiteX2" y="connsiteY2"/>
              </a:cxn>
              <a:cxn ang="0">
                <a:pos x="connsiteX3" y="connsiteY3"/>
              </a:cxn>
            </a:cxnLst>
            <a:rect l="l" t="t" r="r" b="b"/>
            <a:pathLst>
              <a:path w="136328" h="268089">
                <a:moveTo>
                  <a:pt x="50014" y="268089"/>
                </a:moveTo>
                <a:cubicBezTo>
                  <a:pt x="96051" y="225226"/>
                  <a:pt x="142089" y="182363"/>
                  <a:pt x="135739" y="139501"/>
                </a:cubicBezTo>
                <a:cubicBezTo>
                  <a:pt x="129389" y="96639"/>
                  <a:pt x="11914" y="10914"/>
                  <a:pt x="11914" y="10914"/>
                </a:cubicBezTo>
                <a:cubicBezTo>
                  <a:pt x="-8723" y="-9723"/>
                  <a:pt x="1595" y="2976"/>
                  <a:pt x="11914" y="15676"/>
                </a:cubicBezTo>
              </a:path>
            </a:pathLst>
          </a:custGeom>
          <a:noFill/>
          <a:ln w="952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文本框 10">
            <a:extLst>
              <a:ext uri="{FF2B5EF4-FFF2-40B4-BE49-F238E27FC236}">
                <a16:creationId xmlns:a16="http://schemas.microsoft.com/office/drawing/2014/main" id="{9C4F735C-39B3-4637-BCFE-1DE059F3A6F0}"/>
              </a:ext>
            </a:extLst>
          </p:cNvPr>
          <p:cNvSpPr txBox="1"/>
          <p:nvPr/>
        </p:nvSpPr>
        <p:spPr>
          <a:xfrm>
            <a:off x="4187825" y="4242971"/>
            <a:ext cx="685800" cy="338554"/>
          </a:xfrm>
          <a:prstGeom prst="rect">
            <a:avLst/>
          </a:prstGeom>
          <a:noFill/>
        </p:spPr>
        <p:txBody>
          <a:bodyPr wrap="square" rtlCol="0">
            <a:spAutoFit/>
          </a:bodyPr>
          <a:lstStyle/>
          <a:p>
            <a:r>
              <a:rPr lang="en-US" altLang="zh-CN" sz="800" dirty="0">
                <a:solidFill>
                  <a:srgbClr val="FF0000"/>
                </a:solidFill>
              </a:rPr>
              <a:t>Throughput increases</a:t>
            </a:r>
            <a:endParaRPr lang="zh-CN" altLang="en-US" sz="800" dirty="0">
              <a:solidFill>
                <a:srgbClr val="FF0000"/>
              </a:solidFill>
            </a:endParaRPr>
          </a:p>
        </p:txBody>
      </p:sp>
    </p:spTree>
    <p:extLst>
      <p:ext uri="{BB962C8B-B14F-4D97-AF65-F5344CB8AC3E}">
        <p14:creationId xmlns:p14="http://schemas.microsoft.com/office/powerpoint/2010/main" val="264206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Coordinated Spatial Reuse (CSR) has been proposed to improve system throughput and latency performance in multi-AP scenario [1-12].</a:t>
            </a:r>
          </a:p>
          <a:p>
            <a:pPr>
              <a:buFont typeface="Arial" pitchFamily="34" charset="0"/>
              <a:buChar char="•"/>
            </a:pPr>
            <a:r>
              <a:rPr lang="en-US" altLang="zh-CN" sz="1800" b="0" dirty="0"/>
              <a:t>The motion for defining CSR in </a:t>
            </a:r>
            <a:r>
              <a:rPr lang="en-US" altLang="zh-CN" sz="1800" b="0" dirty="0" err="1"/>
              <a:t>TGbn</a:t>
            </a:r>
            <a:r>
              <a:rPr lang="en-US" altLang="zh-CN" sz="1800" b="0" dirty="0"/>
              <a:t> has passed:</a:t>
            </a:r>
          </a:p>
          <a:p>
            <a:pPr lvl="1"/>
            <a:r>
              <a:rPr lang="en-US" altLang="zh-CN" sz="1400" b="1" dirty="0"/>
              <a:t>Move to add the following text to the </a:t>
            </a:r>
            <a:r>
              <a:rPr lang="en-US" altLang="zh-CN" sz="1400" b="1" dirty="0" err="1"/>
              <a:t>TGbn</a:t>
            </a:r>
            <a:r>
              <a:rPr lang="en-US" altLang="zh-CN" sz="1400" b="1" dirty="0"/>
              <a:t> SFD:</a:t>
            </a:r>
          </a:p>
          <a:p>
            <a:pPr lvl="1"/>
            <a:r>
              <a:rPr lang="en-US" altLang="zh-CN" sz="1400" b="1" dirty="0"/>
              <a:t>•      Define a multi-AP Coordinated Spatial Reuse at </a:t>
            </a:r>
            <a:r>
              <a:rPr lang="en-US" altLang="zh-CN" sz="1400" b="1" dirty="0" err="1"/>
              <a:t>TxOP</a:t>
            </a:r>
            <a:r>
              <a:rPr lang="en-US" altLang="zh-CN" sz="1400" b="1" dirty="0"/>
              <a:t>-level with power control</a:t>
            </a:r>
          </a:p>
          <a:p>
            <a:pPr lvl="1"/>
            <a:r>
              <a:rPr lang="en-US" altLang="zh-CN" sz="1400" b="1" dirty="0"/>
              <a:t>•      Define multi-AP Coordinated Beamforming</a:t>
            </a:r>
          </a:p>
          <a:p>
            <a:pPr lvl="1"/>
            <a:r>
              <a:rPr lang="en-US" altLang="zh-CN" sz="1400" b="1" dirty="0"/>
              <a:t>•      Other multi-AP coordination modes are TBD</a:t>
            </a:r>
          </a:p>
          <a:p>
            <a:pPr>
              <a:buFont typeface="Arial" pitchFamily="34" charset="0"/>
              <a:buChar char="•"/>
            </a:pPr>
            <a:endParaRPr lang="en-US" altLang="zh-CN" sz="1800" b="0" dirty="0"/>
          </a:p>
          <a:p>
            <a:pPr>
              <a:buFont typeface="Arial" pitchFamily="34" charset="0"/>
              <a:buChar char="•"/>
            </a:pPr>
            <a:r>
              <a:rPr lang="en-US" altLang="zh-CN" sz="1800" b="0" dirty="0"/>
              <a:t>In this contribution, we discuss several aspects of design details of CSR, including:</a:t>
            </a:r>
          </a:p>
          <a:p>
            <a:pPr lvl="1">
              <a:buFont typeface="Arial" pitchFamily="34" charset="0"/>
              <a:buChar char="•"/>
            </a:pPr>
            <a:r>
              <a:rPr lang="en-US" altLang="zh-CN" sz="1600" dirty="0"/>
              <a:t>How to identify the shared APs</a:t>
            </a:r>
          </a:p>
          <a:p>
            <a:pPr lvl="1">
              <a:buFont typeface="Arial" pitchFamily="34" charset="0"/>
              <a:buChar char="•"/>
            </a:pPr>
            <a:r>
              <a:rPr lang="en-US" altLang="zh-CN" sz="1600" b="0" dirty="0"/>
              <a:t>The processing delay of CSR Trigger frame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1"/>
            <a:ext cx="7772400" cy="1677981"/>
          </a:xfrm>
        </p:spPr>
        <p:txBody>
          <a:bodyPr/>
          <a:lstStyle/>
          <a:p>
            <a:pPr>
              <a:buFont typeface="Arial" pitchFamily="34" charset="0"/>
              <a:buChar char="•"/>
            </a:pPr>
            <a:r>
              <a:rPr lang="en-US" altLang="zh-CN" sz="1800" b="0" dirty="0"/>
              <a:t>CSR transmission procedure</a:t>
            </a:r>
          </a:p>
          <a:p>
            <a:pPr lvl="1">
              <a:buFont typeface="Arial" pitchFamily="34" charset="0"/>
              <a:buChar char="•"/>
            </a:pPr>
            <a:r>
              <a:rPr lang="en-US" altLang="zh-CN" sz="1600" dirty="0"/>
              <a:t>Sharing AP obtains TXOP</a:t>
            </a:r>
          </a:p>
          <a:p>
            <a:pPr lvl="1">
              <a:buFont typeface="Arial" pitchFamily="34" charset="0"/>
              <a:buChar char="•"/>
            </a:pPr>
            <a:r>
              <a:rPr lang="en-US" altLang="zh-CN" sz="1600" dirty="0"/>
              <a:t>Sharing AP transmits a CSR Trigger frame to shared APs, the transmission duration and the transmit power of the APs are specified by the CSR Trigger frame</a:t>
            </a:r>
          </a:p>
          <a:p>
            <a:pPr lvl="1">
              <a:buFont typeface="Arial" pitchFamily="34" charset="0"/>
              <a:buChar char="•"/>
            </a:pPr>
            <a:r>
              <a:rPr lang="en-US" altLang="zh-CN" sz="1600" b="0" dirty="0"/>
              <a:t>All the APs transmit in parallel to their associated STAs</a:t>
            </a:r>
          </a:p>
        </p:txBody>
      </p:sp>
      <p:cxnSp>
        <p:nvCxnSpPr>
          <p:cNvPr id="5" name="直接连接符 4">
            <a:extLst>
              <a:ext uri="{FF2B5EF4-FFF2-40B4-BE49-F238E27FC236}">
                <a16:creationId xmlns:a16="http://schemas.microsoft.com/office/drawing/2014/main" id="{11915E6A-3116-42AF-8369-960709030CBE}"/>
              </a:ext>
            </a:extLst>
          </p:cNvPr>
          <p:cNvCxnSpPr/>
          <p:nvPr/>
        </p:nvCxnSpPr>
        <p:spPr bwMode="auto">
          <a:xfrm>
            <a:off x="1976613" y="4125707"/>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6" name="直接连接符 5">
            <a:extLst>
              <a:ext uri="{FF2B5EF4-FFF2-40B4-BE49-F238E27FC236}">
                <a16:creationId xmlns:a16="http://schemas.microsoft.com/office/drawing/2014/main" id="{CDE8E76F-2A95-482B-85BF-83F4729C1FA9}"/>
              </a:ext>
            </a:extLst>
          </p:cNvPr>
          <p:cNvCxnSpPr/>
          <p:nvPr/>
        </p:nvCxnSpPr>
        <p:spPr bwMode="auto">
          <a:xfrm>
            <a:off x="1976613" y="4735307"/>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 name="矩形 6">
            <a:extLst>
              <a:ext uri="{FF2B5EF4-FFF2-40B4-BE49-F238E27FC236}">
                <a16:creationId xmlns:a16="http://schemas.microsoft.com/office/drawing/2014/main" id="{2150B677-77ED-4DC6-8322-574FF6B8A10E}"/>
              </a:ext>
            </a:extLst>
          </p:cNvPr>
          <p:cNvSpPr/>
          <p:nvPr/>
        </p:nvSpPr>
        <p:spPr bwMode="auto">
          <a:xfrm>
            <a:off x="2129013" y="3744707"/>
            <a:ext cx="1143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Co-SR Trigger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8" name="文本框 7">
            <a:extLst>
              <a:ext uri="{FF2B5EF4-FFF2-40B4-BE49-F238E27FC236}">
                <a16:creationId xmlns:a16="http://schemas.microsoft.com/office/drawing/2014/main" id="{3B0D0105-AA80-4893-906D-AE029E2C72CF}"/>
              </a:ext>
            </a:extLst>
          </p:cNvPr>
          <p:cNvSpPr txBox="1"/>
          <p:nvPr/>
        </p:nvSpPr>
        <p:spPr>
          <a:xfrm>
            <a:off x="681213" y="3704374"/>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sp>
        <p:nvSpPr>
          <p:cNvPr id="9" name="矩形 8">
            <a:extLst>
              <a:ext uri="{FF2B5EF4-FFF2-40B4-BE49-F238E27FC236}">
                <a16:creationId xmlns:a16="http://schemas.microsoft.com/office/drawing/2014/main" id="{5E49FC57-8EE8-43F4-A40D-395BC800B164}"/>
              </a:ext>
            </a:extLst>
          </p:cNvPr>
          <p:cNvSpPr/>
          <p:nvPr/>
        </p:nvSpPr>
        <p:spPr bwMode="auto">
          <a:xfrm>
            <a:off x="3498504" y="3744707"/>
            <a:ext cx="328329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DL Data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4E21D04A-2DAF-4FAD-8ACF-282CB01C3D22}"/>
              </a:ext>
            </a:extLst>
          </p:cNvPr>
          <p:cNvSpPr/>
          <p:nvPr/>
        </p:nvSpPr>
        <p:spPr bwMode="auto">
          <a:xfrm>
            <a:off x="3498504" y="4356540"/>
            <a:ext cx="328329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DL Data Frame</a:t>
            </a:r>
            <a:endParaRPr lang="zh-CN" altLang="en-US" sz="1100" dirty="0">
              <a:solidFill>
                <a:schemeClr val="tx1"/>
              </a:solidFill>
            </a:endParaRPr>
          </a:p>
        </p:txBody>
      </p:sp>
      <p:cxnSp>
        <p:nvCxnSpPr>
          <p:cNvPr id="11" name="直接连接符 10">
            <a:extLst>
              <a:ext uri="{FF2B5EF4-FFF2-40B4-BE49-F238E27FC236}">
                <a16:creationId xmlns:a16="http://schemas.microsoft.com/office/drawing/2014/main" id="{6B01116B-F4DA-4D04-BBA6-61AF4A9AE66B}"/>
              </a:ext>
            </a:extLst>
          </p:cNvPr>
          <p:cNvCxnSpPr/>
          <p:nvPr/>
        </p:nvCxnSpPr>
        <p:spPr bwMode="auto">
          <a:xfrm>
            <a:off x="1976613" y="5352394"/>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3" name="直接连接符 12">
            <a:extLst>
              <a:ext uri="{FF2B5EF4-FFF2-40B4-BE49-F238E27FC236}">
                <a16:creationId xmlns:a16="http://schemas.microsoft.com/office/drawing/2014/main" id="{820E5471-1A98-4EED-AAE3-ECA99A8C00C5}"/>
              </a:ext>
            </a:extLst>
          </p:cNvPr>
          <p:cNvCxnSpPr/>
          <p:nvPr/>
        </p:nvCxnSpPr>
        <p:spPr bwMode="auto">
          <a:xfrm>
            <a:off x="1976613" y="5943600"/>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5" name="文本框 14">
            <a:extLst>
              <a:ext uri="{FF2B5EF4-FFF2-40B4-BE49-F238E27FC236}">
                <a16:creationId xmlns:a16="http://schemas.microsoft.com/office/drawing/2014/main" id="{B09619B8-1B75-4636-B1E9-71C4F36BB694}"/>
              </a:ext>
            </a:extLst>
          </p:cNvPr>
          <p:cNvSpPr txBox="1"/>
          <p:nvPr/>
        </p:nvSpPr>
        <p:spPr>
          <a:xfrm>
            <a:off x="605013" y="4278897"/>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16" name="文本框 15">
            <a:extLst>
              <a:ext uri="{FF2B5EF4-FFF2-40B4-BE49-F238E27FC236}">
                <a16:creationId xmlns:a16="http://schemas.microsoft.com/office/drawing/2014/main" id="{808EE85A-3729-4A57-A55B-F4D03D9F05B1}"/>
              </a:ext>
            </a:extLst>
          </p:cNvPr>
          <p:cNvSpPr txBox="1"/>
          <p:nvPr/>
        </p:nvSpPr>
        <p:spPr>
          <a:xfrm>
            <a:off x="300213" y="4890729"/>
            <a:ext cx="1676400" cy="461665"/>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17" name="文本框 16">
            <a:extLst>
              <a:ext uri="{FF2B5EF4-FFF2-40B4-BE49-F238E27FC236}">
                <a16:creationId xmlns:a16="http://schemas.microsoft.com/office/drawing/2014/main" id="{17E3DCD5-4E9C-4A43-96F9-F4DD2414C962}"/>
              </a:ext>
            </a:extLst>
          </p:cNvPr>
          <p:cNvSpPr txBox="1"/>
          <p:nvPr/>
        </p:nvSpPr>
        <p:spPr>
          <a:xfrm>
            <a:off x="300213" y="5562600"/>
            <a:ext cx="1676400" cy="461665"/>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
        <p:nvSpPr>
          <p:cNvPr id="3" name="文本框 2">
            <a:extLst>
              <a:ext uri="{FF2B5EF4-FFF2-40B4-BE49-F238E27FC236}">
                <a16:creationId xmlns:a16="http://schemas.microsoft.com/office/drawing/2014/main" id="{D0BA88CC-5C47-4B07-AACD-9ECCC4A2DB11}"/>
              </a:ext>
            </a:extLst>
          </p:cNvPr>
          <p:cNvSpPr txBox="1"/>
          <p:nvPr/>
        </p:nvSpPr>
        <p:spPr>
          <a:xfrm>
            <a:off x="1138413" y="6197643"/>
            <a:ext cx="2204450" cy="253916"/>
          </a:xfrm>
          <a:prstGeom prst="rect">
            <a:avLst/>
          </a:prstGeom>
          <a:noFill/>
        </p:spPr>
        <p:txBody>
          <a:bodyPr wrap="none" rtlCol="0">
            <a:spAutoFit/>
          </a:bodyPr>
          <a:lstStyle/>
          <a:p>
            <a:r>
              <a:rPr lang="en-US" altLang="zh-CN" sz="1050" dirty="0">
                <a:solidFill>
                  <a:schemeClr val="tx1"/>
                </a:solidFill>
              </a:rPr>
              <a:t>Note: how to transmit the BA is TBD</a:t>
            </a:r>
            <a:endParaRPr lang="zh-CN" altLang="en-US" sz="1050" dirty="0">
              <a:solidFill>
                <a:schemeClr val="tx1"/>
              </a:solidFill>
            </a:endParaRPr>
          </a:p>
        </p:txBody>
      </p:sp>
      <p:sp>
        <p:nvSpPr>
          <p:cNvPr id="19" name="矩形 18">
            <a:extLst>
              <a:ext uri="{FF2B5EF4-FFF2-40B4-BE49-F238E27FC236}">
                <a16:creationId xmlns:a16="http://schemas.microsoft.com/office/drawing/2014/main" id="{63E37395-2D2B-4459-9579-E87C647E0869}"/>
              </a:ext>
            </a:extLst>
          </p:cNvPr>
          <p:cNvSpPr/>
          <p:nvPr/>
        </p:nvSpPr>
        <p:spPr bwMode="auto">
          <a:xfrm>
            <a:off x="7010400" y="4963907"/>
            <a:ext cx="381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20" name="矩形 19">
            <a:extLst>
              <a:ext uri="{FF2B5EF4-FFF2-40B4-BE49-F238E27FC236}">
                <a16:creationId xmlns:a16="http://schemas.microsoft.com/office/drawing/2014/main" id="{82CC5EC1-006D-49EB-B471-13BD28FBE476}"/>
              </a:ext>
            </a:extLst>
          </p:cNvPr>
          <p:cNvSpPr/>
          <p:nvPr/>
        </p:nvSpPr>
        <p:spPr bwMode="auto">
          <a:xfrm>
            <a:off x="7033161" y="5555112"/>
            <a:ext cx="381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BA</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229724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Identification of the shared APs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The identification of the shared APs depends on how many shared APs do we want to support in a single CSR transmission</a:t>
            </a:r>
          </a:p>
          <a:p>
            <a:pPr lvl="1">
              <a:buFont typeface="Arial" pitchFamily="34" charset="0"/>
              <a:buChar char="•"/>
            </a:pPr>
            <a:r>
              <a:rPr lang="en-US" altLang="zh-CN" sz="1400" b="0" dirty="0"/>
              <a:t>Opt1: only one shared AP is allowed in one CSR transmission</a:t>
            </a:r>
          </a:p>
          <a:p>
            <a:pPr lvl="1">
              <a:buFont typeface="Arial" pitchFamily="34" charset="0"/>
              <a:buChar char="•"/>
            </a:pPr>
            <a:r>
              <a:rPr lang="en-US" altLang="zh-CN" sz="1400" dirty="0"/>
              <a:t>Opt2: two or more shared APs are allowed in one CSR transmission</a:t>
            </a:r>
            <a:endParaRPr lang="en-US" altLang="zh-CN" sz="1400" b="0" dirty="0"/>
          </a:p>
          <a:p>
            <a:pPr>
              <a:buFont typeface="Arial" pitchFamily="34" charset="0"/>
              <a:buChar char="•"/>
            </a:pPr>
            <a:r>
              <a:rPr lang="en-US" altLang="zh-CN" sz="1800" b="0" dirty="0"/>
              <a:t>In opt1, we can use the MAC address of the shared AP as the identifier of the shared AP in the CSR Trigger frame, i.e., using the RA field</a:t>
            </a:r>
          </a:p>
          <a:p>
            <a:pPr>
              <a:buFont typeface="Arial" pitchFamily="34" charset="0"/>
              <a:buChar char="•"/>
            </a:pPr>
            <a:r>
              <a:rPr lang="en-US" altLang="zh-CN" sz="1800" b="0" dirty="0"/>
              <a:t>In opt2, we need a procedure for the sharing AP to assign a short AP ID to each of the shared APs</a:t>
            </a:r>
          </a:p>
          <a:p>
            <a:pPr lvl="1">
              <a:buFont typeface="Arial" pitchFamily="34" charset="0"/>
              <a:buChar char="•"/>
            </a:pPr>
            <a:r>
              <a:rPr lang="en-US" altLang="zh-CN" sz="1600" dirty="0"/>
              <a:t>This can be done during the setup procedure, each AP can assign an AP ID to its peer AP.</a:t>
            </a:r>
            <a:endParaRPr lang="en-US" altLang="zh-CN" sz="1600" b="0" dirty="0"/>
          </a:p>
        </p:txBody>
      </p:sp>
    </p:spTree>
    <p:extLst>
      <p:ext uri="{BB962C8B-B14F-4D97-AF65-F5344CB8AC3E}">
        <p14:creationId xmlns:p14="http://schemas.microsoft.com/office/powerpoint/2010/main" val="698415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Processing delay of CSR Trigger frame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After receiving a CSR Trigger frame, the shared AP may need some time to process the CSR Trigger frame before transmitting data to its associated STA.</a:t>
            </a:r>
          </a:p>
          <a:p>
            <a:pPr>
              <a:buFont typeface="Arial" pitchFamily="34" charset="0"/>
              <a:buChar char="•"/>
            </a:pPr>
            <a:r>
              <a:rPr lang="en-US" altLang="zh-CN" sz="1800" b="0" dirty="0"/>
              <a:t>There are several methods to handle this issue.</a:t>
            </a:r>
          </a:p>
          <a:p>
            <a:pPr lvl="1">
              <a:buFont typeface="Arial" pitchFamily="34" charset="0"/>
              <a:buChar char="•"/>
            </a:pPr>
            <a:r>
              <a:rPr lang="en-US" altLang="zh-CN" sz="1400" b="0" dirty="0"/>
              <a:t>Method 1: add padding to the CSR Trigger frame</a:t>
            </a:r>
          </a:p>
          <a:p>
            <a:pPr lvl="1">
              <a:buFont typeface="Arial" pitchFamily="34" charset="0"/>
              <a:buChar char="•"/>
            </a:pPr>
            <a:r>
              <a:rPr lang="en-US" altLang="zh-CN" sz="1400" dirty="0"/>
              <a:t>Method 2: allow the shared AP to start data transmission later than the sharing AP</a:t>
            </a:r>
            <a:endParaRPr lang="en-US" altLang="zh-CN" sz="1400" b="0" dirty="0"/>
          </a:p>
          <a:p>
            <a:pPr>
              <a:buFont typeface="Arial" pitchFamily="34" charset="0"/>
              <a:buChar char="•"/>
            </a:pPr>
            <a:r>
              <a:rPr lang="en-US" altLang="zh-CN" sz="1800" b="0" dirty="0"/>
              <a:t>In method 1, we need a way for the shared AP to tell the sharing AP how much padding delay does it need</a:t>
            </a:r>
          </a:p>
          <a:p>
            <a:pPr lvl="1">
              <a:buFont typeface="Arial" pitchFamily="34" charset="0"/>
              <a:buChar char="•"/>
            </a:pPr>
            <a:r>
              <a:rPr lang="en-US" altLang="zh-CN" sz="1400" dirty="0"/>
              <a:t>This can be done during the setup procedure, each AP can indicate to its peer the needed padding delay</a:t>
            </a:r>
            <a:endParaRPr lang="en-US" altLang="zh-CN" sz="1400" b="0" dirty="0"/>
          </a:p>
          <a:p>
            <a:pPr>
              <a:buFont typeface="Arial" pitchFamily="34" charset="0"/>
              <a:buChar char="•"/>
            </a:pPr>
            <a:r>
              <a:rPr lang="en-US" altLang="zh-CN" sz="1800" b="0" dirty="0"/>
              <a:t>In method 2, shared AP’s associated STA may start receiving the sharing AP’s DL packet, and may capture the shared AP’s DL packet later (if the SIR is high enough).</a:t>
            </a:r>
          </a:p>
          <a:p>
            <a:pPr lvl="1">
              <a:buFont typeface="Arial" pitchFamily="34" charset="0"/>
              <a:buChar char="•"/>
            </a:pPr>
            <a:r>
              <a:rPr lang="en-US" altLang="zh-CN" sz="1400" dirty="0"/>
              <a:t>if the shared AP intends to use method 2, it can indicate a zero padding delay during the setup procedure.</a:t>
            </a:r>
            <a:endParaRPr lang="en-US" altLang="zh-CN" sz="1400" b="0" dirty="0"/>
          </a:p>
        </p:txBody>
      </p:sp>
    </p:spTree>
    <p:extLst>
      <p:ext uri="{BB962C8B-B14F-4D97-AF65-F5344CB8AC3E}">
        <p14:creationId xmlns:p14="http://schemas.microsoft.com/office/powerpoint/2010/main" val="3460361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several aspects of design details for CSR, including</a:t>
            </a:r>
          </a:p>
          <a:p>
            <a:pPr lvl="1">
              <a:buFont typeface="Arial" pitchFamily="34" charset="0"/>
              <a:buChar char="•"/>
            </a:pPr>
            <a:r>
              <a:rPr lang="en-US" altLang="zh-CN" sz="1600" dirty="0"/>
              <a:t>The number of shared APs</a:t>
            </a:r>
          </a:p>
          <a:p>
            <a:pPr lvl="1">
              <a:buFont typeface="Arial" pitchFamily="34" charset="0"/>
              <a:buChar char="•"/>
            </a:pPr>
            <a:r>
              <a:rPr lang="en-US" altLang="zh-CN" sz="1600" b="0" dirty="0"/>
              <a:t>The identification of shared APs</a:t>
            </a:r>
          </a:p>
          <a:p>
            <a:pPr lvl="1">
              <a:buFont typeface="Arial" pitchFamily="34" charset="0"/>
              <a:buChar char="•"/>
            </a:pPr>
            <a:r>
              <a:rPr lang="en-US" altLang="zh-CN" sz="1600" dirty="0"/>
              <a:t>The processing delay of CSR Trigger frame</a:t>
            </a:r>
            <a:endParaRPr lang="en-US" altLang="zh-CN" sz="16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089569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8305800" cy="4875213"/>
          </a:xfrm>
        </p:spPr>
        <p:txBody>
          <a:bodyPr/>
          <a:lstStyle/>
          <a:p>
            <a:r>
              <a:rPr lang="en-US" altLang="zh-CN" sz="1200" dirty="0"/>
              <a:t>[1] 11-19-0103-01-0eht-ap-coordination-in-eht</a:t>
            </a:r>
          </a:p>
          <a:p>
            <a:r>
              <a:rPr lang="en-US" altLang="zh-CN" sz="1200" dirty="0"/>
              <a:t>[2] 11-20-0576-01-00be-coordinated-spatial-reuse-protocol</a:t>
            </a:r>
          </a:p>
          <a:p>
            <a:r>
              <a:rPr lang="en-US" altLang="zh-CN" sz="1200" dirty="0"/>
              <a:t>[3] 11-20-0107-01-00be-multi-ap-coordination-for-spatial-reuse</a:t>
            </a:r>
          </a:p>
          <a:p>
            <a:r>
              <a:rPr lang="en-US" altLang="zh-CN" sz="1200" dirty="0"/>
              <a:t>[4] 11-22-1512-00-0uhr-Multi-AP Coordination for UHR</a:t>
            </a:r>
          </a:p>
          <a:p>
            <a:r>
              <a:rPr lang="en-US" altLang="zh-CN" sz="1200" dirty="0"/>
              <a:t>[5] 11-22-1516-00-0uhr-Considerations on Multi-AP Coordination</a:t>
            </a:r>
            <a:endParaRPr lang="zh-CN" altLang="en-US" sz="1200" dirty="0"/>
          </a:p>
          <a:p>
            <a:r>
              <a:rPr lang="en-US" altLang="zh-CN" sz="1200" dirty="0"/>
              <a:t>[6] 11-22-1822-00-0uhr-Recap on Coordinated Spatial Reuse Operation</a:t>
            </a:r>
          </a:p>
          <a:p>
            <a:r>
              <a:rPr lang="en-US" altLang="zh-CN" sz="1200" dirty="0"/>
              <a:t>[7] 11-23-0058-00-0uhr-Spatial Reuse in Coordinated M-AP for UHR</a:t>
            </a:r>
          </a:p>
          <a:p>
            <a:r>
              <a:rPr lang="en-US" altLang="zh-CN" sz="1200" dirty="0"/>
              <a:t>[8] 11-23-1037-00-0uhr-performance-of-coordinated-spatial-reuse</a:t>
            </a:r>
          </a:p>
          <a:p>
            <a:r>
              <a:rPr lang="en-US" altLang="zh-CN" sz="1200" dirty="0"/>
              <a:t>[9] 11-23-0776-01-0uhr-performance-of-c-bf-and-c-sr</a:t>
            </a:r>
          </a:p>
          <a:p>
            <a:r>
              <a:rPr lang="en-US" altLang="zh-CN" sz="1200" dirty="0"/>
              <a:t>[10] 11-23-1023-02-0uhr-coordinated-spatial-reuse-in-a-4-ap-topoplogy</a:t>
            </a:r>
          </a:p>
          <a:p>
            <a:r>
              <a:rPr lang="en-US" altLang="zh-CN" sz="1200" dirty="0"/>
              <a:t>[11] 11-23-0616-00-0uhr-overhead-analysis-of-coordinated-spatial-reuse</a:t>
            </a:r>
          </a:p>
          <a:p>
            <a:r>
              <a:rPr lang="en-US" altLang="zh-CN" sz="1200" dirty="0"/>
              <a:t>[12] 11-23-1868-02-00bn-coordinated-spatial-reuse-design</a:t>
            </a:r>
            <a:r>
              <a:rPr lang="it-IT" altLang="zh-CN" sz="1200" dirty="0"/>
              <a:t> </a:t>
            </a:r>
            <a:endParaRPr lang="zh-CN" altLang="en-US" sz="12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032128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SP1:Do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b="0" dirty="0"/>
              <a:t>An AP can transmit a CSR Trigger frame to initiate concurrent transmissions of two or more APs on the same frequency resource within its obtained TXOP;</a:t>
            </a:r>
          </a:p>
          <a:p>
            <a:pPr lvl="1">
              <a:buFont typeface="Arial" pitchFamily="34" charset="0"/>
              <a:buChar char="•"/>
            </a:pPr>
            <a:r>
              <a:rPr lang="en-US" altLang="zh-CN" sz="1600" b="0" dirty="0"/>
              <a:t>The transmission duration and the transmit power of the APs are specified by the CSR Trigger frame;</a:t>
            </a:r>
          </a:p>
          <a:p>
            <a:pPr lvl="1">
              <a:buFont typeface="Arial" pitchFamily="34" charset="0"/>
              <a:buChar char="•"/>
            </a:pPr>
            <a:r>
              <a:rPr lang="en-US" altLang="zh-CN" sz="1600" b="0" dirty="0"/>
              <a:t>The details of the CSR Trigger frame are TBD.</a:t>
            </a:r>
          </a:p>
          <a:p>
            <a:pPr>
              <a:buFont typeface="Arial" pitchFamily="34" charset="0"/>
              <a:buChar char="•"/>
            </a:pPr>
            <a:endParaRPr lang="en-US" altLang="zh-CN" sz="1400" b="0" dirty="0"/>
          </a:p>
        </p:txBody>
      </p:sp>
    </p:spTree>
    <p:extLst>
      <p:ext uri="{BB962C8B-B14F-4D97-AF65-F5344CB8AC3E}">
        <p14:creationId xmlns:p14="http://schemas.microsoft.com/office/powerpoint/2010/main" val="888070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25" name="内容占位符 2"/>
          <p:cNvSpPr>
            <a:spLocks noGrp="1"/>
          </p:cNvSpPr>
          <p:nvPr>
            <p:ph idx="1"/>
          </p:nvPr>
        </p:nvSpPr>
        <p:spPr>
          <a:xfrm>
            <a:off x="685800" y="1751012"/>
            <a:ext cx="7772400" cy="4497388"/>
          </a:xfrm>
        </p:spPr>
        <p:txBody>
          <a:bodyPr/>
          <a:lstStyle/>
          <a:p>
            <a:pPr marL="0" indent="0"/>
            <a:r>
              <a:rPr lang="en-US" altLang="zh-CN" sz="1800" b="0" dirty="0"/>
              <a:t>SP2: How many shared APs do you support in a single CSR transmission:</a:t>
            </a:r>
          </a:p>
          <a:p>
            <a:pPr lvl="1">
              <a:buFont typeface="Arial" pitchFamily="34" charset="0"/>
              <a:buChar char="•"/>
            </a:pPr>
            <a:r>
              <a:rPr lang="en-US" altLang="zh-CN" sz="1600" b="0" dirty="0"/>
              <a:t>One;</a:t>
            </a:r>
          </a:p>
          <a:p>
            <a:pPr lvl="1">
              <a:buFont typeface="Arial" pitchFamily="34" charset="0"/>
              <a:buChar char="•"/>
            </a:pPr>
            <a:r>
              <a:rPr lang="en-US" altLang="zh-CN" sz="1600" b="0" dirty="0"/>
              <a:t>Two or more;</a:t>
            </a:r>
          </a:p>
          <a:p>
            <a:pPr lvl="1">
              <a:buFont typeface="Arial" pitchFamily="34" charset="0"/>
              <a:buChar char="•"/>
            </a:pPr>
            <a:r>
              <a:rPr lang="en-US" altLang="zh-CN" sz="1600" b="0" dirty="0"/>
              <a:t>Abstain.</a:t>
            </a:r>
          </a:p>
          <a:p>
            <a:pPr marL="0" indent="0"/>
            <a:endParaRPr lang="en-US" altLang="zh-CN" sz="1800" b="0" dirty="0"/>
          </a:p>
          <a:p>
            <a:pPr marL="0" indent="0"/>
            <a:r>
              <a:rPr lang="en-US" altLang="zh-CN" sz="1800" b="0" dirty="0"/>
              <a:t>SP2a: Do you support to include in the 11bn SFD:</a:t>
            </a:r>
          </a:p>
          <a:p>
            <a:pPr>
              <a:buFont typeface="Arial" pitchFamily="34" charset="0"/>
              <a:buChar char="•"/>
            </a:pPr>
            <a:r>
              <a:rPr lang="en-US" altLang="zh-CN" sz="1800" b="0" dirty="0"/>
              <a:t>In Coordinated Spatial Reuse:</a:t>
            </a:r>
          </a:p>
          <a:p>
            <a:pPr lvl="1">
              <a:buFont typeface="Arial" pitchFamily="34" charset="0"/>
              <a:buChar char="•"/>
            </a:pPr>
            <a:r>
              <a:rPr lang="en-US" altLang="zh-CN" sz="1600" dirty="0"/>
              <a:t>The number of shared APs that participate in a single CSR transmission is one</a:t>
            </a:r>
          </a:p>
          <a:p>
            <a:pPr>
              <a:buFont typeface="Arial" pitchFamily="34" charset="0"/>
              <a:buChar char="•"/>
            </a:pPr>
            <a:endParaRPr lang="en-US" altLang="zh-CN" sz="1800" b="0" dirty="0"/>
          </a:p>
          <a:p>
            <a:pPr marL="0" indent="0"/>
            <a:r>
              <a:rPr lang="en-US" altLang="zh-CN" sz="1800" b="0" dirty="0">
                <a:highlight>
                  <a:srgbClr val="00FF00"/>
                </a:highlight>
              </a:rPr>
              <a:t>SP2b: Do you support to include in the 11bn SFD:</a:t>
            </a:r>
          </a:p>
          <a:p>
            <a:pPr>
              <a:buFont typeface="Arial" pitchFamily="34" charset="0"/>
              <a:buChar char="•"/>
            </a:pPr>
            <a:r>
              <a:rPr lang="en-US" altLang="zh-CN" sz="1800" b="0" dirty="0">
                <a:highlight>
                  <a:srgbClr val="00FF00"/>
                </a:highlight>
              </a:rPr>
              <a:t>In Coordinated Spatial Reuse:</a:t>
            </a:r>
          </a:p>
          <a:p>
            <a:pPr lvl="1">
              <a:buFont typeface="Arial" pitchFamily="34" charset="0"/>
              <a:buChar char="•"/>
            </a:pPr>
            <a:r>
              <a:rPr lang="en-US" altLang="zh-CN" sz="1600" dirty="0">
                <a:highlight>
                  <a:srgbClr val="00FF00"/>
                </a:highlight>
              </a:rPr>
              <a:t>The number of shared APs that participate in a single CSR transmission can be larger than one</a:t>
            </a:r>
            <a:endParaRPr lang="en-US" altLang="zh-CN" sz="1400" dirty="0">
              <a:highlight>
                <a:srgbClr val="00FF00"/>
              </a:highlight>
            </a:endParaRPr>
          </a:p>
        </p:txBody>
      </p:sp>
    </p:spTree>
    <p:extLst>
      <p:ext uri="{BB962C8B-B14F-4D97-AF65-F5344CB8AC3E}">
        <p14:creationId xmlns:p14="http://schemas.microsoft.com/office/powerpoint/2010/main" val="15274917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54135</TotalTime>
  <Words>1315</Words>
  <Application>Microsoft Office PowerPoint</Application>
  <PresentationFormat>全屏显示(4:3)</PresentationFormat>
  <Paragraphs>152</Paragraphs>
  <Slides>15</Slides>
  <Notes>1</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15</vt:i4>
      </vt:variant>
    </vt:vector>
  </HeadingPairs>
  <TitlesOfParts>
    <vt:vector size="18" baseType="lpstr">
      <vt:lpstr>Arial</vt:lpstr>
      <vt:lpstr>Times New Roman</vt:lpstr>
      <vt:lpstr>Office Theme</vt:lpstr>
      <vt:lpstr>Analysis and Simulations on Coordinated Spatial Reuse</vt:lpstr>
      <vt:lpstr>Introduction</vt:lpstr>
      <vt:lpstr>Recap</vt:lpstr>
      <vt:lpstr>Identification of the shared APs</vt:lpstr>
      <vt:lpstr>Processing delay of CSR Trigger frame</vt:lpstr>
      <vt:lpstr>Conclusion</vt:lpstr>
      <vt:lpstr>References</vt:lpstr>
      <vt:lpstr>SPs</vt:lpstr>
      <vt:lpstr>SPs</vt:lpstr>
      <vt:lpstr>SPs</vt:lpstr>
      <vt:lpstr>SPs</vt:lpstr>
      <vt:lpstr>Appendix</vt:lpstr>
      <vt:lpstr>Simulation Settings</vt:lpstr>
      <vt:lpstr>Simulation Results</vt:lpstr>
      <vt:lpstr>Simulation Results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1314</cp:revision>
  <cp:lastPrinted>1601-01-01T00:00:00Z</cp:lastPrinted>
  <dcterms:created xsi:type="dcterms:W3CDTF">2015-10-31T00:33:08Z</dcterms:created>
  <dcterms:modified xsi:type="dcterms:W3CDTF">2024-09-10T23:34:13Z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(3)hUAOjkaM0695gPfkXBdZhwKqpnq8tUgenHv/ARbMlzKQY26WiNBg0YdfL+Og9CgBuetHLU/P
vsPdM6fGKGEAySzv3Fpmq4FTlA2UTzZBLACdyr0oA/jgAVc6uynMSUv+Yn9Ibfuzbnp+JeG6
hS8nkV0e07sY+MxTpldvQk4po+PRaFacInkp5CuqSr/LD4K2XYPQLqxWcDLVGwahpxSxUtDv
7fLjcdVCQI7z//ZKQk</vt:lpwstr>
  </property>
  <property fmtid="{D5CDD505-2E9C-101B-9397-08002B2CF9AE}" pid="3" name="_2015_ms_pID_7253431">
    <vt:lpwstr>ShWZKiG4Qio8P8WS6Jbji6hKlvQhrrlRUohCtFjdtj+x9DaWDaDd/+
UGwNb/ZVkFagzxE3iu1NQl0d/xX02v6ejs5Kp0ilaH/U7lXUTb/375CNpTPDXiX2qK8vDd+m
VlOJxWTxT16MRreRpAT2tJ7n/x3zOX+DqQHKKKchfqmxgiQ0m1wYPC9J2SauKIn2aYlX20F8
Ti172j+SY63Cv1bFz2390p1SkAEVLNYWdkJe</vt:lpwstr>
  </property>
  <property fmtid="{D5CDD505-2E9C-101B-9397-08002B2CF9AE}" pid="4" name="_2015_ms_pID_7253432">
    <vt:lpwstr>9vt2TNGXc95NQbs0Wwz6hb8=</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