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69" r:id="rId3"/>
    <p:sldId id="293" r:id="rId4"/>
    <p:sldId id="294" r:id="rId5"/>
    <p:sldId id="296" r:id="rId6"/>
    <p:sldId id="295" r:id="rId7"/>
    <p:sldId id="298" r:id="rId8"/>
    <p:sldId id="299" r:id="rId9"/>
    <p:sldId id="300" r:id="rId10"/>
    <p:sldId id="291" r:id="rId11"/>
    <p:sldId id="301" r:id="rId12"/>
    <p:sldId id="302" r:id="rId13"/>
    <p:sldId id="292"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1"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1" autoAdjust="0"/>
    <p:restoredTop sz="96349" autoAdjust="0"/>
  </p:normalViewPr>
  <p:slideViewPr>
    <p:cSldViewPr>
      <p:cViewPr varScale="1">
        <p:scale>
          <a:sx n="85" d="100"/>
          <a:sy n="85" d="100"/>
        </p:scale>
        <p:origin x="804" y="4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2024</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1205</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a:t>Analysis and Simulations on Coordinated Spatial Reuse</a:t>
            </a:r>
            <a:endParaRPr lang="en-GB" dirty="0"/>
          </a:p>
        </p:txBody>
      </p:sp>
      <p:sp>
        <p:nvSpPr>
          <p:cNvPr id="3074" name="Rectangle 2"/>
          <p:cNvSpPr>
            <a:spLocks noGrp="1" noChangeArrowheads="1"/>
          </p:cNvSpPr>
          <p:nvPr>
            <p:ph idx="1"/>
          </p:nvPr>
        </p:nvSpPr>
        <p:spPr/>
        <p:txBody>
          <a:bodyPr/>
          <a:lstStyle/>
          <a:p>
            <a:pPr algn="ctr"/>
            <a:r>
              <a:rPr lang="en-GB" dirty="0"/>
              <a:t>Date: 2024-05-06</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2830407999"/>
              </p:ext>
            </p:extLst>
          </p:nvPr>
        </p:nvGraphicFramePr>
        <p:xfrm>
          <a:off x="1219198" y="2821146"/>
          <a:ext cx="6629400" cy="305308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val="20000"/>
                    </a:ext>
                  </a:extLst>
                </a:gridCol>
                <a:gridCol w="1325880">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7">
                  <a:txBody>
                    <a:bodyPr/>
                    <a:lstStyle/>
                    <a:p>
                      <a:r>
                        <a:rPr lang="en-US" sz="1200" dirty="0"/>
                        <a:t>Huawei Technologies</a:t>
                      </a:r>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r h="370840">
                <a:tc>
                  <a:txBody>
                    <a:bodyPr/>
                    <a:lstStyle/>
                    <a:p>
                      <a:r>
                        <a:rPr lang="en-US" sz="1200" dirty="0"/>
                        <a:t>Hassan Omar</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2958140709"/>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TXOP based/SP based CSR schemes with and without TPC are compared and simulated using network simulator</a:t>
            </a:r>
          </a:p>
          <a:p>
            <a:pPr>
              <a:buFont typeface="Arial" pitchFamily="34" charset="0"/>
              <a:buChar char="•"/>
            </a:pPr>
            <a:r>
              <a:rPr lang="en-US" altLang="zh-CN" sz="1800" b="0" dirty="0"/>
              <a:t>TXOP based CSR is more flexible, able to handle more dynamic scenarios, e.g. traffic, channel conditions</a:t>
            </a:r>
          </a:p>
          <a:p>
            <a:pPr>
              <a:buFont typeface="Arial" pitchFamily="34" charset="0"/>
              <a:buChar char="•"/>
            </a:pPr>
            <a:r>
              <a:rPr lang="en-US" altLang="zh-CN" sz="1800" b="0" dirty="0"/>
              <a:t>SP based CSR is simpler, but the performance is not as good as the TXOP based CSR in some scenarios</a:t>
            </a:r>
          </a:p>
          <a:p>
            <a:pPr>
              <a:buFont typeface="Arial" pitchFamily="34" charset="0"/>
              <a:buChar char="•"/>
            </a:pPr>
            <a:r>
              <a:rPr lang="en-US" altLang="zh-CN" sz="1800" b="0" dirty="0"/>
              <a:t>TPC is needed to preserve the performance of the TXOP holder, it keeps the logic of SR – no negative impact to the ongoing transmission</a:t>
            </a:r>
          </a:p>
          <a:p>
            <a:pPr>
              <a:buFont typeface="Arial" pitchFamily="34" charset="0"/>
              <a:buChar char="•"/>
            </a:pPr>
            <a:r>
              <a:rPr lang="en-US" altLang="zh-CN" sz="1800" b="0" dirty="0"/>
              <a:t>A simple TPC algorithm is used: the sharing AP uses fixed power while the shared AP reduces its power to maintain sharing AP’s MCS level</a:t>
            </a:r>
          </a:p>
          <a:p>
            <a:pPr>
              <a:buFont typeface="Arial" pitchFamily="34" charset="0"/>
              <a:buChar char="•"/>
            </a:pPr>
            <a:r>
              <a:rPr lang="en-US" altLang="zh-CN" sz="1800" b="0" dirty="0"/>
              <a:t>Simulation results show that the TXOP based CSR with TPC has best performance in the simulated scenario.</a:t>
            </a:r>
          </a:p>
          <a:p>
            <a:pPr>
              <a:buFont typeface="Arial" pitchFamily="34" charset="0"/>
              <a:buChar char="•"/>
            </a:pPr>
            <a:endParaRPr lang="en-US" altLang="zh-CN" sz="18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820752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Q&amp;A</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Q: TPC will introduce more hidden nodes for the shared AP.</a:t>
            </a:r>
          </a:p>
          <a:p>
            <a:pPr lvl="1">
              <a:buFont typeface="Arial" pitchFamily="34" charset="0"/>
              <a:buChar char="•"/>
            </a:pPr>
            <a:r>
              <a:rPr lang="en-US" altLang="zh-CN" sz="1400" b="0" dirty="0"/>
              <a:t>A: The reduction of transmit power may (but not necessarily) increase the probability of a hidden node problem. However, there are various standard schemes that also employ a reduction in transmit power, such as the IEEE 802.11ax SR feature, as well as the trigger-based channel access (where an AP may limit the transmit power of triggered non-AP STA based on the value of the UL Target Receive Power field). Both examples may result in a potential increase in the probability of a hidden terminal problem, which is acceptable in order to achieve another gain. Additionally, even when a ‘shared’ AP obtains an SR opportunity with a reduced transmit power and is interfered by a hidden terminal transmission, there is no significant loss, because the shared AP gets this transmission opportunity for free. Besides, the shared AP can apply more robust MCS to transmit to prevent the risk of hidden nodes.</a:t>
            </a:r>
          </a:p>
          <a:p>
            <a:pPr>
              <a:buFont typeface="Arial" pitchFamily="34" charset="0"/>
              <a:buChar char="•"/>
            </a:pPr>
            <a:endParaRPr lang="en-US" altLang="zh-CN" sz="1800" b="0" dirty="0"/>
          </a:p>
          <a:p>
            <a:pPr>
              <a:buFont typeface="Arial" pitchFamily="34" charset="0"/>
              <a:buChar char="•"/>
            </a:pPr>
            <a:r>
              <a:rPr lang="en-US" altLang="zh-CN" sz="1800" b="0" dirty="0"/>
              <a:t>Q: it is difficult to make last moment scheduling for the shared AP</a:t>
            </a:r>
          </a:p>
          <a:p>
            <a:pPr lvl="1">
              <a:buFont typeface="Arial" pitchFamily="34" charset="0"/>
              <a:buChar char="•"/>
            </a:pPr>
            <a:r>
              <a:rPr lang="en-US" altLang="zh-CN" sz="1400" b="0" dirty="0"/>
              <a:t>A: After receiving a </a:t>
            </a:r>
            <a:r>
              <a:rPr lang="en-US" altLang="zh-CN" sz="1400" dirty="0"/>
              <a:t>CSR </a:t>
            </a:r>
            <a:r>
              <a:rPr lang="en-US" altLang="zh-CN" sz="1400" b="0" dirty="0"/>
              <a:t>trigger frame, a shared AP mainly needs to adjust its transmission parameters, such as the transmit power and MCS. This adjustment is possible (e.g., by padding the CSR trigger frame), similar to the current 802.11ax trigger-based (TB) transmissions.</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829646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Q&amp;A</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Q: STA’s measurement and report consumes power</a:t>
            </a:r>
          </a:p>
          <a:p>
            <a:pPr lvl="1">
              <a:buFont typeface="Arial" pitchFamily="34" charset="0"/>
              <a:buChar char="•"/>
            </a:pPr>
            <a:r>
              <a:rPr lang="en-US" altLang="zh-CN" sz="1400" b="0" dirty="0"/>
              <a:t>A: The measurement of OBSS AP’s signal strength can be made optional. If a non-AP STA chooses not to support OBSS measurement, the AP may apply a vendor-specific method to estimate the interference at this non-AP STA. The worst case is that the sharing AP will not invoke CSR when this non-AP STA is scheduled.</a:t>
            </a:r>
          </a:p>
          <a:p>
            <a:pPr>
              <a:buFont typeface="Arial" pitchFamily="34" charset="0"/>
              <a:buChar char="•"/>
            </a:pPr>
            <a:endParaRPr lang="en-US" altLang="zh-CN" sz="1800" b="0" dirty="0"/>
          </a:p>
          <a:p>
            <a:pPr>
              <a:buFont typeface="Arial" pitchFamily="34" charset="0"/>
              <a:buChar char="•"/>
            </a:pPr>
            <a:r>
              <a:rPr lang="en-US" altLang="zh-CN" sz="1800" b="0" dirty="0"/>
              <a:t>Q: Link adaptation and TPC algorithms are complicated</a:t>
            </a:r>
          </a:p>
          <a:p>
            <a:pPr lvl="1">
              <a:buFont typeface="Arial" pitchFamily="34" charset="0"/>
              <a:buChar char="•"/>
            </a:pPr>
            <a:r>
              <a:rPr lang="en-US" altLang="zh-CN" sz="1400" b="0" dirty="0"/>
              <a:t>A: The complexity of the algorithms for link adaptation (required mainly for a ‘shared’ AP) and TPC (required only for a ‘sharing’ AP) depend on the vendor that develops these algorithms, they are not inherently complex</a:t>
            </a:r>
            <a:r>
              <a:rPr lang="en-US" altLang="zh-CN" sz="1400" dirty="0"/>
              <a:t>. In other words, a vendor may limit the C-SR employment to specific cases and scenarios, in order to simplify the corresponding TPC and MCS selection algorithms.</a:t>
            </a:r>
            <a:endParaRPr lang="en-US" altLang="zh-CN" sz="1400" b="0" dirty="0"/>
          </a:p>
          <a:p>
            <a:pPr>
              <a:buFont typeface="Arial" pitchFamily="34" charset="0"/>
              <a:buChar char="•"/>
            </a:pPr>
            <a:endParaRPr lang="en-US" altLang="zh-CN" sz="18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40117852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600200"/>
            <a:ext cx="8305800" cy="4875213"/>
          </a:xfrm>
        </p:spPr>
        <p:txBody>
          <a:bodyPr/>
          <a:lstStyle/>
          <a:p>
            <a:r>
              <a:rPr lang="en-US" altLang="zh-CN" sz="1200" dirty="0"/>
              <a:t>[1] 11-19-0103-01-0eht-ap-coordination-in-eht</a:t>
            </a:r>
          </a:p>
          <a:p>
            <a:r>
              <a:rPr lang="en-US" altLang="zh-CN" sz="1200" dirty="0"/>
              <a:t>[2] 11-20-0576-01-00be-coordinated-spatial-reuse-protocol</a:t>
            </a:r>
          </a:p>
          <a:p>
            <a:r>
              <a:rPr lang="en-US" altLang="zh-CN" sz="1200" dirty="0"/>
              <a:t>[3] 11-20-0107-01-00be-multi-ap-coordination-for-spatial-reuse</a:t>
            </a:r>
          </a:p>
          <a:p>
            <a:r>
              <a:rPr lang="en-US" altLang="zh-CN" sz="1200" dirty="0"/>
              <a:t>[4] 11-22-1512-00-0uhr-Multi-AP Coordination for UHR</a:t>
            </a:r>
          </a:p>
          <a:p>
            <a:r>
              <a:rPr lang="en-US" altLang="zh-CN" sz="1200" dirty="0"/>
              <a:t>[5] 11-22-1516-00-0uhr-Considerations on Multi-AP Coordination</a:t>
            </a:r>
            <a:endParaRPr lang="zh-CN" altLang="en-US" sz="1200" dirty="0"/>
          </a:p>
          <a:p>
            <a:r>
              <a:rPr lang="en-US" altLang="zh-CN" sz="1200" dirty="0"/>
              <a:t>[6] 11-22-1822-00-0uhr-Recap on Coordinated Spatial Reuse Operation</a:t>
            </a:r>
          </a:p>
          <a:p>
            <a:r>
              <a:rPr lang="en-US" altLang="zh-CN" sz="1200" dirty="0"/>
              <a:t>[7] 11-23-0058-00-0uhr-Spatial Reuse in Coordinated M-AP for UHR</a:t>
            </a:r>
          </a:p>
          <a:p>
            <a:r>
              <a:rPr lang="en-US" altLang="zh-CN" sz="1200" dirty="0"/>
              <a:t>[8] 11-23-1037-00-0uhr-performance-of-coordinated-spatial-reuse</a:t>
            </a:r>
          </a:p>
          <a:p>
            <a:r>
              <a:rPr lang="en-US" altLang="zh-CN" sz="1200" dirty="0"/>
              <a:t>[9] 11-23-0776-01-0uhr-performance-of-c-bf-and-c-sr</a:t>
            </a:r>
          </a:p>
          <a:p>
            <a:r>
              <a:rPr lang="en-US" altLang="zh-CN" sz="1200" dirty="0"/>
              <a:t>[10] 11-23-1023-02-0uhr-coordinated-spatial-reuse-in-a-4-ap-topoplogy</a:t>
            </a:r>
          </a:p>
          <a:p>
            <a:r>
              <a:rPr lang="en-US" altLang="zh-CN" sz="1200" dirty="0"/>
              <a:t>[11] 11-23-0616-00-0uhr-overhead-analysis-of-coordinated-spatial-reuse</a:t>
            </a:r>
          </a:p>
          <a:p>
            <a:r>
              <a:rPr lang="en-US" altLang="zh-CN" sz="1200" dirty="0"/>
              <a:t>[12] 11-23-1868-02-00bn-coordinated-spatial-reuse-design</a:t>
            </a:r>
          </a:p>
          <a:p>
            <a:r>
              <a:rPr lang="en-US" altLang="zh-CN" sz="1200" dirty="0"/>
              <a:t>[13] 11-24-0577-00-00bn-thoughts-on-coordinated-spatial-reuse-c-sr</a:t>
            </a:r>
          </a:p>
          <a:p>
            <a:r>
              <a:rPr lang="en-US" altLang="zh-CN" sz="1200" dirty="0"/>
              <a:t>[14] 11-24-0114-01-00bn-thoughts-on-power-control-for-csr</a:t>
            </a:r>
          </a:p>
          <a:p>
            <a:endParaRPr lang="zh-CN" altLang="en-US" sz="12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031227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Coordinated Spatial Reuse (CSR) has been discussed in many contributions [1-14].</a:t>
            </a:r>
          </a:p>
          <a:p>
            <a:pPr>
              <a:buFont typeface="Arial" pitchFamily="34" charset="0"/>
              <a:buChar char="•"/>
            </a:pPr>
            <a:r>
              <a:rPr lang="en-US" altLang="zh-CN" sz="1800" b="0" dirty="0"/>
              <a:t>Two types of CSR are proposed</a:t>
            </a:r>
          </a:p>
          <a:p>
            <a:pPr lvl="1">
              <a:buFont typeface="Arial" pitchFamily="34" charset="0"/>
              <a:buChar char="•"/>
            </a:pPr>
            <a:r>
              <a:rPr lang="en-US" altLang="zh-CN" sz="1400" b="0" dirty="0"/>
              <a:t>TXOP based CSR [1-12]: sharing AP triggers shared AP to perform CSR transmission within an obtained TXOP</a:t>
            </a:r>
          </a:p>
          <a:p>
            <a:pPr lvl="1">
              <a:buFont typeface="Arial" pitchFamily="34" charset="0"/>
              <a:buChar char="•"/>
            </a:pPr>
            <a:r>
              <a:rPr lang="en-US" altLang="zh-CN" sz="1400" dirty="0"/>
              <a:t>SP based CSR [13]: two APs negotiate certain time periods during which the two APs only serve inner STAs</a:t>
            </a:r>
            <a:endParaRPr lang="en-US" altLang="zh-CN" sz="1400" b="0" dirty="0"/>
          </a:p>
          <a:p>
            <a:pPr>
              <a:buFont typeface="Arial" pitchFamily="34" charset="0"/>
              <a:buChar char="•"/>
            </a:pPr>
            <a:r>
              <a:rPr lang="en-US" altLang="zh-CN" sz="1800" b="0" dirty="0"/>
              <a:t>CSR with and without power control are also discussed in [14].</a:t>
            </a:r>
          </a:p>
          <a:p>
            <a:pPr>
              <a:buFont typeface="Arial" pitchFamily="34" charset="0"/>
              <a:buChar char="•"/>
            </a:pPr>
            <a:r>
              <a:rPr lang="en-US" altLang="zh-CN" sz="1800" b="0" dirty="0"/>
              <a:t>In this contribution, we provide analysis and simulation results on the above variants of CSR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 on TXOP based CSR</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751012"/>
            <a:ext cx="7772400" cy="2439988"/>
          </a:xfrm>
        </p:spPr>
        <p:txBody>
          <a:bodyPr/>
          <a:lstStyle/>
          <a:p>
            <a:pPr>
              <a:buFont typeface="Arial" pitchFamily="34" charset="0"/>
              <a:buChar char="•"/>
            </a:pPr>
            <a:r>
              <a:rPr lang="en-US" altLang="zh-CN" sz="1800" b="0" dirty="0"/>
              <a:t>TXOP based CSR is performed in an opportunistic way:</a:t>
            </a:r>
          </a:p>
          <a:p>
            <a:pPr lvl="1">
              <a:buFont typeface="Arial" pitchFamily="34" charset="0"/>
              <a:buChar char="•"/>
            </a:pPr>
            <a:r>
              <a:rPr lang="en-US" altLang="zh-CN" sz="1400" b="0" dirty="0"/>
              <a:t>Sharing </a:t>
            </a:r>
            <a:r>
              <a:rPr lang="en-US" altLang="zh-CN" sz="1400" dirty="0"/>
              <a:t>AP has pending data for at least one target STA, and then </a:t>
            </a:r>
            <a:r>
              <a:rPr lang="en-US" altLang="zh-CN" sz="1400" b="0" dirty="0"/>
              <a:t>obtains TXOP</a:t>
            </a:r>
          </a:p>
          <a:p>
            <a:pPr lvl="1">
              <a:buFont typeface="Arial" pitchFamily="34" charset="0"/>
              <a:buChar char="•"/>
            </a:pPr>
            <a:r>
              <a:rPr lang="en-US" altLang="zh-CN" sz="1400" dirty="0"/>
              <a:t>The sharing AP finds there’s a shared AP suitable for CSR transmission, satisfying</a:t>
            </a:r>
          </a:p>
          <a:p>
            <a:pPr lvl="2">
              <a:buFont typeface="Arial" pitchFamily="34" charset="0"/>
              <a:buChar char="•"/>
            </a:pPr>
            <a:r>
              <a:rPr lang="en-US" altLang="zh-CN" sz="1200" dirty="0"/>
              <a:t>The shared AP does not cause strong interference to the target STA</a:t>
            </a:r>
          </a:p>
          <a:p>
            <a:pPr lvl="1">
              <a:buFont typeface="Arial" pitchFamily="34" charset="0"/>
              <a:buChar char="•"/>
            </a:pPr>
            <a:r>
              <a:rPr lang="en-US" altLang="zh-CN" sz="1400" b="0" dirty="0"/>
              <a:t>The sharing AP triggers the shared AP to perform CSR transmission</a:t>
            </a:r>
          </a:p>
          <a:p>
            <a:pPr lvl="2">
              <a:buFont typeface="Arial" pitchFamily="34" charset="0"/>
              <a:buChar char="•"/>
            </a:pPr>
            <a:r>
              <a:rPr lang="en-US" altLang="zh-CN" sz="1200" dirty="0"/>
              <a:t>Max TX power of the shared AP is indicated by the sharing AP to maintain sharing AP’s performance</a:t>
            </a:r>
          </a:p>
          <a:p>
            <a:pPr lvl="2">
              <a:buFont typeface="Arial" pitchFamily="34" charset="0"/>
              <a:buChar char="•"/>
            </a:pPr>
            <a:r>
              <a:rPr lang="en-US" altLang="zh-CN" sz="1200" b="0" dirty="0"/>
              <a:t>Preferably, PPDUs from the sharing AP and the shared AP are aligned</a:t>
            </a:r>
          </a:p>
        </p:txBody>
      </p:sp>
      <p:cxnSp>
        <p:nvCxnSpPr>
          <p:cNvPr id="5" name="直接连接符 4">
            <a:extLst>
              <a:ext uri="{FF2B5EF4-FFF2-40B4-BE49-F238E27FC236}">
                <a16:creationId xmlns:a16="http://schemas.microsoft.com/office/drawing/2014/main" id="{3B21AA14-4687-415C-9005-6C5642CDC3ED}"/>
              </a:ext>
            </a:extLst>
          </p:cNvPr>
          <p:cNvCxnSpPr/>
          <p:nvPr/>
        </p:nvCxnSpPr>
        <p:spPr bwMode="auto">
          <a:xfrm>
            <a:off x="1976613" y="4354307"/>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cxnSp>
        <p:nvCxnSpPr>
          <p:cNvPr id="6" name="直接连接符 5">
            <a:extLst>
              <a:ext uri="{FF2B5EF4-FFF2-40B4-BE49-F238E27FC236}">
                <a16:creationId xmlns:a16="http://schemas.microsoft.com/office/drawing/2014/main" id="{94C19BED-A09B-4A17-84D1-5A942A0335E3}"/>
              </a:ext>
            </a:extLst>
          </p:cNvPr>
          <p:cNvCxnSpPr/>
          <p:nvPr/>
        </p:nvCxnSpPr>
        <p:spPr bwMode="auto">
          <a:xfrm>
            <a:off x="1976613" y="4963907"/>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7" name="矩形 6">
            <a:extLst>
              <a:ext uri="{FF2B5EF4-FFF2-40B4-BE49-F238E27FC236}">
                <a16:creationId xmlns:a16="http://schemas.microsoft.com/office/drawing/2014/main" id="{64CE9774-7DDF-42D3-9E47-35C0537D7D05}"/>
              </a:ext>
            </a:extLst>
          </p:cNvPr>
          <p:cNvSpPr/>
          <p:nvPr/>
        </p:nvSpPr>
        <p:spPr bwMode="auto">
          <a:xfrm>
            <a:off x="2129013" y="3973307"/>
            <a:ext cx="1143000"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Co-SR Trigger Frame</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8" name="文本框 7">
            <a:extLst>
              <a:ext uri="{FF2B5EF4-FFF2-40B4-BE49-F238E27FC236}">
                <a16:creationId xmlns:a16="http://schemas.microsoft.com/office/drawing/2014/main" id="{74F64B5F-1904-42DC-BE80-DFB93EE3F1EB}"/>
              </a:ext>
            </a:extLst>
          </p:cNvPr>
          <p:cNvSpPr txBox="1"/>
          <p:nvPr/>
        </p:nvSpPr>
        <p:spPr>
          <a:xfrm>
            <a:off x="681213" y="3932974"/>
            <a:ext cx="1295400" cy="461665"/>
          </a:xfrm>
          <a:prstGeom prst="rect">
            <a:avLst/>
          </a:prstGeom>
          <a:noFill/>
        </p:spPr>
        <p:txBody>
          <a:bodyPr wrap="square" rtlCol="0">
            <a:spAutoFit/>
          </a:bodyPr>
          <a:lstStyle/>
          <a:p>
            <a:r>
              <a:rPr lang="en-US" altLang="zh-CN" sz="1200" dirty="0">
                <a:solidFill>
                  <a:schemeClr val="tx1"/>
                </a:solidFill>
              </a:rPr>
              <a:t>                     AP1</a:t>
            </a:r>
          </a:p>
          <a:p>
            <a:r>
              <a:rPr lang="en-US" altLang="zh-CN" sz="1200" dirty="0">
                <a:solidFill>
                  <a:schemeClr val="tx1"/>
                </a:solidFill>
              </a:rPr>
              <a:t>       (sharing AP)</a:t>
            </a:r>
            <a:endParaRPr lang="zh-CN" altLang="en-US" sz="1200" dirty="0">
              <a:solidFill>
                <a:schemeClr val="tx1"/>
              </a:solidFill>
            </a:endParaRPr>
          </a:p>
        </p:txBody>
      </p:sp>
      <p:sp>
        <p:nvSpPr>
          <p:cNvPr id="9" name="矩形 8">
            <a:extLst>
              <a:ext uri="{FF2B5EF4-FFF2-40B4-BE49-F238E27FC236}">
                <a16:creationId xmlns:a16="http://schemas.microsoft.com/office/drawing/2014/main" id="{1939FCD2-2ECC-4F46-ADE5-558200F47FC2}"/>
              </a:ext>
            </a:extLst>
          </p:cNvPr>
          <p:cNvSpPr/>
          <p:nvPr/>
        </p:nvSpPr>
        <p:spPr bwMode="auto">
          <a:xfrm>
            <a:off x="3498504" y="3973307"/>
            <a:ext cx="3283295"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DL Data Frame</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sp>
        <p:nvSpPr>
          <p:cNvPr id="10" name="矩形 9">
            <a:extLst>
              <a:ext uri="{FF2B5EF4-FFF2-40B4-BE49-F238E27FC236}">
                <a16:creationId xmlns:a16="http://schemas.microsoft.com/office/drawing/2014/main" id="{248FC3D3-E349-4754-9099-7D466516E792}"/>
              </a:ext>
            </a:extLst>
          </p:cNvPr>
          <p:cNvSpPr/>
          <p:nvPr/>
        </p:nvSpPr>
        <p:spPr bwMode="auto">
          <a:xfrm>
            <a:off x="3498504" y="4585140"/>
            <a:ext cx="3283295"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DL Data Frame</a:t>
            </a:r>
            <a:endParaRPr lang="zh-CN" altLang="en-US" sz="1100" dirty="0">
              <a:solidFill>
                <a:schemeClr val="tx1"/>
              </a:solidFill>
            </a:endParaRPr>
          </a:p>
        </p:txBody>
      </p:sp>
      <p:cxnSp>
        <p:nvCxnSpPr>
          <p:cNvPr id="11" name="直接连接符 10">
            <a:extLst>
              <a:ext uri="{FF2B5EF4-FFF2-40B4-BE49-F238E27FC236}">
                <a16:creationId xmlns:a16="http://schemas.microsoft.com/office/drawing/2014/main" id="{E522CFF8-8851-4A9C-8AA3-E431F2306FF9}"/>
              </a:ext>
            </a:extLst>
          </p:cNvPr>
          <p:cNvCxnSpPr/>
          <p:nvPr/>
        </p:nvCxnSpPr>
        <p:spPr bwMode="auto">
          <a:xfrm>
            <a:off x="1976613" y="5580994"/>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2" name="矩形 11">
            <a:extLst>
              <a:ext uri="{FF2B5EF4-FFF2-40B4-BE49-F238E27FC236}">
                <a16:creationId xmlns:a16="http://schemas.microsoft.com/office/drawing/2014/main" id="{2AB0AA1C-FD87-409E-864C-3AF16C805A9D}"/>
              </a:ext>
            </a:extLst>
          </p:cNvPr>
          <p:cNvSpPr/>
          <p:nvPr/>
        </p:nvSpPr>
        <p:spPr bwMode="auto">
          <a:xfrm>
            <a:off x="7010399" y="5199994"/>
            <a:ext cx="528813"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100" b="0" i="0" u="none" strike="noStrike" cap="none" normalizeH="0" baseline="0" dirty="0">
                <a:ln>
                  <a:noFill/>
                </a:ln>
                <a:solidFill>
                  <a:schemeClr val="tx1"/>
                </a:solidFill>
                <a:effectLst/>
                <a:latin typeface="Times New Roman" pitchFamily="16" charset="0"/>
                <a:ea typeface="MS Gothic" charset="-128"/>
              </a:rPr>
              <a:t>BA </a:t>
            </a:r>
            <a:endParaRPr kumimoji="0" lang="zh-CN" altLang="en-US" sz="1100" b="0" i="0" u="none" strike="noStrike" cap="none" normalizeH="0" baseline="0" dirty="0">
              <a:ln>
                <a:noFill/>
              </a:ln>
              <a:solidFill>
                <a:schemeClr val="tx1"/>
              </a:solidFill>
              <a:effectLst/>
              <a:latin typeface="Times New Roman" pitchFamily="16" charset="0"/>
              <a:ea typeface="MS Gothic" charset="-128"/>
            </a:endParaRPr>
          </a:p>
        </p:txBody>
      </p:sp>
      <p:cxnSp>
        <p:nvCxnSpPr>
          <p:cNvPr id="13" name="直接连接符 12">
            <a:extLst>
              <a:ext uri="{FF2B5EF4-FFF2-40B4-BE49-F238E27FC236}">
                <a16:creationId xmlns:a16="http://schemas.microsoft.com/office/drawing/2014/main" id="{09C2BC8E-E532-41F4-9B1C-BEE41539DE82}"/>
              </a:ext>
            </a:extLst>
          </p:cNvPr>
          <p:cNvCxnSpPr/>
          <p:nvPr/>
        </p:nvCxnSpPr>
        <p:spPr bwMode="auto">
          <a:xfrm>
            <a:off x="1976613" y="6172200"/>
            <a:ext cx="6480000" cy="0"/>
          </a:xfrm>
          <a:prstGeom prst="line">
            <a:avLst/>
          </a:prstGeom>
          <a:solidFill>
            <a:srgbClr val="00B8FF"/>
          </a:solidFill>
          <a:ln w="12700" cap="flat" cmpd="sng" algn="ctr">
            <a:solidFill>
              <a:schemeClr val="tx1"/>
            </a:solidFill>
            <a:prstDash val="solid"/>
            <a:round/>
            <a:headEnd type="none" w="med" len="med"/>
            <a:tailEnd type="none" w="med" len="med"/>
          </a:ln>
          <a:effectLst/>
        </p:spPr>
      </p:cxnSp>
      <p:sp>
        <p:nvSpPr>
          <p:cNvPr id="14" name="矩形 13">
            <a:extLst>
              <a:ext uri="{FF2B5EF4-FFF2-40B4-BE49-F238E27FC236}">
                <a16:creationId xmlns:a16="http://schemas.microsoft.com/office/drawing/2014/main" id="{A83ACCD1-199B-46D4-B6E9-080DAA02816F}"/>
              </a:ext>
            </a:extLst>
          </p:cNvPr>
          <p:cNvSpPr/>
          <p:nvPr/>
        </p:nvSpPr>
        <p:spPr bwMode="auto">
          <a:xfrm>
            <a:off x="7010399" y="5791200"/>
            <a:ext cx="528813" cy="381000"/>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altLang="zh-CN" sz="1100" dirty="0">
                <a:solidFill>
                  <a:schemeClr val="tx1"/>
                </a:solidFill>
              </a:rPr>
              <a:t>BA</a:t>
            </a:r>
            <a:endParaRPr lang="zh-CN" altLang="en-US" sz="1100" dirty="0">
              <a:solidFill>
                <a:schemeClr val="tx1"/>
              </a:solidFill>
            </a:endParaRPr>
          </a:p>
        </p:txBody>
      </p:sp>
      <p:sp>
        <p:nvSpPr>
          <p:cNvPr id="15" name="文本框 14">
            <a:extLst>
              <a:ext uri="{FF2B5EF4-FFF2-40B4-BE49-F238E27FC236}">
                <a16:creationId xmlns:a16="http://schemas.microsoft.com/office/drawing/2014/main" id="{74CAAED2-331E-4A5C-A079-9FD9688E42A7}"/>
              </a:ext>
            </a:extLst>
          </p:cNvPr>
          <p:cNvSpPr txBox="1"/>
          <p:nvPr/>
        </p:nvSpPr>
        <p:spPr>
          <a:xfrm>
            <a:off x="605013" y="4507497"/>
            <a:ext cx="1371600" cy="461665"/>
          </a:xfrm>
          <a:prstGeom prst="rect">
            <a:avLst/>
          </a:prstGeom>
          <a:noFill/>
        </p:spPr>
        <p:txBody>
          <a:bodyPr wrap="square" rtlCol="0">
            <a:spAutoFit/>
          </a:bodyPr>
          <a:lstStyle/>
          <a:p>
            <a:r>
              <a:rPr lang="en-US" altLang="zh-CN" sz="1200" dirty="0">
                <a:solidFill>
                  <a:schemeClr val="tx1"/>
                </a:solidFill>
              </a:rPr>
              <a:t>                     AP2</a:t>
            </a:r>
          </a:p>
          <a:p>
            <a:r>
              <a:rPr lang="en-US" altLang="zh-CN" sz="1200" dirty="0">
                <a:solidFill>
                  <a:schemeClr val="tx1"/>
                </a:solidFill>
              </a:rPr>
              <a:t>         (shared AP)</a:t>
            </a:r>
            <a:endParaRPr lang="zh-CN" altLang="en-US" sz="1200" dirty="0">
              <a:solidFill>
                <a:schemeClr val="tx1"/>
              </a:solidFill>
            </a:endParaRPr>
          </a:p>
        </p:txBody>
      </p:sp>
      <p:sp>
        <p:nvSpPr>
          <p:cNvPr id="16" name="文本框 15">
            <a:extLst>
              <a:ext uri="{FF2B5EF4-FFF2-40B4-BE49-F238E27FC236}">
                <a16:creationId xmlns:a16="http://schemas.microsoft.com/office/drawing/2014/main" id="{570BEA38-9F3D-424C-82EB-5930CF6AE90B}"/>
              </a:ext>
            </a:extLst>
          </p:cNvPr>
          <p:cNvSpPr txBox="1"/>
          <p:nvPr/>
        </p:nvSpPr>
        <p:spPr>
          <a:xfrm>
            <a:off x="300213" y="5119329"/>
            <a:ext cx="1676400" cy="461665"/>
          </a:xfrm>
          <a:prstGeom prst="rect">
            <a:avLst/>
          </a:prstGeom>
          <a:noFill/>
        </p:spPr>
        <p:txBody>
          <a:bodyPr wrap="square" rtlCol="0">
            <a:spAutoFit/>
          </a:bodyPr>
          <a:lstStyle/>
          <a:p>
            <a:r>
              <a:rPr lang="en-US" altLang="zh-CN" sz="1200" dirty="0">
                <a:solidFill>
                  <a:schemeClr val="tx1"/>
                </a:solidFill>
              </a:rPr>
              <a:t>                            STA1</a:t>
            </a:r>
          </a:p>
          <a:p>
            <a:r>
              <a:rPr lang="en-US" altLang="zh-CN" sz="1200" dirty="0">
                <a:solidFill>
                  <a:schemeClr val="tx1"/>
                </a:solidFill>
              </a:rPr>
              <a:t> (Associated with AP1)</a:t>
            </a:r>
            <a:endParaRPr lang="zh-CN" altLang="en-US" sz="1200" dirty="0">
              <a:solidFill>
                <a:schemeClr val="tx1"/>
              </a:solidFill>
            </a:endParaRPr>
          </a:p>
        </p:txBody>
      </p:sp>
      <p:sp>
        <p:nvSpPr>
          <p:cNvPr id="17" name="文本框 16">
            <a:extLst>
              <a:ext uri="{FF2B5EF4-FFF2-40B4-BE49-F238E27FC236}">
                <a16:creationId xmlns:a16="http://schemas.microsoft.com/office/drawing/2014/main" id="{BF7A41B7-B7D4-40F2-8F1E-5A62BFD9AAE9}"/>
              </a:ext>
            </a:extLst>
          </p:cNvPr>
          <p:cNvSpPr txBox="1"/>
          <p:nvPr/>
        </p:nvSpPr>
        <p:spPr>
          <a:xfrm>
            <a:off x="300213" y="5791200"/>
            <a:ext cx="1676400" cy="461665"/>
          </a:xfrm>
          <a:prstGeom prst="rect">
            <a:avLst/>
          </a:prstGeom>
          <a:noFill/>
        </p:spPr>
        <p:txBody>
          <a:bodyPr wrap="square" rtlCol="0">
            <a:spAutoFit/>
          </a:bodyPr>
          <a:lstStyle/>
          <a:p>
            <a:r>
              <a:rPr lang="en-US" altLang="zh-CN" sz="1200" dirty="0">
                <a:solidFill>
                  <a:schemeClr val="tx1"/>
                </a:solidFill>
              </a:rPr>
              <a:t>                            STA2</a:t>
            </a:r>
          </a:p>
          <a:p>
            <a:r>
              <a:rPr lang="en-US" altLang="zh-CN" sz="1200" dirty="0">
                <a:solidFill>
                  <a:schemeClr val="tx1"/>
                </a:solidFill>
              </a:rPr>
              <a:t> (Associated with AP2)</a:t>
            </a:r>
            <a:endParaRPr lang="zh-CN" altLang="en-US" sz="1200" dirty="0">
              <a:solidFill>
                <a:schemeClr val="tx1"/>
              </a:solidFill>
            </a:endParaRPr>
          </a:p>
        </p:txBody>
      </p:sp>
    </p:spTree>
    <p:extLst>
      <p:ext uri="{BB962C8B-B14F-4D97-AF65-F5344CB8AC3E}">
        <p14:creationId xmlns:p14="http://schemas.microsoft.com/office/powerpoint/2010/main" val="1582300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 on SP based CSR</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800" y="1751012"/>
            <a:ext cx="7772400" cy="1830388"/>
          </a:xfrm>
        </p:spPr>
        <p:txBody>
          <a:bodyPr/>
          <a:lstStyle/>
          <a:p>
            <a:pPr>
              <a:buFont typeface="Arial" pitchFamily="34" charset="0"/>
              <a:buChar char="•"/>
            </a:pPr>
            <a:r>
              <a:rPr lang="en-US" altLang="zh-CN" sz="1800" b="0" dirty="0"/>
              <a:t>In the SP based CSR, classify the clients as “inner” or “outer clients” (on a semi static basis)</a:t>
            </a:r>
          </a:p>
          <a:p>
            <a:pPr>
              <a:buFont typeface="Arial" pitchFamily="34" charset="0"/>
              <a:buChar char="•"/>
            </a:pPr>
            <a:r>
              <a:rPr lang="en-US" altLang="zh-CN" sz="1800" b="0" dirty="0"/>
              <a:t>Two types of SPs are scheduled in a long term manner:</a:t>
            </a:r>
          </a:p>
          <a:p>
            <a:pPr lvl="1">
              <a:buFont typeface="Arial" pitchFamily="34" charset="0"/>
              <a:buChar char="•"/>
            </a:pPr>
            <a:r>
              <a:rPr lang="en-US" altLang="zh-CN" sz="1400" dirty="0"/>
              <a:t>Reuse SP: overlapping in time, two APs only serve inner STAs, transmissions can happen in parallel</a:t>
            </a:r>
          </a:p>
          <a:p>
            <a:pPr lvl="1">
              <a:buFont typeface="Arial" pitchFamily="34" charset="0"/>
              <a:buChar char="•"/>
            </a:pPr>
            <a:r>
              <a:rPr lang="en-US" altLang="zh-CN" sz="1400" b="0" dirty="0"/>
              <a:t>Orthogonal SP: APs serve outer STAs</a:t>
            </a:r>
          </a:p>
        </p:txBody>
      </p:sp>
      <p:pic>
        <p:nvPicPr>
          <p:cNvPr id="5" name="Picture 21">
            <a:extLst>
              <a:ext uri="{FF2B5EF4-FFF2-40B4-BE49-F238E27FC236}">
                <a16:creationId xmlns:a16="http://schemas.microsoft.com/office/drawing/2014/main" id="{75D41ED0-C615-426A-A158-6607373ECE41}"/>
              </a:ext>
            </a:extLst>
          </p:cNvPr>
          <p:cNvPicPr>
            <a:picLocks noChangeAspect="1"/>
          </p:cNvPicPr>
          <p:nvPr/>
        </p:nvPicPr>
        <p:blipFill>
          <a:blip r:embed="rId2"/>
          <a:stretch>
            <a:fillRect/>
          </a:stretch>
        </p:blipFill>
        <p:spPr>
          <a:xfrm>
            <a:off x="0" y="3854820"/>
            <a:ext cx="4604040" cy="2433484"/>
          </a:xfrm>
          <a:prstGeom prst="rect">
            <a:avLst/>
          </a:prstGeom>
        </p:spPr>
      </p:pic>
      <p:pic>
        <p:nvPicPr>
          <p:cNvPr id="6" name="Picture 23">
            <a:extLst>
              <a:ext uri="{FF2B5EF4-FFF2-40B4-BE49-F238E27FC236}">
                <a16:creationId xmlns:a16="http://schemas.microsoft.com/office/drawing/2014/main" id="{2ED43F6C-A0C1-4B05-9C9F-CB8202A3E466}"/>
              </a:ext>
            </a:extLst>
          </p:cNvPr>
          <p:cNvPicPr>
            <a:picLocks noChangeAspect="1"/>
          </p:cNvPicPr>
          <p:nvPr/>
        </p:nvPicPr>
        <p:blipFill>
          <a:blip r:embed="rId3"/>
          <a:stretch>
            <a:fillRect/>
          </a:stretch>
        </p:blipFill>
        <p:spPr>
          <a:xfrm>
            <a:off x="5007077" y="4267200"/>
            <a:ext cx="4136923" cy="1972626"/>
          </a:xfrm>
          <a:prstGeom prst="rect">
            <a:avLst/>
          </a:prstGeom>
        </p:spPr>
      </p:pic>
    </p:spTree>
    <p:extLst>
      <p:ext uri="{BB962C8B-B14F-4D97-AF65-F5344CB8AC3E}">
        <p14:creationId xmlns:p14="http://schemas.microsoft.com/office/powerpoint/2010/main" val="1897227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TXOP based CSR VS SP based CSR</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graphicFrame>
        <p:nvGraphicFramePr>
          <p:cNvPr id="5" name="表格 4">
            <a:extLst>
              <a:ext uri="{FF2B5EF4-FFF2-40B4-BE49-F238E27FC236}">
                <a16:creationId xmlns:a16="http://schemas.microsoft.com/office/drawing/2014/main" id="{318905DE-E24E-44B3-A47E-76D45964BB28}"/>
              </a:ext>
            </a:extLst>
          </p:cNvPr>
          <p:cNvGraphicFramePr>
            <a:graphicFrameLocks noGrp="1"/>
          </p:cNvGraphicFramePr>
          <p:nvPr>
            <p:extLst>
              <p:ext uri="{D42A27DB-BD31-4B8C-83A1-F6EECF244321}">
                <p14:modId xmlns:p14="http://schemas.microsoft.com/office/powerpoint/2010/main" val="1792784730"/>
              </p:ext>
            </p:extLst>
          </p:nvPr>
        </p:nvGraphicFramePr>
        <p:xfrm>
          <a:off x="838200" y="1985466"/>
          <a:ext cx="7772400" cy="3471503"/>
        </p:xfrm>
        <a:graphic>
          <a:graphicData uri="http://schemas.openxmlformats.org/drawingml/2006/table">
            <a:tbl>
              <a:tblPr firstRow="1" bandRow="1">
                <a:tableStyleId>{5C22544A-7EE6-4342-B048-85BDC9FD1C3A}</a:tableStyleId>
              </a:tblPr>
              <a:tblGrid>
                <a:gridCol w="724694">
                  <a:extLst>
                    <a:ext uri="{9D8B030D-6E8A-4147-A177-3AD203B41FA5}">
                      <a16:colId xmlns:a16="http://schemas.microsoft.com/office/drawing/2014/main" val="1064273953"/>
                    </a:ext>
                  </a:extLst>
                </a:gridCol>
                <a:gridCol w="3237706">
                  <a:extLst>
                    <a:ext uri="{9D8B030D-6E8A-4147-A177-3AD203B41FA5}">
                      <a16:colId xmlns:a16="http://schemas.microsoft.com/office/drawing/2014/main" val="3015367143"/>
                    </a:ext>
                  </a:extLst>
                </a:gridCol>
                <a:gridCol w="3810000">
                  <a:extLst>
                    <a:ext uri="{9D8B030D-6E8A-4147-A177-3AD203B41FA5}">
                      <a16:colId xmlns:a16="http://schemas.microsoft.com/office/drawing/2014/main" val="251265338"/>
                    </a:ext>
                  </a:extLst>
                </a:gridCol>
              </a:tblGrid>
              <a:tr h="540319">
                <a:tc>
                  <a:txBody>
                    <a:bodyPr/>
                    <a:lstStyle/>
                    <a:p>
                      <a:endParaRPr lang="zh-CN" altLang="en-US" dirty="0"/>
                    </a:p>
                  </a:txBody>
                  <a:tcPr/>
                </a:tc>
                <a:tc>
                  <a:txBody>
                    <a:bodyPr/>
                    <a:lstStyle/>
                    <a:p>
                      <a:r>
                        <a:rPr lang="en-US" altLang="zh-CN" dirty="0"/>
                        <a:t>TXOP based CSR</a:t>
                      </a:r>
                      <a:endParaRPr lang="zh-CN" altLang="en-US" dirty="0"/>
                    </a:p>
                  </a:txBody>
                  <a:tcPr/>
                </a:tc>
                <a:tc>
                  <a:txBody>
                    <a:bodyPr/>
                    <a:lstStyle/>
                    <a:p>
                      <a:r>
                        <a:rPr lang="en-US" altLang="zh-CN" dirty="0"/>
                        <a:t>SP based CSR</a:t>
                      </a:r>
                      <a:endParaRPr lang="zh-CN" altLang="en-US" dirty="0"/>
                    </a:p>
                  </a:txBody>
                  <a:tcPr/>
                </a:tc>
                <a:extLst>
                  <a:ext uri="{0D108BD9-81ED-4DB2-BD59-A6C34878D82A}">
                    <a16:rowId xmlns:a16="http://schemas.microsoft.com/office/drawing/2014/main" val="862013866"/>
                  </a:ext>
                </a:extLst>
              </a:tr>
              <a:tr h="1376704">
                <a:tc>
                  <a:txBody>
                    <a:bodyPr/>
                    <a:lstStyle/>
                    <a:p>
                      <a:r>
                        <a:rPr lang="en-US" altLang="zh-CN" sz="1600" dirty="0"/>
                        <a:t>Pros</a:t>
                      </a:r>
                      <a:endParaRPr lang="zh-CN" altLang="en-US" sz="1600" dirty="0"/>
                    </a:p>
                  </a:txBody>
                  <a:tcPr/>
                </a:tc>
                <a:tc>
                  <a:txBody>
                    <a:bodyPr/>
                    <a:lstStyle/>
                    <a:p>
                      <a:r>
                        <a:rPr lang="en-US" altLang="zh-CN" sz="1600" dirty="0"/>
                        <a:t>Opportunistic: only use it when the conditions satisfy, no negative impact</a:t>
                      </a:r>
                    </a:p>
                    <a:p>
                      <a:r>
                        <a:rPr lang="en-US" altLang="zh-CN" sz="1600" dirty="0"/>
                        <a:t>Flexible: more adaptive to real time conditions, performance is better</a:t>
                      </a:r>
                      <a:endParaRPr lang="zh-CN" altLang="en-US" sz="1600" dirty="0"/>
                    </a:p>
                  </a:txBody>
                  <a:tcPr/>
                </a:tc>
                <a:tc>
                  <a:txBody>
                    <a:bodyPr/>
                    <a:lstStyle/>
                    <a:p>
                      <a:r>
                        <a:rPr lang="en-US" altLang="zh-CN" sz="1600" dirty="0"/>
                        <a:t>Simple: no dynamic scheduling needed</a:t>
                      </a:r>
                      <a:endParaRPr lang="zh-CN" altLang="en-US" sz="1600" dirty="0"/>
                    </a:p>
                  </a:txBody>
                  <a:tcPr/>
                </a:tc>
                <a:extLst>
                  <a:ext uri="{0D108BD9-81ED-4DB2-BD59-A6C34878D82A}">
                    <a16:rowId xmlns:a16="http://schemas.microsoft.com/office/drawing/2014/main" val="506688933"/>
                  </a:ext>
                </a:extLst>
              </a:tr>
              <a:tr h="1065835">
                <a:tc>
                  <a:txBody>
                    <a:bodyPr/>
                    <a:lstStyle/>
                    <a:p>
                      <a:r>
                        <a:rPr lang="en-US" altLang="zh-CN" sz="1600" dirty="0"/>
                        <a:t>Cons</a:t>
                      </a:r>
                      <a:endParaRPr lang="zh-CN" altLang="en-US" sz="1600" dirty="0"/>
                    </a:p>
                  </a:txBody>
                  <a:tcPr/>
                </a:tc>
                <a:tc>
                  <a:txBody>
                    <a:bodyPr/>
                    <a:lstStyle/>
                    <a:p>
                      <a:r>
                        <a:rPr lang="en-US" altLang="zh-CN" sz="1600" dirty="0"/>
                        <a:t>Some computation complexity</a:t>
                      </a:r>
                      <a:endParaRPr lang="zh-CN" altLang="en-US" sz="1600" dirty="0"/>
                    </a:p>
                  </a:txBody>
                  <a:tcPr/>
                </a:tc>
                <a:tc>
                  <a:txBody>
                    <a:bodyPr/>
                    <a:lstStyle/>
                    <a:p>
                      <a:r>
                        <a:rPr lang="en-US" altLang="zh-CN" sz="1600" dirty="0"/>
                        <a:t>Pre-scheduled: use it as planned, not adaptive to real time conditions, will cause delay, may cause performance loss</a:t>
                      </a:r>
                    </a:p>
                    <a:p>
                      <a:r>
                        <a:rPr lang="en-US" altLang="zh-CN" sz="1600" dirty="0"/>
                        <a:t>Legacy impact: Legacy STAs may still contend the channel within SPs (No guarantee that center STAs are served)</a:t>
                      </a:r>
                      <a:endParaRPr lang="zh-CN" altLang="en-US" sz="1600" dirty="0"/>
                    </a:p>
                  </a:txBody>
                  <a:tcPr/>
                </a:tc>
                <a:extLst>
                  <a:ext uri="{0D108BD9-81ED-4DB2-BD59-A6C34878D82A}">
                    <a16:rowId xmlns:a16="http://schemas.microsoft.com/office/drawing/2014/main" val="4147021768"/>
                  </a:ext>
                </a:extLst>
              </a:tr>
            </a:tbl>
          </a:graphicData>
        </a:graphic>
      </p:graphicFrame>
    </p:spTree>
    <p:extLst>
      <p:ext uri="{BB962C8B-B14F-4D97-AF65-F5344CB8AC3E}">
        <p14:creationId xmlns:p14="http://schemas.microsoft.com/office/powerpoint/2010/main" val="3904557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CSR with TPC VS without TPC</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a:t>Transmit Power Control (TPC) is applied in traditional Spatial Reuse</a:t>
            </a:r>
          </a:p>
          <a:p>
            <a:pPr lvl="1">
              <a:buFont typeface="Arial" pitchFamily="34" charset="0"/>
              <a:buChar char="•"/>
            </a:pPr>
            <a:r>
              <a:rPr lang="en-US" altLang="zh-CN" sz="1400" dirty="0"/>
              <a:t>STA needs to reduce its transmit power when the CCA level is increased, with the same amount of dBs, which causes equivalent impact to an on going transmission comparing with legacy EDCA</a:t>
            </a:r>
            <a:endParaRPr lang="en-US" altLang="zh-CN" sz="1400" b="0" dirty="0"/>
          </a:p>
          <a:p>
            <a:pPr>
              <a:buFont typeface="Arial" pitchFamily="34" charset="0"/>
              <a:buChar char="•"/>
            </a:pPr>
            <a:r>
              <a:rPr lang="en-US" altLang="zh-CN" sz="1800" b="0" dirty="0"/>
              <a:t>CSR should also allow TPC, which preserves the performance of the TXOP holder (corresponds to the on going transmission)</a:t>
            </a:r>
          </a:p>
          <a:p>
            <a:pPr>
              <a:buFont typeface="Arial" pitchFamily="34" charset="0"/>
              <a:buChar char="•"/>
            </a:pPr>
            <a:r>
              <a:rPr lang="en-US" altLang="zh-CN" sz="1800" b="0" dirty="0"/>
              <a:t>Otherwise, if the interference from the shared AP is not negligible, the TXOP holder needs to</a:t>
            </a:r>
          </a:p>
          <a:p>
            <a:pPr lvl="1">
              <a:buFont typeface="Arial" pitchFamily="34" charset="0"/>
              <a:buChar char="•"/>
            </a:pPr>
            <a:r>
              <a:rPr lang="en-US" altLang="zh-CN" sz="1400" dirty="0"/>
              <a:t>Either reduce the MCS of its own transmission</a:t>
            </a:r>
          </a:p>
          <a:p>
            <a:pPr lvl="1">
              <a:buFont typeface="Arial" pitchFamily="34" charset="0"/>
              <a:buChar char="•"/>
            </a:pPr>
            <a:r>
              <a:rPr lang="en-US" altLang="zh-CN" sz="1400" b="0" dirty="0"/>
              <a:t>Or choose not to initiate CSR transmission</a:t>
            </a:r>
          </a:p>
          <a:p>
            <a:pPr>
              <a:buFont typeface="Arial" pitchFamily="34" charset="0"/>
              <a:buChar char="•"/>
            </a:pPr>
            <a:r>
              <a:rPr lang="en-US" altLang="zh-CN" sz="1800" b="0" dirty="0"/>
              <a:t>With TPC, the TXOP holder has more choices, it can do any of the following</a:t>
            </a:r>
          </a:p>
          <a:p>
            <a:pPr lvl="1">
              <a:buFont typeface="Arial" pitchFamily="34" charset="0"/>
              <a:buChar char="•"/>
            </a:pPr>
            <a:r>
              <a:rPr lang="en-US" altLang="zh-CN" sz="1400" dirty="0"/>
              <a:t>Reduce is own MCS for a more balanced rate for the shared AP (managed scenario, balanced traffic status)</a:t>
            </a:r>
          </a:p>
          <a:p>
            <a:pPr lvl="1">
              <a:buFont typeface="Arial" pitchFamily="34" charset="0"/>
              <a:buChar char="•"/>
            </a:pPr>
            <a:r>
              <a:rPr lang="en-US" altLang="zh-CN" sz="1400" b="0" dirty="0"/>
              <a:t>Reduce the shared AP’s power to ensure its own performance (when the sharing AP’s target STA has high QoS requirement, or when the sharing AP has more traffic than the shared AP)</a:t>
            </a:r>
          </a:p>
          <a:p>
            <a:pPr lvl="1">
              <a:buFont typeface="Arial" pitchFamily="34" charset="0"/>
              <a:buChar char="•"/>
            </a:pPr>
            <a:r>
              <a:rPr lang="en-US" altLang="zh-CN" sz="1400" dirty="0"/>
              <a:t>Choose not to initiate CSR</a:t>
            </a:r>
            <a:endParaRPr lang="en-US" altLang="zh-CN" sz="1400" b="0" dirty="0"/>
          </a:p>
        </p:txBody>
      </p:sp>
    </p:spTree>
    <p:extLst>
      <p:ext uri="{BB962C8B-B14F-4D97-AF65-F5344CB8AC3E}">
        <p14:creationId xmlns:p14="http://schemas.microsoft.com/office/powerpoint/2010/main" val="1346613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Simulation Settings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25" name="内容占位符 2"/>
          <p:cNvSpPr>
            <a:spLocks noGrp="1"/>
          </p:cNvSpPr>
          <p:nvPr>
            <p:ph idx="1"/>
          </p:nvPr>
        </p:nvSpPr>
        <p:spPr>
          <a:xfrm>
            <a:off x="685800" y="1676399"/>
            <a:ext cx="5638800" cy="4799013"/>
          </a:xfrm>
        </p:spPr>
        <p:txBody>
          <a:bodyPr/>
          <a:lstStyle/>
          <a:p>
            <a:pPr>
              <a:buFont typeface="Arial" pitchFamily="34" charset="0"/>
              <a:buChar char="•"/>
            </a:pPr>
            <a:r>
              <a:rPr lang="en-US" altLang="zh-CN" sz="1800" b="0" dirty="0"/>
              <a:t>Topology</a:t>
            </a:r>
          </a:p>
          <a:p>
            <a:pPr lvl="1">
              <a:buFont typeface="Arial" pitchFamily="34" charset="0"/>
              <a:buChar char="•"/>
            </a:pPr>
            <a:r>
              <a:rPr lang="en-US" altLang="zh-CN" sz="1400" dirty="0"/>
              <a:t>BSS</a:t>
            </a:r>
            <a:r>
              <a:rPr lang="zh-CN" altLang="en-US" sz="1400" dirty="0"/>
              <a:t>：</a:t>
            </a:r>
            <a:r>
              <a:rPr lang="en-US" altLang="zh-CN" sz="1400" dirty="0"/>
              <a:t>10m×10m</a:t>
            </a:r>
            <a:r>
              <a:rPr lang="zh-CN" altLang="en-US" sz="1400" dirty="0"/>
              <a:t>，</a:t>
            </a:r>
            <a:r>
              <a:rPr lang="en-US" altLang="zh-CN" sz="1400" dirty="0"/>
              <a:t>inter-AP distance: 20m, </a:t>
            </a:r>
          </a:p>
          <a:p>
            <a:pPr lvl="1">
              <a:buFont typeface="Arial" pitchFamily="34" charset="0"/>
              <a:buChar char="•"/>
            </a:pPr>
            <a:r>
              <a:rPr lang="en-US" altLang="zh-CN" sz="1400" dirty="0"/>
              <a:t>STA number: 10 per BSS (4 inner STAs, 6 outer STAs)</a:t>
            </a:r>
            <a:endParaRPr lang="en-US" altLang="zh-CN" sz="1400" b="0" dirty="0"/>
          </a:p>
          <a:p>
            <a:pPr>
              <a:buFont typeface="Arial" pitchFamily="34" charset="0"/>
              <a:buChar char="•"/>
            </a:pPr>
            <a:r>
              <a:rPr lang="en-US" altLang="zh-CN" sz="1800" b="0" dirty="0"/>
              <a:t>We perform system level simulation to compare the performance of the following 3 schemes</a:t>
            </a:r>
          </a:p>
          <a:p>
            <a:pPr lvl="1">
              <a:buFont typeface="Arial" pitchFamily="34" charset="0"/>
              <a:buChar char="•"/>
            </a:pPr>
            <a:r>
              <a:rPr lang="en-US" altLang="zh-CN" sz="1400" b="0" dirty="0"/>
              <a:t>Scheme A: TXOP based CSR with TPC. Choose appropriate TX power and MCS for the shared AP to maximize the sum rate in CSR transmission.</a:t>
            </a:r>
          </a:p>
          <a:p>
            <a:pPr lvl="1">
              <a:buFont typeface="Arial" pitchFamily="34" charset="0"/>
              <a:buChar char="•"/>
            </a:pPr>
            <a:r>
              <a:rPr lang="en-US" altLang="zh-CN" sz="1400" dirty="0"/>
              <a:t>Scheme B: TXOP based CSR without TPC. Only adjust the MCS for the shared AP to maximize the sum rate in CSR transmission. Full power is used for both APs.</a:t>
            </a:r>
          </a:p>
          <a:p>
            <a:pPr lvl="1">
              <a:buFont typeface="Arial" pitchFamily="34" charset="0"/>
              <a:buChar char="•"/>
            </a:pPr>
            <a:r>
              <a:rPr lang="en-US" altLang="zh-CN" sz="1400" b="0" dirty="0"/>
              <a:t>Scheme C: SP based CSR. CSR is only initiated within overlapping SPs to serve inner STAs, </a:t>
            </a:r>
            <a:r>
              <a:rPr lang="en-US" altLang="zh-CN" sz="1400" dirty="0"/>
              <a:t>full power is used for both APs, MCS is reduced for both sharing AP and shared AP. Outer STAs are served outside of the SPs.</a:t>
            </a:r>
          </a:p>
          <a:p>
            <a:pPr lvl="2">
              <a:buFont typeface="Arial" pitchFamily="34" charset="0"/>
              <a:buChar char="•"/>
            </a:pPr>
            <a:r>
              <a:rPr lang="en-US" altLang="zh-CN" sz="1200" b="0" dirty="0"/>
              <a:t>SP Duration is 8ms, SP interval is 20ms</a:t>
            </a:r>
          </a:p>
          <a:p>
            <a:pPr>
              <a:buFont typeface="Arial" pitchFamily="34" charset="0"/>
              <a:buChar char="•"/>
            </a:pPr>
            <a:r>
              <a:rPr lang="en-US" altLang="zh-CN" sz="1800" b="0" dirty="0"/>
              <a:t>Traffic: DL</a:t>
            </a:r>
          </a:p>
          <a:p>
            <a:pPr>
              <a:buFont typeface="Arial" pitchFamily="34" charset="0"/>
              <a:buChar char="•"/>
            </a:pPr>
            <a:r>
              <a:rPr lang="en-US" altLang="zh-CN" sz="1800" b="0" dirty="0"/>
              <a:t>Scheduling: round robin</a:t>
            </a:r>
          </a:p>
        </p:txBody>
      </p:sp>
      <p:pic>
        <p:nvPicPr>
          <p:cNvPr id="5" name="图片 4">
            <a:extLst>
              <a:ext uri="{FF2B5EF4-FFF2-40B4-BE49-F238E27FC236}">
                <a16:creationId xmlns:a16="http://schemas.microsoft.com/office/drawing/2014/main" id="{C09871A0-CBD0-4258-B82C-CF8C2147C924}"/>
              </a:ext>
            </a:extLst>
          </p:cNvPr>
          <p:cNvPicPr>
            <a:picLocks noChangeAspect="1"/>
          </p:cNvPicPr>
          <p:nvPr/>
        </p:nvPicPr>
        <p:blipFill rotWithShape="1">
          <a:blip r:embed="rId2">
            <a:extLst>
              <a:ext uri="{28A0092B-C50C-407E-A947-70E740481C1C}">
                <a14:useLocalDpi xmlns:a14="http://schemas.microsoft.com/office/drawing/2010/main" val="0"/>
              </a:ext>
            </a:extLst>
          </a:blip>
          <a:srcRect l="5557" t="9746" r="8690" b="5457"/>
          <a:stretch/>
        </p:blipFill>
        <p:spPr>
          <a:xfrm>
            <a:off x="6248400" y="2133600"/>
            <a:ext cx="2819400" cy="2090972"/>
          </a:xfrm>
          <a:prstGeom prst="rect">
            <a:avLst/>
          </a:prstGeom>
        </p:spPr>
      </p:pic>
      <p:sp>
        <p:nvSpPr>
          <p:cNvPr id="3" name="文本框 2">
            <a:extLst>
              <a:ext uri="{FF2B5EF4-FFF2-40B4-BE49-F238E27FC236}">
                <a16:creationId xmlns:a16="http://schemas.microsoft.com/office/drawing/2014/main" id="{9FDC43AC-6D9B-4B92-981B-18EE26B9CC34}"/>
              </a:ext>
            </a:extLst>
          </p:cNvPr>
          <p:cNvSpPr txBox="1"/>
          <p:nvPr/>
        </p:nvSpPr>
        <p:spPr>
          <a:xfrm>
            <a:off x="6532033" y="4419600"/>
            <a:ext cx="2362200" cy="1384995"/>
          </a:xfrm>
          <a:prstGeom prst="rect">
            <a:avLst/>
          </a:prstGeom>
          <a:noFill/>
        </p:spPr>
        <p:txBody>
          <a:bodyPr wrap="square" rtlCol="0">
            <a:spAutoFit/>
          </a:bodyPr>
          <a:lstStyle/>
          <a:p>
            <a:pPr marL="285750" indent="-285750">
              <a:buFont typeface="Arial" panose="020B0604020202020204" pitchFamily="34" charset="0"/>
              <a:buChar char="•"/>
            </a:pPr>
            <a:r>
              <a:rPr lang="en-US" altLang="zh-CN" sz="1400" dirty="0">
                <a:solidFill>
                  <a:schemeClr val="tx1"/>
                </a:solidFill>
              </a:rPr>
              <a:t>Inner STAs are randomly placed within a circle with 3.5m radius</a:t>
            </a:r>
          </a:p>
          <a:p>
            <a:pPr marL="285750" indent="-285750">
              <a:buFont typeface="Arial" panose="020B0604020202020204" pitchFamily="34" charset="0"/>
              <a:buChar char="•"/>
            </a:pPr>
            <a:r>
              <a:rPr lang="en-US" altLang="zh-CN" sz="1400" dirty="0">
                <a:solidFill>
                  <a:schemeClr val="tx1"/>
                </a:solidFill>
              </a:rPr>
              <a:t>Inner STA ratio = (3.14 * 3.5 * 3.5) / (10*10) = 38.5%</a:t>
            </a:r>
            <a:endParaRPr lang="zh-CN" altLang="en-US" sz="1400" dirty="0">
              <a:solidFill>
                <a:schemeClr val="tx1"/>
              </a:solidFill>
            </a:endParaRPr>
          </a:p>
        </p:txBody>
      </p:sp>
    </p:spTree>
    <p:extLst>
      <p:ext uri="{BB962C8B-B14F-4D97-AF65-F5344CB8AC3E}">
        <p14:creationId xmlns:p14="http://schemas.microsoft.com/office/powerpoint/2010/main" val="1861400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Simulation Results</a:t>
            </a:r>
            <a:endParaRPr lang="zh-CN" altLang="en-US" dirty="0"/>
          </a:p>
        </p:txBody>
      </p:sp>
      <p:sp>
        <p:nvSpPr>
          <p:cNvPr id="3" name="内容占位符 2"/>
          <p:cNvSpPr>
            <a:spLocks noGrp="1"/>
          </p:cNvSpPr>
          <p:nvPr>
            <p:ph idx="1"/>
          </p:nvPr>
        </p:nvSpPr>
        <p:spPr>
          <a:xfrm>
            <a:off x="685800" y="1981200"/>
            <a:ext cx="7770813" cy="1524000"/>
          </a:xfrm>
        </p:spPr>
        <p:txBody>
          <a:bodyPr/>
          <a:lstStyle/>
          <a:p>
            <a:pPr>
              <a:buFont typeface="Arial" pitchFamily="34" charset="0"/>
              <a:buChar char="•"/>
            </a:pPr>
            <a:r>
              <a:rPr lang="en-US" altLang="zh-CN" sz="1800" b="0" dirty="0"/>
              <a:t>Scheme A outperforms other schemes in terms of both throughput and delay</a:t>
            </a:r>
          </a:p>
          <a:p>
            <a:pPr lvl="1">
              <a:buFont typeface="Arial" pitchFamily="34" charset="0"/>
              <a:buChar char="•"/>
            </a:pPr>
            <a:r>
              <a:rPr lang="en-US" altLang="zh-CN" sz="1400" dirty="0"/>
              <a:t>When the target STA of the sharing AP is an inner STA (or a STA far from the shared AP), since the SINR of the target STA is high, there’s no big difference between the three schemes</a:t>
            </a:r>
          </a:p>
          <a:p>
            <a:pPr lvl="1">
              <a:buFont typeface="Arial" pitchFamily="34" charset="0"/>
              <a:buChar char="•"/>
            </a:pPr>
            <a:r>
              <a:rPr lang="en-US" altLang="zh-CN" sz="1400" b="0" dirty="0"/>
              <a:t>When the target STA </a:t>
            </a:r>
            <a:r>
              <a:rPr lang="en-US" altLang="zh-CN" sz="1400" dirty="0"/>
              <a:t>of the sharing AP is an outer STA, scheme A can still initiate CSR since the power of the shared AP can be controlled to guarantee the performance of the target STA; scheme B can not initiate CSR, otherwise the performance of the target STA will get harmed.</a:t>
            </a:r>
            <a:endParaRPr lang="en-US" altLang="zh-CN" sz="14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pic>
        <p:nvPicPr>
          <p:cNvPr id="7" name="图片 6">
            <a:extLst>
              <a:ext uri="{FF2B5EF4-FFF2-40B4-BE49-F238E27FC236}">
                <a16:creationId xmlns:a16="http://schemas.microsoft.com/office/drawing/2014/main" id="{E54F328E-A630-4593-B6EA-7DBEF8E6CCDC}"/>
              </a:ext>
            </a:extLst>
          </p:cNvPr>
          <p:cNvPicPr>
            <a:picLocks noChangeAspect="1"/>
          </p:cNvPicPr>
          <p:nvPr/>
        </p:nvPicPr>
        <p:blipFill>
          <a:blip r:embed="rId2"/>
          <a:stretch>
            <a:fillRect/>
          </a:stretch>
        </p:blipFill>
        <p:spPr>
          <a:xfrm>
            <a:off x="132398" y="3657603"/>
            <a:ext cx="4363402" cy="2773803"/>
          </a:xfrm>
          <a:prstGeom prst="rect">
            <a:avLst/>
          </a:prstGeom>
        </p:spPr>
      </p:pic>
      <p:pic>
        <p:nvPicPr>
          <p:cNvPr id="8" name="图片 7">
            <a:extLst>
              <a:ext uri="{FF2B5EF4-FFF2-40B4-BE49-F238E27FC236}">
                <a16:creationId xmlns:a16="http://schemas.microsoft.com/office/drawing/2014/main" id="{0A0A2969-B6FC-49D0-9FBF-B107F6EE5BA2}"/>
              </a:ext>
            </a:extLst>
          </p:cNvPr>
          <p:cNvPicPr>
            <a:picLocks noChangeAspect="1"/>
          </p:cNvPicPr>
          <p:nvPr/>
        </p:nvPicPr>
        <p:blipFill>
          <a:blip r:embed="rId3"/>
          <a:stretch>
            <a:fillRect/>
          </a:stretch>
        </p:blipFill>
        <p:spPr>
          <a:xfrm>
            <a:off x="4495800" y="3657602"/>
            <a:ext cx="4440767" cy="2773803"/>
          </a:xfrm>
          <a:prstGeom prst="rect">
            <a:avLst/>
          </a:prstGeom>
        </p:spPr>
      </p:pic>
    </p:spTree>
    <p:extLst>
      <p:ext uri="{BB962C8B-B14F-4D97-AF65-F5344CB8AC3E}">
        <p14:creationId xmlns:p14="http://schemas.microsoft.com/office/powerpoint/2010/main" val="1298514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Simulation Results</a:t>
            </a:r>
            <a:endParaRPr lang="zh-CN" altLang="en-US" dirty="0"/>
          </a:p>
        </p:txBody>
      </p:sp>
      <p:sp>
        <p:nvSpPr>
          <p:cNvPr id="3" name="内容占位符 2"/>
          <p:cNvSpPr>
            <a:spLocks noGrp="1"/>
          </p:cNvSpPr>
          <p:nvPr>
            <p:ph idx="1"/>
          </p:nvPr>
        </p:nvSpPr>
        <p:spPr>
          <a:xfrm>
            <a:off x="685800" y="1981200"/>
            <a:ext cx="7770813" cy="1524000"/>
          </a:xfrm>
        </p:spPr>
        <p:txBody>
          <a:bodyPr/>
          <a:lstStyle/>
          <a:p>
            <a:pPr>
              <a:buFont typeface="Arial" pitchFamily="34" charset="0"/>
              <a:buChar char="•"/>
            </a:pPr>
            <a:r>
              <a:rPr lang="en-US" altLang="zh-CN" sz="1800" b="0" dirty="0"/>
              <a:t>If we allow the performance of the target STA to be harmed</a:t>
            </a:r>
          </a:p>
          <a:p>
            <a:pPr lvl="1">
              <a:buFont typeface="Arial" pitchFamily="34" charset="0"/>
              <a:buChar char="•"/>
            </a:pPr>
            <a:r>
              <a:rPr lang="en-US" altLang="zh-CN" sz="1400" b="0" dirty="0"/>
              <a:t>In sche</a:t>
            </a:r>
            <a:r>
              <a:rPr lang="en-US" altLang="zh-CN" sz="1400" dirty="0"/>
              <a:t>me B, when the target STA of the sharing AP is an outer STA, we allow the sharing AP to sacrifice its own performance by decreasing its own MCS, in order to initiate CSR.</a:t>
            </a:r>
          </a:p>
          <a:p>
            <a:pPr lvl="1">
              <a:buFont typeface="Arial" pitchFamily="34" charset="0"/>
              <a:buChar char="•"/>
            </a:pPr>
            <a:r>
              <a:rPr lang="en-US" altLang="zh-CN" sz="1400" dirty="0"/>
              <a:t>Allow 4 levels of MCS degradation (MCS11 </a:t>
            </a:r>
            <a:r>
              <a:rPr lang="en-US" altLang="zh-CN" sz="1400" dirty="0">
                <a:sym typeface="Wingdings" panose="05000000000000000000" pitchFamily="2" charset="2"/>
              </a:rPr>
              <a:t> MCS7</a:t>
            </a:r>
            <a:r>
              <a:rPr lang="en-US" altLang="zh-CN" sz="1400" dirty="0"/>
              <a:t>)</a:t>
            </a:r>
          </a:p>
          <a:p>
            <a:pPr lvl="1">
              <a:buFont typeface="Arial" pitchFamily="34" charset="0"/>
              <a:buChar char="•"/>
            </a:pPr>
            <a:r>
              <a:rPr lang="en-US" altLang="zh-CN" sz="1400" b="0" dirty="0"/>
              <a:t>The throughput of scheme B increases, at the expense of harming the sharing AP</a:t>
            </a:r>
          </a:p>
          <a:p>
            <a:pPr lvl="1">
              <a:buFont typeface="Arial" pitchFamily="34" charset="0"/>
              <a:buChar char="•"/>
            </a:pPr>
            <a:r>
              <a:rPr lang="en-US" altLang="zh-CN" sz="1400" dirty="0"/>
              <a:t>Scheme A still performs best</a:t>
            </a:r>
            <a:endParaRPr lang="en-US" altLang="zh-CN" sz="14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pic>
        <p:nvPicPr>
          <p:cNvPr id="9" name="图片 8">
            <a:extLst>
              <a:ext uri="{FF2B5EF4-FFF2-40B4-BE49-F238E27FC236}">
                <a16:creationId xmlns:a16="http://schemas.microsoft.com/office/drawing/2014/main" id="{69AEFA12-867A-4DB7-A24B-FC903442E118}"/>
              </a:ext>
            </a:extLst>
          </p:cNvPr>
          <p:cNvPicPr>
            <a:picLocks noChangeAspect="1"/>
          </p:cNvPicPr>
          <p:nvPr/>
        </p:nvPicPr>
        <p:blipFill>
          <a:blip r:embed="rId2"/>
          <a:stretch>
            <a:fillRect/>
          </a:stretch>
        </p:blipFill>
        <p:spPr>
          <a:xfrm>
            <a:off x="76200" y="3617913"/>
            <a:ext cx="4374331" cy="2857500"/>
          </a:xfrm>
          <a:prstGeom prst="rect">
            <a:avLst/>
          </a:prstGeom>
        </p:spPr>
      </p:pic>
      <p:pic>
        <p:nvPicPr>
          <p:cNvPr id="10" name="图片 9">
            <a:extLst>
              <a:ext uri="{FF2B5EF4-FFF2-40B4-BE49-F238E27FC236}">
                <a16:creationId xmlns:a16="http://schemas.microsoft.com/office/drawing/2014/main" id="{69289A9B-79C5-44A7-8270-3BA57C50E2E7}"/>
              </a:ext>
            </a:extLst>
          </p:cNvPr>
          <p:cNvPicPr>
            <a:picLocks noChangeAspect="1"/>
          </p:cNvPicPr>
          <p:nvPr/>
        </p:nvPicPr>
        <p:blipFill>
          <a:blip r:embed="rId3"/>
          <a:stretch>
            <a:fillRect/>
          </a:stretch>
        </p:blipFill>
        <p:spPr>
          <a:xfrm>
            <a:off x="4693471" y="3617913"/>
            <a:ext cx="4373307" cy="2856988"/>
          </a:xfrm>
          <a:prstGeom prst="rect">
            <a:avLst/>
          </a:prstGeom>
        </p:spPr>
      </p:pic>
      <p:sp>
        <p:nvSpPr>
          <p:cNvPr id="6" name="任意多边形: 形状 5">
            <a:extLst>
              <a:ext uri="{FF2B5EF4-FFF2-40B4-BE49-F238E27FC236}">
                <a16:creationId xmlns:a16="http://schemas.microsoft.com/office/drawing/2014/main" id="{7AE6061E-E46B-4E1B-B6E8-D145BBE23892}"/>
              </a:ext>
            </a:extLst>
          </p:cNvPr>
          <p:cNvSpPr/>
          <p:nvPr/>
        </p:nvSpPr>
        <p:spPr bwMode="auto">
          <a:xfrm>
            <a:off x="4098124" y="4280099"/>
            <a:ext cx="136328" cy="268089"/>
          </a:xfrm>
          <a:custGeom>
            <a:avLst/>
            <a:gdLst>
              <a:gd name="connsiteX0" fmla="*/ 50014 w 136328"/>
              <a:gd name="connsiteY0" fmla="*/ 268089 h 268089"/>
              <a:gd name="connsiteX1" fmla="*/ 135739 w 136328"/>
              <a:gd name="connsiteY1" fmla="*/ 139501 h 268089"/>
              <a:gd name="connsiteX2" fmla="*/ 11914 w 136328"/>
              <a:gd name="connsiteY2" fmla="*/ 10914 h 268089"/>
              <a:gd name="connsiteX3" fmla="*/ 11914 w 136328"/>
              <a:gd name="connsiteY3" fmla="*/ 15676 h 268089"/>
            </a:gdLst>
            <a:ahLst/>
            <a:cxnLst>
              <a:cxn ang="0">
                <a:pos x="connsiteX0" y="connsiteY0"/>
              </a:cxn>
              <a:cxn ang="0">
                <a:pos x="connsiteX1" y="connsiteY1"/>
              </a:cxn>
              <a:cxn ang="0">
                <a:pos x="connsiteX2" y="connsiteY2"/>
              </a:cxn>
              <a:cxn ang="0">
                <a:pos x="connsiteX3" y="connsiteY3"/>
              </a:cxn>
            </a:cxnLst>
            <a:rect l="l" t="t" r="r" b="b"/>
            <a:pathLst>
              <a:path w="136328" h="268089">
                <a:moveTo>
                  <a:pt x="50014" y="268089"/>
                </a:moveTo>
                <a:cubicBezTo>
                  <a:pt x="96051" y="225226"/>
                  <a:pt x="142089" y="182363"/>
                  <a:pt x="135739" y="139501"/>
                </a:cubicBezTo>
                <a:cubicBezTo>
                  <a:pt x="129389" y="96639"/>
                  <a:pt x="11914" y="10914"/>
                  <a:pt x="11914" y="10914"/>
                </a:cubicBezTo>
                <a:cubicBezTo>
                  <a:pt x="-8723" y="-9723"/>
                  <a:pt x="1595" y="2976"/>
                  <a:pt x="11914" y="15676"/>
                </a:cubicBezTo>
              </a:path>
            </a:pathLst>
          </a:custGeom>
          <a:noFill/>
          <a:ln w="9525" cap="flat" cmpd="sng" algn="ctr">
            <a:solidFill>
              <a:srgbClr val="FF0000"/>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文本框 10">
            <a:extLst>
              <a:ext uri="{FF2B5EF4-FFF2-40B4-BE49-F238E27FC236}">
                <a16:creationId xmlns:a16="http://schemas.microsoft.com/office/drawing/2014/main" id="{9C4F735C-39B3-4637-BCFE-1DE059F3A6F0}"/>
              </a:ext>
            </a:extLst>
          </p:cNvPr>
          <p:cNvSpPr txBox="1"/>
          <p:nvPr/>
        </p:nvSpPr>
        <p:spPr>
          <a:xfrm>
            <a:off x="4187825" y="4242971"/>
            <a:ext cx="685800" cy="338554"/>
          </a:xfrm>
          <a:prstGeom prst="rect">
            <a:avLst/>
          </a:prstGeom>
          <a:noFill/>
        </p:spPr>
        <p:txBody>
          <a:bodyPr wrap="square" rtlCol="0">
            <a:spAutoFit/>
          </a:bodyPr>
          <a:lstStyle/>
          <a:p>
            <a:r>
              <a:rPr lang="en-US" altLang="zh-CN" sz="800" dirty="0">
                <a:solidFill>
                  <a:srgbClr val="FF0000"/>
                </a:solidFill>
              </a:rPr>
              <a:t>Throughput increases</a:t>
            </a:r>
            <a:endParaRPr lang="zh-CN" altLang="en-US" sz="800" dirty="0">
              <a:solidFill>
                <a:srgbClr val="FF0000"/>
              </a:solidFill>
            </a:endParaRPr>
          </a:p>
        </p:txBody>
      </p:sp>
    </p:spTree>
    <p:extLst>
      <p:ext uri="{BB962C8B-B14F-4D97-AF65-F5344CB8AC3E}">
        <p14:creationId xmlns:p14="http://schemas.microsoft.com/office/powerpoint/2010/main" val="264206001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53118</TotalTime>
  <Words>1665</Words>
  <Application>Microsoft Office PowerPoint</Application>
  <PresentationFormat>全屏显示(4:3)</PresentationFormat>
  <Paragraphs>147</Paragraphs>
  <Slides>13</Slides>
  <Notes>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13</vt:i4>
      </vt:variant>
    </vt:vector>
  </HeadingPairs>
  <TitlesOfParts>
    <vt:vector size="19" baseType="lpstr">
      <vt:lpstr>Arial Unicode MS</vt:lpstr>
      <vt:lpstr>MS Gothic</vt:lpstr>
      <vt:lpstr>Arial</vt:lpstr>
      <vt:lpstr>Times New Roman</vt:lpstr>
      <vt:lpstr>Wingdings</vt:lpstr>
      <vt:lpstr>Office Theme</vt:lpstr>
      <vt:lpstr>Analysis and Simulations on Coordinated Spatial Reuse</vt:lpstr>
      <vt:lpstr>Introduction</vt:lpstr>
      <vt:lpstr>Recap on TXOP based CSR</vt:lpstr>
      <vt:lpstr>Recap on SP based CSR</vt:lpstr>
      <vt:lpstr>TXOP based CSR VS SP based CSR</vt:lpstr>
      <vt:lpstr>CSR with TPC VS without TPC</vt:lpstr>
      <vt:lpstr>Simulation Settings</vt:lpstr>
      <vt:lpstr>Simulation Results</vt:lpstr>
      <vt:lpstr>Simulation Results</vt:lpstr>
      <vt:lpstr>Conclusion</vt:lpstr>
      <vt:lpstr>Q&amp;A</vt:lpstr>
      <vt:lpstr>Q&amp;A</vt:lpstr>
      <vt:lpstr>References</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1310</cp:revision>
  <cp:lastPrinted>1601-01-01T00:00:00Z</cp:lastPrinted>
  <dcterms:created xsi:type="dcterms:W3CDTF">2015-10-31T00:33:08Z</dcterms:created>
  <dcterms:modified xsi:type="dcterms:W3CDTF">2024-07-12T12:59:10Z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(3)kV5hGqoDA41uXRhFBQKt+jcQlB08Amf1vax/T+FVLZovargbOQpg1nSY8U1KugE+Cc9P2dth
S97gitmaoV2hOKC+jiUe1hbpZaG8RWf0sg5YLzXQ3+dvK6E66RnL7/Upa17XdHlttOqUC8rA
VenDp2g9IBgPgOI2DVfP1QLn6GSnDpcSSxiIHtrtzjs8HCwhNdOtN1jquzbsUwJF2E2JHn2s
O8ZybNk7YOMT+B0jX+</vt:lpwstr>
  </property>
  <property fmtid="{D5CDD505-2E9C-101B-9397-08002B2CF9AE}" pid="3" name="_2015_ms_pID_7253431">
    <vt:lpwstr>uaDRkaE811up/AyCY16ThadZdhVG854Te3OMiDvgEAPquznY3UIWV2
tgzzAqJxYMh7bE6nlrkxGgXz/Rjw3+ui6R9bOyBT/lQHsniqNR0gF0G/6wiYiAC/zvrZ0SIT
pJTDYjQkdlKgZ8QzV0U4uu7bWQbkL8zmt+NATcZM++sGpXLOXCIEV7nAnlDVphfCWbGyxkj9
bZ8RN0LdhBJ0VfyEp6QK9afPLs612HZG9lPr</vt:lpwstr>
  </property>
  <property fmtid="{D5CDD505-2E9C-101B-9397-08002B2CF9AE}" pid="4" name="_2015_ms_pID_7253432">
    <vt:lpwstr>Yg==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1677468755</vt:lpwstr>
  </property>
</Properties>
</file>