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034" r:id="rId3"/>
    <p:sldId id="1053" r:id="rId4"/>
    <p:sldId id="1049" r:id="rId5"/>
    <p:sldId id="1050" r:id="rId6"/>
    <p:sldId id="1047" r:id="rId7"/>
    <p:sldId id="1054" r:id="rId8"/>
    <p:sldId id="1046" r:id="rId9"/>
    <p:sldId id="1045" r:id="rId10"/>
    <p:sldId id="1051" r:id="rId11"/>
    <p:sldId id="1048" r:id="rId12"/>
    <p:sldId id="1052" r:id="rId13"/>
    <p:sldId id="1044" r:id="rId14"/>
    <p:sldId id="1011" r:id="rId15"/>
    <p:sldId id="1055" r:id="rId16"/>
    <p:sldId id="105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0326" autoAdjust="0"/>
  </p:normalViewPr>
  <p:slideViewPr>
    <p:cSldViewPr>
      <p:cViewPr varScale="1">
        <p:scale>
          <a:sx n="61" d="100"/>
          <a:sy n="61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7129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1168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280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4087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4877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780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1243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6920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6296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5213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0144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949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460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</a:t>
            </a:r>
            <a:r>
              <a:rPr kumimoji="0" lang="en-US" altLang="ko-KR" sz="1800" b="1" smtClean="0">
                <a:cs typeface="Arial" charset="0"/>
              </a:rPr>
              <a:t>802.11-24/1204r0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Coordinated Beamforming for 11bn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2024-07-15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875415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sz="2000" smtClean="0"/>
              <a:t>Residual Interference (X=0dB)</a:t>
            </a:r>
            <a:endParaRPr lang="en-US" altLang="ko-KR" sz="18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52" y="2118519"/>
            <a:ext cx="7432295" cy="435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sz="2000" smtClean="0"/>
              <a:t>Frame Error Rate (FER), MCS1</a:t>
            </a:r>
            <a:endParaRPr lang="en-US" altLang="ko-KR" sz="18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910808" y="2042319"/>
            <a:ext cx="4233192" cy="4433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endParaRPr kumimoji="0" lang="en-US" altLang="ko-KR" kern="0" smtClean="0"/>
          </a:p>
          <a:p>
            <a:pPr lvl="1"/>
            <a:r>
              <a:rPr kumimoji="0" lang="en-US" altLang="ko-KR" kern="0" smtClean="0"/>
              <a:t>When X=0dB, full null outperforms partial null since effect of interference nulling is higher than the beamforming gain</a:t>
            </a:r>
          </a:p>
          <a:p>
            <a:pPr lvl="1"/>
            <a:endParaRPr kumimoji="0" lang="en-US" altLang="ko-KR" kern="0" smtClean="0"/>
          </a:p>
          <a:p>
            <a:pPr lvl="1"/>
            <a:r>
              <a:rPr kumimoji="0" lang="en-US" altLang="ko-KR" kern="0" smtClean="0"/>
              <a:t>When X&gt;= 10dB, partial null outperforms full null since the effect of interference nulling is smaller than the BSS beamforming gain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133600"/>
            <a:ext cx="5415298" cy="410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5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684" y="1593011"/>
            <a:ext cx="8077200" cy="4722813"/>
          </a:xfrm>
        </p:spPr>
        <p:txBody>
          <a:bodyPr/>
          <a:lstStyle/>
          <a:p>
            <a:r>
              <a:rPr lang="en-US" altLang="ko-KR" sz="2000" smtClean="0"/>
              <a:t>Goodput</a:t>
            </a:r>
          </a:p>
          <a:p>
            <a:pPr lvl="1"/>
            <a:r>
              <a:rPr lang="en-US" altLang="ko-KR" sz="1800" smtClean="0"/>
              <a:t>SU-MIMO: (1-FER)*NSD*NSS*mod_order*code_rate/symbol_duration</a:t>
            </a:r>
          </a:p>
          <a:p>
            <a:pPr lvl="1"/>
            <a:r>
              <a:rPr lang="en-US" altLang="ko-KR" sz="1800" smtClean="0"/>
              <a:t>C-BF: 2*(</a:t>
            </a:r>
            <a:r>
              <a:rPr lang="en-US" altLang="ko-KR" sz="1800"/>
              <a:t>1-FER)*NSD*NSS*mod_order*code_rate/symbol_duration</a:t>
            </a:r>
            <a:endParaRPr lang="en-US" altLang="ko-KR" sz="18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84" y="2590800"/>
            <a:ext cx="5107954" cy="3872164"/>
          </a:xfrm>
          <a:prstGeom prst="rect">
            <a:avLst/>
          </a:prstGeom>
        </p:spPr>
      </p:pic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4977603" y="2971800"/>
            <a:ext cx="3827252" cy="334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kern="0" dirty="0" smtClean="0"/>
              <a:t>When X is too small, SU-MIMO with higher MCS might be better than C-BF</a:t>
            </a:r>
          </a:p>
          <a:p>
            <a:pPr lvl="1"/>
            <a:endParaRPr kumimoji="0" lang="en-US" altLang="ko-KR" kern="0" dirty="0" smtClean="0"/>
          </a:p>
          <a:p>
            <a:pPr lvl="1"/>
            <a:r>
              <a:rPr kumimoji="0" lang="en-US" altLang="ko-KR" kern="0" dirty="0" smtClean="0"/>
              <a:t>When X is intermediate, C-BF outperforms SU-MIMO in</a:t>
            </a:r>
            <a:r>
              <a:rPr kumimoji="0" lang="ko-KR" altLang="en-US" kern="0" dirty="0" smtClean="0"/>
              <a:t> </a:t>
            </a:r>
            <a:r>
              <a:rPr kumimoji="0" lang="en-US" altLang="ko-KR" kern="0" dirty="0" smtClean="0"/>
              <a:t>most region. </a:t>
            </a:r>
          </a:p>
          <a:p>
            <a:pPr lvl="1"/>
            <a:endParaRPr kumimoji="0" lang="en-US" altLang="ko-KR" kern="0" dirty="0"/>
          </a:p>
          <a:p>
            <a:pPr lvl="1"/>
            <a:r>
              <a:rPr kumimoji="0" lang="en-US" altLang="ko-KR" kern="0" dirty="0" smtClean="0"/>
              <a:t>When X is intermediate, Partial Nulling outperforms Full Nulling. </a:t>
            </a:r>
          </a:p>
        </p:txBody>
      </p:sp>
    </p:spTree>
    <p:extLst>
      <p:ext uri="{BB962C8B-B14F-4D97-AF65-F5344CB8AC3E}">
        <p14:creationId xmlns:p14="http://schemas.microsoft.com/office/powerpoint/2010/main" val="17715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We investigated the performance of C-BF and showed C-BF can potentially provide a good throughput gain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also checked if the C-BF can be further improved by partially nulled precoding way</a:t>
            </a:r>
          </a:p>
          <a:p>
            <a:pPr lvl="1"/>
            <a:r>
              <a:rPr lang="en-US" altLang="ko-KR" dirty="0" smtClean="0"/>
              <a:t>Eliminating </a:t>
            </a:r>
            <a:r>
              <a:rPr lang="en-US" altLang="ko-KR" dirty="0"/>
              <a:t>only dominant </a:t>
            </a:r>
            <a:r>
              <a:rPr lang="en-US" altLang="ko-KR" dirty="0" smtClean="0"/>
              <a:t>interference </a:t>
            </a:r>
            <a:r>
              <a:rPr lang="en-US" altLang="ko-KR" dirty="0"/>
              <a:t>can provide better </a:t>
            </a:r>
            <a:r>
              <a:rPr lang="en-US" altLang="ko-KR" dirty="0" err="1"/>
              <a:t>goodput</a:t>
            </a:r>
            <a:r>
              <a:rPr lang="en-US" altLang="ko-KR" dirty="0"/>
              <a:t> compared to eliminating all the </a:t>
            </a:r>
            <a:r>
              <a:rPr lang="en-US" altLang="ko-KR" dirty="0" smtClean="0"/>
              <a:t>interference in certain scenario when OBSS interference level is intermediate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We</a:t>
            </a:r>
            <a:r>
              <a:rPr lang="ko-KR" altLang="en-US" dirty="0" smtClean="0"/>
              <a:t> </a:t>
            </a:r>
            <a:r>
              <a:rPr lang="en-US" altLang="ko-KR" dirty="0" smtClean="0"/>
              <a:t>propose C-BF as a candidate Multi-AP scheme in 11bn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52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11-19-0772-01, </a:t>
            </a:r>
            <a:r>
              <a:rPr lang="it-IT" altLang="ko-KR" sz="2000" b="0"/>
              <a:t>Multi-AP Collaborative BF in IEEE 802.11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[2] 11-23-0776-01, Performance </a:t>
            </a:r>
            <a:r>
              <a:rPr lang="en-US" altLang="ko-KR" sz="2000" b="0"/>
              <a:t>of C-BF and C-SR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[3] 11-23-1998-00, Zero-MUI </a:t>
            </a:r>
            <a:r>
              <a:rPr lang="en-US" altLang="ko-KR" sz="2000" b="0"/>
              <a:t>Coordinated </a:t>
            </a:r>
            <a:r>
              <a:rPr lang="en-US" altLang="ko-KR" sz="2000" b="0" smtClean="0"/>
              <a:t>Beamforming</a:t>
            </a:r>
          </a:p>
          <a:p>
            <a:pPr marL="0" indent="0">
              <a:buNone/>
            </a:pPr>
            <a:r>
              <a:rPr lang="en-US" altLang="ko-KR" sz="2000" b="0" smtClean="0"/>
              <a:t>[4] 11-24-0011-00, Coordinated </a:t>
            </a:r>
            <a:r>
              <a:rPr lang="en-US" altLang="ko-KR" sz="2000" b="0"/>
              <a:t>Spatial Nulling (C-SN) Concept 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[5] 11-24-0012-00, Coordinated </a:t>
            </a:r>
            <a:r>
              <a:rPr lang="en-US" altLang="ko-KR" sz="2000" b="0"/>
              <a:t>Spatial Nulling (C-SN) Simulations </a:t>
            </a:r>
            <a:endParaRPr lang="en-US" altLang="ko-KR" sz="2000" b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Do you agree to support coordinated beamforming for 11bn?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5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#2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2024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to support partial nulling precoding for coordinated beamforming in 11bn? </a:t>
            </a:r>
          </a:p>
          <a:p>
            <a:pPr lvl="1"/>
            <a:r>
              <a:rPr lang="en-US" altLang="ko-KR" sz="1600" dirty="0" smtClean="0"/>
              <a:t>Partial nulling precoding denotes that AP makes a null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precoder</a:t>
            </a:r>
            <a:r>
              <a:rPr lang="en-US" altLang="ko-KR" sz="1600" dirty="0" smtClean="0"/>
              <a:t> using only part of the column vectors of its compressed OBSS channel matrix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26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Coordinated beamforming (C-BF) is one of multi-AP transmission technologies which can improve the throughput and latency. </a:t>
            </a:r>
          </a:p>
          <a:p>
            <a:pPr lvl="1"/>
            <a:r>
              <a:rPr lang="en-US" altLang="ko-KR" dirty="0" smtClean="0"/>
              <a:t>In [1], full nulling based C-BF has throughput gain compared to single-AP system</a:t>
            </a:r>
          </a:p>
          <a:p>
            <a:pPr lvl="1"/>
            <a:r>
              <a:rPr lang="en-US" altLang="ko-KR" dirty="0" smtClean="0"/>
              <a:t>Also, it has been shown in [2]-[5] that partial nulling can be beneficial compared to full nulling in terms of throughput</a:t>
            </a:r>
          </a:p>
          <a:p>
            <a:endParaRPr lang="en-US" altLang="ko-KR" dirty="0"/>
          </a:p>
          <a:p>
            <a:r>
              <a:rPr lang="en-US" altLang="ko-KR" dirty="0" smtClean="0"/>
              <a:t>In this contribution, we revisit the performance of C-BF and propose </a:t>
            </a:r>
            <a:r>
              <a:rPr lang="en-US" altLang="ko-KR" dirty="0"/>
              <a:t>further improvement by a precoding with partial nulling </a:t>
            </a:r>
            <a:r>
              <a:rPr lang="en-US" altLang="ko-KR" dirty="0" smtClean="0"/>
              <a:t>for C-BF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Coordinated Beamforming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C-BF intentionally allows concurrent transmission of both AP</a:t>
            </a:r>
          </a:p>
          <a:p>
            <a:pPr lvl="1"/>
            <a:r>
              <a:rPr lang="en-US" altLang="ko-KR" smtClean="0"/>
              <a:t>Null precoding is applied from each AP to eliminate OBSS interference</a:t>
            </a:r>
          </a:p>
          <a:p>
            <a:pPr lvl="1"/>
            <a:r>
              <a:rPr lang="en-US" altLang="ko-KR" smtClean="0"/>
              <a:t>We can make the null precoder based on the OBSS channel measurement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18" name="이등변 삼각형 17"/>
          <p:cNvSpPr/>
          <p:nvPr/>
        </p:nvSpPr>
        <p:spPr>
          <a:xfrm>
            <a:off x="2918209" y="4127864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이등변 삼각형 18"/>
          <p:cNvSpPr/>
          <p:nvPr/>
        </p:nvSpPr>
        <p:spPr>
          <a:xfrm>
            <a:off x="5570620" y="4127864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66173" y="3762270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811967" y="6088516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902168" y="5609824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8980" y="3762270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24" name="직선 화살표 연결선 23"/>
          <p:cNvCxnSpPr>
            <a:stCxn id="18" idx="3"/>
            <a:endCxn id="22" idx="0"/>
          </p:cNvCxnSpPr>
          <p:nvPr/>
        </p:nvCxnSpPr>
        <p:spPr>
          <a:xfrm flipH="1">
            <a:off x="3166863" y="4689338"/>
            <a:ext cx="8020" cy="920486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/>
              <p:cNvSpPr/>
              <p:nvPr/>
            </p:nvSpPr>
            <p:spPr>
              <a:xfrm>
                <a:off x="2642619" y="4979626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619" y="4979626"/>
                <a:ext cx="62100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직선 화살표 연결선 25"/>
          <p:cNvCxnSpPr>
            <a:stCxn id="18" idx="3"/>
            <a:endCxn id="35" idx="2"/>
          </p:cNvCxnSpPr>
          <p:nvPr/>
        </p:nvCxnSpPr>
        <p:spPr>
          <a:xfrm>
            <a:off x="3174883" y="4689338"/>
            <a:ext cx="2387717" cy="1133583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직사각형 26"/>
              <p:cNvSpPr/>
              <p:nvPr/>
            </p:nvSpPr>
            <p:spPr>
              <a:xfrm>
                <a:off x="5835315" y="4984421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7" name="직사각형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5315" y="4984421"/>
                <a:ext cx="62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타원 34"/>
          <p:cNvSpPr/>
          <p:nvPr/>
        </p:nvSpPr>
        <p:spPr>
          <a:xfrm>
            <a:off x="5562600" y="5598331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7" name="직선 화살표 연결선 36"/>
          <p:cNvCxnSpPr>
            <a:stCxn id="19" idx="3"/>
            <a:endCxn id="35" idx="0"/>
          </p:cNvCxnSpPr>
          <p:nvPr/>
        </p:nvCxnSpPr>
        <p:spPr>
          <a:xfrm>
            <a:off x="5827294" y="4689338"/>
            <a:ext cx="1" cy="908993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직선 화살표 연결선 41"/>
          <p:cNvCxnSpPr>
            <a:stCxn id="19" idx="3"/>
            <a:endCxn id="22" idx="6"/>
          </p:cNvCxnSpPr>
          <p:nvPr/>
        </p:nvCxnSpPr>
        <p:spPr>
          <a:xfrm flipH="1">
            <a:off x="3431557" y="4689338"/>
            <a:ext cx="2395737" cy="1145076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직사각형 44"/>
              <p:cNvSpPr/>
              <p:nvPr/>
            </p:nvSpPr>
            <p:spPr>
              <a:xfrm>
                <a:off x="3771389" y="4689660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45" name="직사각형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389" y="4689660"/>
                <a:ext cx="62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직사각형 45"/>
              <p:cNvSpPr/>
              <p:nvPr/>
            </p:nvSpPr>
            <p:spPr>
              <a:xfrm>
                <a:off x="4573296" y="4689660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46" name="직사각형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296" y="4689660"/>
                <a:ext cx="62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직사각형 46"/>
          <p:cNvSpPr/>
          <p:nvPr/>
        </p:nvSpPr>
        <p:spPr>
          <a:xfrm>
            <a:off x="5438980" y="6088516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81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System Model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8077200" cy="4722813"/>
              </a:xfrm>
            </p:spPr>
            <p:txBody>
              <a:bodyPr/>
              <a:lstStyle/>
              <a:p>
                <a:r>
                  <a:rPr lang="en-US" altLang="ko-KR" sz="2000" smtClean="0"/>
                  <a:t>Antenna Configuration</a:t>
                </a:r>
              </a:p>
              <a:p>
                <a:pPr lvl="1"/>
                <a:r>
                  <a:rPr lang="en-US" altLang="ko-KR" sz="1600" smtClean="0"/>
                  <a:t>4 antennas for AP / 2 antennas for STA</a:t>
                </a:r>
              </a:p>
              <a:p>
                <a:pPr lvl="1"/>
                <a:endParaRPr lang="en-US" altLang="ko-KR" sz="2000" smtClean="0"/>
              </a:p>
              <a:p>
                <a:r>
                  <a:rPr lang="en-US" altLang="ko-KR" sz="2000"/>
                  <a:t>SNR</a:t>
                </a:r>
              </a:p>
              <a:p>
                <a:pPr lvl="1"/>
                <a:r>
                  <a:rPr lang="en-US" altLang="ko-KR" sz="1800" smtClean="0"/>
                  <a:t>STA to in-BSS AP: SNR</a:t>
                </a:r>
                <a:endParaRPr lang="en-US" altLang="ko-KR" sz="1800"/>
              </a:p>
              <a:p>
                <a:pPr lvl="1"/>
                <a:r>
                  <a:rPr lang="en-US" altLang="ko-KR" sz="1800"/>
                  <a:t>STA to OBSS AP: </a:t>
                </a:r>
                <a:r>
                  <a:rPr lang="en-US" altLang="ko-KR" sz="1800" smtClean="0"/>
                  <a:t>SNR-X</a:t>
                </a:r>
              </a:p>
              <a:p>
                <a:pPr lvl="1"/>
                <a:endParaRPr lang="en-US" altLang="ko-KR" sz="2000" smtClean="0"/>
              </a:p>
              <a:p>
                <a:r>
                  <a:rPr lang="en-US" altLang="ko-KR" sz="2000" smtClean="0"/>
                  <a:t>Signal Transmission</a:t>
                </a:r>
              </a:p>
              <a:p>
                <a:pPr lvl="1"/>
                <a:r>
                  <a:rPr lang="en-US" altLang="ko-KR" sz="1800" smtClean="0"/>
                  <a:t>Each AP conducts SU-MIMO precoding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600" smtClean="0"/>
                  <a:t>for AP 1 /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600"/>
                  <a:t>for AP </a:t>
                </a:r>
                <a:r>
                  <a:rPr lang="en-US" altLang="ko-KR" sz="1600" smtClean="0"/>
                  <a:t>2 </a:t>
                </a:r>
              </a:p>
              <a:p>
                <a:pPr lvl="1"/>
                <a:endParaRPr lang="en-US" altLang="ko-KR" sz="1600" smtClean="0"/>
              </a:p>
              <a:p>
                <a:r>
                  <a:rPr lang="en-US" altLang="ko-KR" sz="2000" smtClean="0"/>
                  <a:t>Received Signal Model</a:t>
                </a:r>
              </a:p>
              <a:p>
                <a:pPr lvl="1"/>
                <a:r>
                  <a:rPr lang="en-US" altLang="ko-KR" sz="1600"/>
                  <a:t>Without loss of generality, we focus on BSS </a:t>
                </a:r>
                <a:r>
                  <a:rPr lang="en-US" altLang="ko-KR" sz="1600" smtClean="0"/>
                  <a:t>1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8077200" cy="4722813"/>
              </a:xfrm>
              <a:blipFill rotWithShape="0">
                <a:blip r:embed="rId3"/>
                <a:stretch>
                  <a:fillRect l="-679" t="-775" b="-168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>
          <a:xfrm>
            <a:off x="5631770" y="2590800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>
            <a:off x="8284181" y="2590800"/>
            <a:ext cx="513348" cy="561474"/>
          </a:xfrm>
          <a:prstGeom prst="triangle">
            <a:avLst/>
          </a:prstGeom>
          <a:solidFill>
            <a:sysClr val="windowText" lastClr="000000"/>
          </a:solidFill>
          <a:ln w="12700" cap="flat" cmpd="sng" algn="ctr">
            <a:solidFill>
              <a:sysClr val="windowText" lastClr="000000">
                <a:shade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9734" y="2225206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525528" y="455145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1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5615729" y="4072760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52541" y="2225206"/>
            <a:ext cx="80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AP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stCxn id="7" idx="3"/>
            <a:endCxn id="11" idx="0"/>
          </p:cNvCxnSpPr>
          <p:nvPr/>
        </p:nvCxnSpPr>
        <p:spPr>
          <a:xfrm flipH="1">
            <a:off x="5880424" y="3152274"/>
            <a:ext cx="8020" cy="920486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직사각형 13"/>
              <p:cNvSpPr/>
              <p:nvPr/>
            </p:nvSpPr>
            <p:spPr>
              <a:xfrm>
                <a:off x="5356180" y="3442562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4" name="직사각형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180" y="3442562"/>
                <a:ext cx="62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직선 화살표 연결선 14"/>
          <p:cNvCxnSpPr>
            <a:stCxn id="7" idx="3"/>
            <a:endCxn id="17" idx="2"/>
          </p:cNvCxnSpPr>
          <p:nvPr/>
        </p:nvCxnSpPr>
        <p:spPr>
          <a:xfrm>
            <a:off x="5888444" y="3152274"/>
            <a:ext cx="2387717" cy="1133583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>
              <a:xfrm>
                <a:off x="8548876" y="3447357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876" y="3447357"/>
                <a:ext cx="62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타원 16"/>
          <p:cNvSpPr/>
          <p:nvPr/>
        </p:nvSpPr>
        <p:spPr>
          <a:xfrm>
            <a:off x="8276161" y="4061267"/>
            <a:ext cx="529389" cy="449179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kumimoji="0" lang="ko-KR" altLang="en-US" sz="1800" kern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cxnSp>
        <p:nvCxnSpPr>
          <p:cNvPr id="18" name="직선 화살표 연결선 17"/>
          <p:cNvCxnSpPr>
            <a:stCxn id="8" idx="3"/>
            <a:endCxn id="17" idx="0"/>
          </p:cNvCxnSpPr>
          <p:nvPr/>
        </p:nvCxnSpPr>
        <p:spPr>
          <a:xfrm>
            <a:off x="8540855" y="3152274"/>
            <a:ext cx="1" cy="908993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9" name="직선 화살표 연결선 18"/>
          <p:cNvCxnSpPr>
            <a:stCxn id="8" idx="3"/>
            <a:endCxn id="11" idx="6"/>
          </p:cNvCxnSpPr>
          <p:nvPr/>
        </p:nvCxnSpPr>
        <p:spPr>
          <a:xfrm flipH="1">
            <a:off x="6145118" y="3152274"/>
            <a:ext cx="2395737" cy="1145076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dash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6484950" y="3152596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4950" y="3152596"/>
                <a:ext cx="62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직사각형 20"/>
              <p:cNvSpPr/>
              <p:nvPr/>
            </p:nvSpPr>
            <p:spPr>
              <a:xfrm>
                <a:off x="7286857" y="3152596"/>
                <a:ext cx="6210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fontAlgn="auto" latinLnBrk="1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ko-KR" sz="1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ko-KR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altLang="ko-KR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kumimoji="0" lang="ko-KR" altLang="en-US" sz="1800">
                  <a:solidFill>
                    <a:prstClr val="black"/>
                  </a:solidFill>
                  <a:latin typeface="맑은 고딕" panose="020F0502020204030204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1" name="직사각형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857" y="3152596"/>
                <a:ext cx="621003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직사각형 21"/>
          <p:cNvSpPr/>
          <p:nvPr/>
        </p:nvSpPr>
        <p:spPr>
          <a:xfrm>
            <a:off x="8152541" y="4551452"/>
            <a:ext cx="7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ko-KR" sz="1800" smtClean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  <a:sym typeface="Wingdings" panose="05000000000000000000" pitchFamily="2" charset="2"/>
              </a:rPr>
              <a:t>STA 2</a:t>
            </a:r>
            <a:endParaRPr kumimoji="0" lang="ko-KR" altLang="en-US" sz="18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04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Precoding Matrix for Full Nulling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599"/>
                <a:ext cx="8077200" cy="4722813"/>
              </a:xfrm>
            </p:spPr>
            <p:txBody>
              <a:bodyPr/>
              <a:lstStyle/>
              <a:p>
                <a:r>
                  <a:rPr lang="en-US" altLang="ko-KR" sz="2000" smtClean="0"/>
                  <a:t>OBSS nulling precoding </a:t>
                </a:r>
                <a:endParaRPr lang="en-US" altLang="ko-KR" sz="1600" i="1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r>
                      <a:rPr lang="en-US" altLang="ko-K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6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sz="1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el-GR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ko-K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ko-K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12,2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endParaRPr lang="en-US" altLang="ko-KR" sz="1600" i="1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600" b="0" i="0" smtClean="0">
                        <a:latin typeface="Cambria Math" panose="02040503050406030204" pitchFamily="18" charset="0"/>
                      </a:rPr>
                      <m:t>null</m:t>
                    </m:r>
                    <m:d>
                      <m:dPr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l-GR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12,1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12,2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d>
                          </m:e>
                          <m:sup>
                            <m: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  <m:r>
                      <a:rPr lang="en-US" altLang="ko-KR" sz="16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600">
                        <a:latin typeface="Cambria Math" panose="02040503050406030204" pitchFamily="18" charset="0"/>
                      </a:rPr>
                      <m:t>null</m:t>
                    </m:r>
                    <m:d>
                      <m:d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12,1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6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12,2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d>
                          </m:e>
                          <m:sup>
                            <m: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</m:oMath>
                </a14:m>
                <a:endParaRPr lang="en-US" altLang="ko-KR" sz="1600"/>
              </a:p>
              <a:p>
                <a:r>
                  <a:rPr lang="en-US" altLang="ko-KR" sz="2000" smtClean="0"/>
                  <a:t>BSS precoding </a:t>
                </a:r>
              </a:p>
              <a:p>
                <a:pPr lvl="1"/>
                <a:r>
                  <a:rPr lang="en-US" altLang="ko-KR" sz="1800" smtClean="0"/>
                  <a:t>AP only knows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en-US" altLang="ko-KR" sz="1800" smtClean="0"/>
                  <a:t> matrix of its DL channel,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z="1600" smtClean="0"/>
              </a:p>
              <a:p>
                <a:pPr lvl="1"/>
                <a:r>
                  <a:rPr lang="en-US" altLang="ko-KR" sz="1800" smtClean="0"/>
                  <a:t>After applying OBSS null precoding, equivalent channel becomes as follows </a:t>
                </a:r>
                <a:endParaRPr lang="en-US" altLang="ko-KR" sz="1800" i="1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</m:oMath>
                </a14:m>
                <a:endParaRPr lang="en-US" altLang="ko-KR" sz="1600" smtClean="0"/>
              </a:p>
              <a:p>
                <a:pPr lvl="1"/>
                <a:r>
                  <a:rPr lang="en-US" altLang="ko-KR" sz="1800" smtClean="0"/>
                  <a:t>For BSS beamforming gain, we apply SVD of it</a:t>
                </a:r>
                <a:endParaRPr lang="en-US" altLang="ko-KR" sz="1800" i="1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ko-KR" sz="1600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sSubSup>
                      <m:sSubSup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z="16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endParaRPr lang="en-US" altLang="ko-KR" sz="1600" smtClean="0"/>
              </a:p>
              <a:p>
                <a:r>
                  <a:rPr lang="en-US" altLang="ko-KR" sz="2000" smtClean="0"/>
                  <a:t>Total precoding</a:t>
                </a:r>
                <a:endParaRPr lang="en-US" altLang="ko-KR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800" i="1" smtClean="0"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599"/>
                <a:ext cx="8077200" cy="4722813"/>
              </a:xfrm>
              <a:blipFill rotWithShape="0">
                <a:blip r:embed="rId3"/>
                <a:stretch>
                  <a:fillRect l="-679" t="-6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Environment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 smtClean="0"/>
              <a:t>Bandwidth</a:t>
            </a:r>
          </a:p>
          <a:p>
            <a:pPr lvl="1"/>
            <a:r>
              <a:rPr lang="en-US" altLang="ko-KR" sz="1800" dirty="0" smtClean="0"/>
              <a:t>80MHz</a:t>
            </a:r>
          </a:p>
          <a:p>
            <a:r>
              <a:rPr lang="en-US" altLang="ko-KR" sz="2000" dirty="0" smtClean="0"/>
              <a:t>Data size</a:t>
            </a:r>
          </a:p>
          <a:p>
            <a:pPr lvl="1"/>
            <a:r>
              <a:rPr lang="en-US" altLang="ko-KR" sz="1600" dirty="0" smtClean="0"/>
              <a:t>100 bits</a:t>
            </a:r>
          </a:p>
          <a:p>
            <a:r>
              <a:rPr lang="en-US" altLang="ko-KR" sz="2000" dirty="0" smtClean="0"/>
              <a:t>Channel Model</a:t>
            </a:r>
          </a:p>
          <a:p>
            <a:pPr lvl="1"/>
            <a:r>
              <a:rPr lang="en-US" altLang="ko-KR" sz="1600" dirty="0" err="1" smtClean="0"/>
              <a:t>TGnD</a:t>
            </a:r>
            <a:endParaRPr lang="en-US" altLang="ko-KR" sz="1600" dirty="0" smtClean="0"/>
          </a:p>
          <a:p>
            <a:r>
              <a:rPr lang="en-US" altLang="ko-KR" sz="2000" dirty="0" smtClean="0"/>
              <a:t>Channel Coding</a:t>
            </a:r>
          </a:p>
          <a:p>
            <a:pPr lvl="1"/>
            <a:r>
              <a:rPr lang="en-US" altLang="ko-KR" sz="1600" dirty="0" smtClean="0"/>
              <a:t>BCC</a:t>
            </a:r>
          </a:p>
          <a:p>
            <a:r>
              <a:rPr lang="en-US" altLang="ko-KR" sz="2000" dirty="0" smtClean="0"/>
              <a:t>Antenna Configuration</a:t>
            </a:r>
          </a:p>
          <a:p>
            <a:pPr lvl="1"/>
            <a:r>
              <a:rPr lang="en-US" altLang="ko-KR" dirty="0" smtClean="0"/>
              <a:t>AP: 4 antennas / STA: 2 antennas</a:t>
            </a:r>
            <a:endParaRPr lang="en-US" altLang="ko-KR" dirty="0"/>
          </a:p>
          <a:p>
            <a:r>
              <a:rPr lang="en-US" altLang="ko-KR" sz="2000" dirty="0" smtClean="0"/>
              <a:t>Receiver</a:t>
            </a:r>
          </a:p>
          <a:p>
            <a:pPr lvl="1"/>
            <a:r>
              <a:rPr lang="en-US" altLang="ko-KR" sz="1600" dirty="0" smtClean="0"/>
              <a:t>MMSE</a:t>
            </a:r>
          </a:p>
          <a:p>
            <a:r>
              <a:rPr lang="en-US" altLang="ko-KR" sz="2000" dirty="0" smtClean="0"/>
              <a:t>Baseline</a:t>
            </a:r>
          </a:p>
          <a:p>
            <a:pPr lvl="1"/>
            <a:r>
              <a:rPr lang="en-US" altLang="ko-KR" sz="1600" dirty="0" smtClean="0"/>
              <a:t>SU-MIMO. Especially when only one BSS is transmitting data</a:t>
            </a:r>
            <a:r>
              <a:rPr lang="en-US" altLang="ko-KR" sz="1600" dirty="0"/>
              <a:t>(i.e., simply assuming one BSS can transmit at a time like C-TDMA(no interference/collision assumed))</a:t>
            </a:r>
            <a:r>
              <a:rPr lang="en-US" altLang="ko-KR" sz="1600" dirty="0" smtClean="0"/>
              <a:t>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684" y="1593011"/>
            <a:ext cx="8077200" cy="4722813"/>
          </a:xfrm>
        </p:spPr>
        <p:txBody>
          <a:bodyPr/>
          <a:lstStyle/>
          <a:p>
            <a:r>
              <a:rPr lang="en-US" altLang="ko-KR" sz="2000" smtClean="0"/>
              <a:t>Goodput</a:t>
            </a:r>
          </a:p>
          <a:p>
            <a:pPr lvl="1"/>
            <a:r>
              <a:rPr lang="en-US" altLang="ko-KR" sz="1800" smtClean="0"/>
              <a:t>SU-MIMO: (1-FER)*NSD*NSS*mod_order*code_rate/symbol_duration</a:t>
            </a:r>
          </a:p>
          <a:p>
            <a:pPr lvl="1"/>
            <a:r>
              <a:rPr lang="en-US" altLang="ko-KR" sz="1800" smtClean="0"/>
              <a:t>C-BF: 2*(</a:t>
            </a:r>
            <a:r>
              <a:rPr lang="en-US" altLang="ko-KR" sz="1800"/>
              <a:t>1-FER)*NSD*NSS*mod_order*code_rate/symbol_duration</a:t>
            </a:r>
            <a:endParaRPr lang="en-US" altLang="ko-KR" sz="18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572000" y="2841761"/>
            <a:ext cx="4419600" cy="334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kern="0" dirty="0"/>
              <a:t>C-BF has a region to show better </a:t>
            </a:r>
            <a:r>
              <a:rPr kumimoji="0" lang="en-US" altLang="ko-KR" kern="0" dirty="0" err="1"/>
              <a:t>goodput</a:t>
            </a:r>
            <a:r>
              <a:rPr kumimoji="0" lang="en-US" altLang="ko-KR" kern="0" dirty="0"/>
              <a:t>(in mid-high SNR) when </a:t>
            </a:r>
            <a:r>
              <a:rPr kumimoji="0" lang="en-US" altLang="ko-KR" kern="0" dirty="0" smtClean="0"/>
              <a:t>the OBSS interference level is intermediate</a:t>
            </a:r>
          </a:p>
          <a:p>
            <a:pPr lvl="1"/>
            <a:r>
              <a:rPr kumimoji="0" lang="en-US" altLang="ko-KR" kern="0" dirty="0" smtClean="0"/>
              <a:t>When interference level is too high, residual interference from quantization error and the loss of beamforming gain from nulling degrade the performance</a:t>
            </a:r>
            <a:endParaRPr kumimoji="0" lang="en-US" altLang="ko-KR" kern="0" dirty="0"/>
          </a:p>
          <a:p>
            <a:pPr marL="457200" lvl="1" indent="0">
              <a:buNone/>
            </a:pPr>
            <a:r>
              <a:rPr kumimoji="0" lang="en-US" altLang="ko-KR" kern="0" dirty="0" smtClean="0">
                <a:sym typeface="Wingdings" panose="05000000000000000000" pitchFamily="2" charset="2"/>
              </a:rPr>
              <a:t> Coordinated beamforming can bring benefits but </a:t>
            </a:r>
            <a:r>
              <a:rPr kumimoji="0" lang="en-US" altLang="ko-KR" u="sng" kern="0" dirty="0" smtClean="0">
                <a:sym typeface="Wingdings" panose="05000000000000000000" pitchFamily="2" charset="2"/>
              </a:rPr>
              <a:t>we may need to further improve</a:t>
            </a:r>
            <a:r>
              <a:rPr kumimoji="0" lang="en-US" altLang="ko-KR" kern="0" dirty="0" smtClean="0">
                <a:sym typeface="Wingdings" panose="05000000000000000000" pitchFamily="2" charset="2"/>
              </a:rPr>
              <a:t> the gain</a:t>
            </a:r>
            <a:endParaRPr kumimoji="0" lang="en-US" altLang="ko-KR" kern="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84" y="2561849"/>
            <a:ext cx="4343767" cy="383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Partial Nulling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At early stage, null precoder has been considered to eliminate entire OBSS interference</a:t>
            </a:r>
          </a:p>
          <a:p>
            <a:pPr lvl="1"/>
            <a:r>
              <a:rPr lang="en-US" altLang="ko-KR" smtClean="0"/>
              <a:t>However, as shown in [2]-[5], the performance gain of full nulling can be limited since the condition number is not good enough</a:t>
            </a:r>
          </a:p>
          <a:p>
            <a:pPr lvl="1"/>
            <a:endParaRPr lang="en-US" altLang="ko-KR" smtClean="0"/>
          </a:p>
          <a:p>
            <a:r>
              <a:rPr lang="en-US" altLang="ko-KR" smtClean="0"/>
              <a:t>Instead, it has been shown that partially eliminating OBSS interference provides better goodput</a:t>
            </a:r>
            <a:endParaRPr lang="en-US" altLang="ko-KR" smtClean="0">
              <a:solidFill>
                <a:srgbClr val="0000FF"/>
              </a:solidFill>
            </a:endParaRPr>
          </a:p>
          <a:p>
            <a:pPr lvl="1"/>
            <a:r>
              <a:rPr lang="en-US" altLang="ko-KR" smtClean="0"/>
              <a:t>Rather than fully eliminate OBSS interference, we can concentrate more on in-BSS beamforming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Proposed Precoding Matrix </a:t>
            </a:r>
            <a:br>
              <a:rPr lang="en-US" altLang="ko-KR" smtClean="0"/>
            </a:br>
            <a:r>
              <a:rPr lang="en-US" altLang="ko-KR" smtClean="0"/>
              <a:t>for Partial Nulling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599"/>
                <a:ext cx="8077200" cy="4722813"/>
              </a:xfrm>
            </p:spPr>
            <p:txBody>
              <a:bodyPr/>
              <a:lstStyle/>
              <a:p>
                <a:r>
                  <a:rPr lang="en-US" altLang="ko-KR" sz="2000" smtClean="0"/>
                  <a:t>OBSS nulling precoding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Sup>
                      <m:sSubSup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r>
                      <a:rPr lang="en-US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6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altLang="ko-KR" sz="1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el-GR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12,1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ko-KR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12,2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endParaRPr lang="en-US" altLang="ko-KR" sz="1600" i="1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ko-KR" sz="1600">
                        <a:latin typeface="Cambria Math" panose="02040503050406030204" pitchFamily="18" charset="0"/>
                      </a:rPr>
                      <m:t>null</m:t>
                    </m:r>
                    <m:d>
                      <m:d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ko-K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ko-K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ko-KR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12,1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altLang="ko-K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ko-KR" sz="1600" smtClean="0"/>
                  <a:t> </a:t>
                </a:r>
                <a:r>
                  <a:rPr lang="en-US" altLang="ko-KR" sz="1600" smtClean="0">
                    <a:sym typeface="Wingdings" panose="05000000000000000000" pitchFamily="2" charset="2"/>
                  </a:rPr>
                  <a:t> which is 4 by 3 matrix</a:t>
                </a:r>
                <a:endParaRPr lang="en-US" altLang="ko-KR" sz="1600"/>
              </a:p>
              <a:p>
                <a:r>
                  <a:rPr lang="en-US" altLang="ko-KR" sz="2000" smtClean="0"/>
                  <a:t>BSS precoding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ko-KR" sz="1800"/>
                      <m:t>AP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 b="0" i="0" smtClean="0"/>
                      <m:t>only</m:t>
                    </m:r>
                    <m:r>
                      <m:rPr>
                        <m:nor/>
                      </m:rPr>
                      <a:rPr lang="en-US" altLang="ko-KR" sz="1800" b="0" i="0" smtClean="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knows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the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matrix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of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its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DL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channel</m:t>
                    </m:r>
                    <m:r>
                      <m:rPr>
                        <m:nor/>
                      </m:rPr>
                      <a:rPr lang="en-US" altLang="ko-KR" sz="1800"/>
                      <m:t>, 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endParaRPr lang="en-US" altLang="ko-KR" sz="180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Sup>
                      <m:sSubSup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z="160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ko-KR" sz="1800"/>
                      <m:t>After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applying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OBSS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null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precoding</m:t>
                    </m:r>
                    <m:r>
                      <m:rPr>
                        <m:nor/>
                      </m:rPr>
                      <a:rPr lang="en-US" altLang="ko-KR" sz="1800"/>
                      <m:t>, </m:t>
                    </m:r>
                    <m:r>
                      <m:rPr>
                        <m:nor/>
                      </m:rPr>
                      <a:rPr lang="en-US" altLang="ko-KR" sz="1800"/>
                      <m:t>equivalent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channel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becomes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as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follows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</m:oMath>
                </a14:m>
                <a:endParaRPr lang="en-US" altLang="ko-KR" sz="1800" i="1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l-GR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</m:sSubSup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</m:oMath>
                </a14:m>
                <a:endParaRPr lang="en-US" altLang="ko-KR" sz="160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ko-KR" sz="1800"/>
                      <m:t>For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BSS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beamforming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gain</m:t>
                    </m:r>
                    <m:r>
                      <m:rPr>
                        <m:nor/>
                      </m:rPr>
                      <a:rPr lang="en-US" altLang="ko-KR" sz="1800"/>
                      <m:t>, </m:t>
                    </m:r>
                    <m:r>
                      <m:rPr>
                        <m:nor/>
                      </m:rPr>
                      <a:rPr lang="en-US" altLang="ko-KR" sz="1800"/>
                      <m:t>we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apply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SVD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of</m:t>
                    </m:r>
                    <m:r>
                      <m:rPr>
                        <m:nor/>
                      </m:rPr>
                      <a:rPr lang="en-US" altLang="ko-KR" sz="1800"/>
                      <m:t> </m:t>
                    </m:r>
                    <m:r>
                      <m:rPr>
                        <m:nor/>
                      </m:rPr>
                      <a:rPr lang="en-US" altLang="ko-KR" sz="1800"/>
                      <m:t>it</m:t>
                    </m:r>
                  </m:oMath>
                </a14:m>
                <a:endParaRPr lang="en-US" altLang="ko-KR" sz="1800" i="1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sSub>
                      <m:sSub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ko-KR" sz="1600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sSubSup>
                      <m:sSubSupPr>
                        <m:ctrlPr>
                          <a:rPr lang="ko-KR" altLang="ko-KR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  <m:sup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bSup>
                  </m:oMath>
                </a14:m>
                <a:endParaRPr lang="en-US" altLang="ko-KR" sz="160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r>
                  <a:rPr lang="en-US" altLang="ko-KR" sz="1600" smtClean="0"/>
                  <a:t>(:,1:Nss)</a:t>
                </a:r>
                <a:endParaRPr lang="en-US" altLang="ko-KR" sz="160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ko-KR" sz="2000"/>
                      <m:t>Total</m:t>
                    </m:r>
                    <m:r>
                      <m:rPr>
                        <m:nor/>
                      </m:rPr>
                      <a:rPr lang="en-US" altLang="ko-KR" sz="2000"/>
                      <m:t> </m:t>
                    </m:r>
                    <m:r>
                      <m:rPr>
                        <m:nor/>
                      </m:rPr>
                      <a:rPr lang="en-US" altLang="ko-KR" sz="2000"/>
                      <m:t>precoding</m:t>
                    </m:r>
                  </m:oMath>
                </a14:m>
                <a:endParaRPr lang="en-US" altLang="ko-KR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𝑛𝑢𝑙𝑙</m:t>
                        </m:r>
                      </m:sub>
                    </m:sSub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599"/>
                <a:ext cx="8077200" cy="4722813"/>
              </a:xfrm>
              <a:blipFill rotWithShape="0">
                <a:blip r:embed="rId3"/>
                <a:stretch>
                  <a:fillRect l="-679" t="-64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2024</a:t>
            </a:r>
            <a:endParaRPr lang="en-US" dirty="0"/>
          </a:p>
        </p:txBody>
      </p:sp>
      <p:sp>
        <p:nvSpPr>
          <p:cNvPr id="10" name="타원 9"/>
          <p:cNvSpPr/>
          <p:nvPr/>
        </p:nvSpPr>
        <p:spPr bwMode="auto">
          <a:xfrm>
            <a:off x="3886200" y="2057400"/>
            <a:ext cx="458788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>
            <a:stCxn id="10" idx="6"/>
          </p:cNvCxnSpPr>
          <p:nvPr/>
        </p:nvCxnSpPr>
        <p:spPr bwMode="auto">
          <a:xfrm flipV="1">
            <a:off x="4344988" y="1981200"/>
            <a:ext cx="530225" cy="266700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836243" y="1790700"/>
            <a:ext cx="4346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We only eliminate this dimension, which has dominant interference 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6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328281</TotalTime>
  <Words>1080</Words>
  <Application>Microsoft Office PowerPoint</Application>
  <PresentationFormat>화면 슬라이드 쇼(4:3)</PresentationFormat>
  <Paragraphs>271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</vt:lpstr>
      <vt:lpstr>맑은 고딕</vt:lpstr>
      <vt:lpstr>Arial</vt:lpstr>
      <vt:lpstr>Cambria Math</vt:lpstr>
      <vt:lpstr>Times New Roman</vt:lpstr>
      <vt:lpstr>Wingdings</vt:lpstr>
      <vt:lpstr>802-11-Submission</vt:lpstr>
      <vt:lpstr>Coordinated Beamforming for 11bn</vt:lpstr>
      <vt:lpstr>Introduction</vt:lpstr>
      <vt:lpstr>Coordinated Beamforming</vt:lpstr>
      <vt:lpstr>System Model</vt:lpstr>
      <vt:lpstr>Precoding Matrix for Full Nulling</vt:lpstr>
      <vt:lpstr>Simulation Environment</vt:lpstr>
      <vt:lpstr>Simulation Result</vt:lpstr>
      <vt:lpstr>Partial Nulling</vt:lpstr>
      <vt:lpstr>Proposed Precoding Matrix  for Partial Nulling</vt:lpstr>
      <vt:lpstr>Simulation Result (1/3)</vt:lpstr>
      <vt:lpstr>Simulation Result (2/3)</vt:lpstr>
      <vt:lpstr>Simulation Result (3/3)</vt:lpstr>
      <vt:lpstr>Conclusion</vt:lpstr>
      <vt:lpstr>References</vt:lpstr>
      <vt:lpstr>Straw Poll #1 </vt:lpstr>
      <vt:lpstr>Straw Poll #2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5942</cp:revision>
  <cp:lastPrinted>2019-01-10T23:08:02Z</cp:lastPrinted>
  <dcterms:created xsi:type="dcterms:W3CDTF">2007-05-21T21:00:37Z</dcterms:created>
  <dcterms:modified xsi:type="dcterms:W3CDTF">2024-07-13T22:02:42Z</dcterms:modified>
</cp:coreProperties>
</file>