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585" r:id="rId4"/>
    <p:sldId id="593" r:id="rId5"/>
    <p:sldId id="598" r:id="rId6"/>
    <p:sldId id="599" r:id="rId7"/>
    <p:sldId id="601" r:id="rId8"/>
    <p:sldId id="588" r:id="rId9"/>
    <p:sldId id="50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OPPO - Jinyu" initials="MSOffice" lastIdx="2" clrIdx="4">
    <p:extLst>
      <p:ext uri="{19B8F6BF-5375-455C-9EA6-DF929625EA0E}">
        <p15:presenceInfo xmlns:p15="http://schemas.microsoft.com/office/powerpoint/2012/main" userId="OPPO - Jiny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1744" autoAdjust="0"/>
  </p:normalViewPr>
  <p:slideViewPr>
    <p:cSldViewPr>
      <p:cViewPr varScale="1">
        <p:scale>
          <a:sx n="62" d="100"/>
          <a:sy n="62" d="100"/>
        </p:scale>
        <p:origin x="136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802.11-yy/0851r2r0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573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A3B31-5ACA-25E8-E5B9-8529FD919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B326216-16E7-B9D6-3B8D-4759A976A8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2FEC060-B679-4F6F-E011-B733FE1C6F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DB3E70-F2DF-B3C5-FCD3-1390D307C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2991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A3B31-5ACA-25E8-E5B9-8529FD919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B326216-16E7-B9D6-3B8D-4759A976A8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2FEC060-B679-4F6F-E011-B733FE1C6F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4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加</a:t>
            </a:r>
            <a:r>
              <a:rPr lang="en-US" altLang="zh-CN" sz="14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1000ppm</a:t>
            </a:r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DB3E70-F2DF-B3C5-FCD3-1390D307C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666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A3B31-5ACA-25E8-E5B9-8529FD919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B326216-16E7-B9D6-3B8D-4759A976A8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2FEC060-B679-4F6F-E011-B733FE1C6F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DB3E70-F2DF-B3C5-FCD3-1390D307C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58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Jinyu Zhang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779722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Time and frequency synchronization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586441" y="197961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72447" y="2514600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Jinyu Zhang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18681"/>
              </p:ext>
            </p:extLst>
          </p:nvPr>
        </p:nvGraphicFramePr>
        <p:xfrm>
          <a:off x="872447" y="3072668"/>
          <a:ext cx="7886702" cy="3303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zhang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zhangjinyu@oppo.com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578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42248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04910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Jinyu Zhang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981200"/>
            <a:ext cx="7772400" cy="3733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For AMP DL communication link, the common consensus is to use a new air-interface with WUR-like (i.e. MC-OOK) design, including WUR-Sync field.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submission, the feasibility to achieve timing and frequency synchronization based on WUR-Sync is evaluated.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highlight>
                <a:srgbClr val="FFFF00"/>
              </a:highlight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Background: WUR-Sync </a:t>
            </a: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field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39688" y="1282312"/>
                <a:ext cx="8610600" cy="3416320"/>
              </a:xfrm>
              <a:prstGeom prst="rect">
                <a:avLst/>
              </a:prstGeom>
              <a:noFill/>
              <a:ln w="12700">
                <a:noFill/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pPr marL="342900" lvl="1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WUR-Sync field enables the WUR receiver to detect WUR PPDU, recovery symbol timing and identify the data rate (HDR or LDR) used in the WUR-data field.  [1]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cs typeface="Times New Roman" panose="02020603050405020304" pitchFamily="18" charset="0"/>
                  </a:rPr>
                  <a:t>For the HDR, the Sync field is specified as the bit </a:t>
                </a:r>
                <a:r>
                  <a:rPr lang="en-US" sz="2000" dirty="0"/>
                  <a:t>sequence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</m:acc>
                    <m:r>
                      <a:rPr lang="en-US" sz="2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cs typeface="Times New Roman" panose="02020603050405020304" pitchFamily="18" charset="0"/>
                  </a:rPr>
                  <a:t>, which is the logical complement of the sequence 𝑾</a:t>
                </a:r>
              </a:p>
              <a:p>
                <a:pPr marL="342900" lvl="1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GB" sz="2400" dirty="0">
                  <a:cs typeface="Times New Roman" panose="02020603050405020304" pitchFamily="18" charset="0"/>
                </a:endParaRP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000" dirty="0">
                  <a:cs typeface="Times New Roman" panose="02020603050405020304" pitchFamily="18" charset="0"/>
                </a:endParaRP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cs typeface="Times New Roman" panose="02020603050405020304" pitchFamily="18" charset="0"/>
                  </a:rPr>
                  <a:t>For the LDR, the Sync field is specified as the bit sequence 𝑾𝑾, which is the concatenation of two copies of 𝑾</a:t>
                </a: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8" y="1282312"/>
                <a:ext cx="8610600" cy="3416320"/>
              </a:xfrm>
              <a:prstGeom prst="rect">
                <a:avLst/>
              </a:prstGeom>
              <a:blipFill>
                <a:blip r:embed="rId3"/>
                <a:stretch>
                  <a:fillRect l="-992" t="-1426" r="-1062" b="-2139"/>
                </a:stretch>
              </a:blipFill>
              <a:ln w="12700">
                <a:noFill/>
                <a:prstDash val="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Jinyu Zhang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DF64ABD3-73D2-4F11-B2A1-4350812EF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3285971"/>
            <a:ext cx="7543800" cy="546157"/>
          </a:xfrm>
          <a:prstGeom prst="rect">
            <a:avLst/>
          </a:prstGeom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EEB0F425-25D7-4A6F-BE30-63081897D2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088" y="4768941"/>
            <a:ext cx="7543800" cy="54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465056" y="775128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Initial analysis based on WUR-Sync field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37356" y="1196998"/>
            <a:ext cx="8269288" cy="433965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Timing synchronization can be achieved by a simple sync sequence correlator.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With OOK waveform and envelop detection, the complexity and power consumption at Rx side could maintain quite low.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Frequency offset is generally estimated with the following two methods 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Option 1: Blind frequency offset search with multiple frequency offset assumptions, which will increase the complexity and power consumption at Rx side.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Option 2: Estimate the frequency offset by the phase changes between repetitive short training sequences, such as L-STF and L-LTF. 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Both options require I/Q operation, which is power consuming and challenging for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Jinyu Zhang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5EC031E3-728F-4AA7-9CBA-BB0744FBA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184" y="5105400"/>
            <a:ext cx="6611144" cy="12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26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9BE1E-C8F4-24C4-FA43-1C1992E7D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816F9D81-0E62-158C-1EAE-6F1FB665ED2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Assumption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85FAE094-4ED8-1681-348D-4881F10F6833}"/>
                  </a:ext>
                </a:extLst>
              </p:cNvPr>
              <p:cNvSpPr txBox="1"/>
              <p:nvPr/>
            </p:nvSpPr>
            <p:spPr>
              <a:xfrm>
                <a:off x="475456" y="1152217"/>
                <a:ext cx="8269288" cy="5155257"/>
              </a:xfrm>
              <a:prstGeom prst="rect">
                <a:avLst/>
              </a:prstGeom>
              <a:noFill/>
              <a:ln w="12700">
                <a:noFill/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pPr marL="342900" lvl="1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GB" sz="2000" dirty="0">
                    <a:cs typeface="Times New Roman" panose="02020603050405020304" pitchFamily="18" charset="0"/>
                  </a:rPr>
                  <a:t>AMP Packet: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GB" sz="1800" dirty="0">
                    <a:cs typeface="Times New Roman" panose="02020603050405020304" pitchFamily="18" charset="0"/>
                  </a:rPr>
                  <a:t>WUR data </a:t>
                </a:r>
                <a:r>
                  <a:rPr lang="en-US" sz="1800" dirty="0">
                    <a:cs typeface="Times New Roman" panose="02020603050405020304" pitchFamily="18" charset="0"/>
                  </a:rPr>
                  <a:t>signal uses center </a:t>
                </a:r>
                <a:r>
                  <a:rPr lang="en-US" altLang="zh-CN" sz="1800" dirty="0">
                    <a:cs typeface="Times New Roman" panose="02020603050405020304" pitchFamily="18" charset="0"/>
                  </a:rPr>
                  <a:t>~ 4MHz in 20MHz bandwidth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cs typeface="Times New Roman" panose="02020603050405020304" pitchFamily="18" charset="0"/>
                  </a:rPr>
                  <a:t>WUR HDR Sync sequence (i.e. 32-</a:t>
                </a:r>
                <a:r>
                  <a:rPr lang="en-US" sz="1800" dirty="0">
                    <a:cs typeface="Times New Roman" panose="02020603050405020304" pitchFamily="18" charset="0"/>
                  </a:rPr>
                  <a:t>bit </a:t>
                </a:r>
                <a:r>
                  <a:rPr lang="en-US" sz="1800" dirty="0"/>
                  <a:t>sequence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𝑾</m:t>
                        </m:r>
                      </m:e>
                    </m:acc>
                    <m:r>
                      <a:rPr lang="en-US" sz="18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800" dirty="0">
                    <a:cs typeface="Times New Roman" panose="02020603050405020304" pitchFamily="18" charset="0"/>
                  </a:rPr>
                  <a:t>)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cs typeface="Times New Roman" panose="02020603050405020304" pitchFamily="18" charset="0"/>
                  </a:rPr>
                  <a:t>Payload: 16bits, WUR HDR, Manchester coding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GB" sz="1800" dirty="0">
                    <a:cs typeface="Times New Roman" panose="02020603050405020304" pitchFamily="18" charset="0"/>
                  </a:rPr>
                  <a:t>Noise appended before the </a:t>
                </a:r>
                <a:r>
                  <a:rPr lang="en-US" altLang="zh-CN" sz="1800" dirty="0">
                    <a:cs typeface="Times New Roman" panose="02020603050405020304" pitchFamily="18" charset="0"/>
                  </a:rPr>
                  <a:t>non-AMP </a:t>
                </a:r>
                <a:r>
                  <a:rPr lang="en-GB" sz="1800" dirty="0">
                    <a:cs typeface="Times New Roman" panose="02020603050405020304" pitchFamily="18" charset="0"/>
                  </a:rPr>
                  <a:t>PPDU preamble</a:t>
                </a:r>
              </a:p>
              <a:p>
                <a:pPr marL="457200" lvl="2" algn="just">
                  <a:spcBef>
                    <a:spcPts val="0"/>
                  </a:spcBef>
                  <a:spcAft>
                    <a:spcPts val="600"/>
                  </a:spcAft>
                </a:pPr>
                <a:endParaRPr lang="en-GB" sz="1800" dirty="0">
                  <a:cs typeface="Times New Roman" panose="02020603050405020304" pitchFamily="18" charset="0"/>
                </a:endParaRPr>
              </a:p>
              <a:p>
                <a:pPr marL="0" lvl="1" algn="just">
                  <a:spcBef>
                    <a:spcPts val="0"/>
                  </a:spcBef>
                  <a:spcAft>
                    <a:spcPts val="600"/>
                  </a:spcAft>
                </a:pPr>
                <a:endParaRPr lang="en-GB" sz="2000" dirty="0">
                  <a:cs typeface="Times New Roman" panose="02020603050405020304" pitchFamily="18" charset="0"/>
                </a:endParaRPr>
              </a:p>
              <a:p>
                <a:pPr marL="342900" lvl="1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GB" sz="2000" dirty="0">
                    <a:cs typeface="Times New Roman" panose="02020603050405020304" pitchFamily="18" charset="0"/>
                  </a:rPr>
                  <a:t>fc = 2.4GHz, SCS</a:t>
                </a:r>
                <a:r>
                  <a:rPr lang="en-US" altLang="zh-CN" sz="2000" dirty="0">
                    <a:cs typeface="Times New Roman" panose="02020603050405020304" pitchFamily="18" charset="0"/>
                  </a:rPr>
                  <a:t>=312.5kHz</a:t>
                </a:r>
              </a:p>
              <a:p>
                <a:pPr marL="342900" lvl="1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GB" sz="2000" dirty="0">
                    <a:cs typeface="Times New Roman" panose="02020603050405020304" pitchFamily="18" charset="0"/>
                  </a:rPr>
                  <a:t>SNR defined on 20MHz noise</a:t>
                </a:r>
              </a:p>
              <a:p>
                <a:pPr marL="342900" lvl="1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GB" sz="2000" dirty="0">
                    <a:cs typeface="Times New Roman" panose="02020603050405020304" pitchFamily="18" charset="0"/>
                  </a:rPr>
                  <a:t>AWGN </a:t>
                </a:r>
                <a:r>
                  <a:rPr lang="en-US" altLang="zh-CN" sz="2000" dirty="0">
                    <a:cs typeface="Times New Roman" panose="02020603050405020304" pitchFamily="18" charset="0"/>
                  </a:rPr>
                  <a:t>channel </a:t>
                </a:r>
                <a:r>
                  <a:rPr lang="en-GB" altLang="zh-CN" sz="2000" dirty="0">
                    <a:cs typeface="Times New Roman" panose="02020603050405020304" pitchFamily="18" charset="0"/>
                  </a:rPr>
                  <a:t>without</a:t>
                </a:r>
                <a:r>
                  <a:rPr lang="en-GB" sz="2000" dirty="0">
                    <a:cs typeface="Times New Roman" panose="02020603050405020304" pitchFamily="18" charset="0"/>
                  </a:rPr>
                  <a:t> phase noise</a:t>
                </a:r>
              </a:p>
              <a:p>
                <a:pPr marL="342900" lvl="1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GB" sz="2000" dirty="0">
                    <a:cs typeface="Times New Roman" panose="02020603050405020304" pitchFamily="18" charset="0"/>
                  </a:rPr>
                  <a:t>Receiver: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cs typeface="Times New Roman" panose="02020603050405020304" pitchFamily="18" charset="0"/>
                  </a:rPr>
                  <a:t>3th order 4MHz </a:t>
                </a:r>
                <a:r>
                  <a:rPr lang="en-US" sz="1800" dirty="0" err="1">
                    <a:cs typeface="Times New Roman" panose="02020603050405020304" pitchFamily="18" charset="0"/>
                  </a:rPr>
                  <a:t>butterworth</a:t>
                </a:r>
                <a:r>
                  <a:rPr lang="en-US" sz="1800" dirty="0">
                    <a:cs typeface="Times New Roman" panose="02020603050405020304" pitchFamily="18" charset="0"/>
                  </a:rPr>
                  <a:t> filter with 2.5MHz cutoff frequency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cs typeface="Times New Roman" panose="02020603050405020304" pitchFamily="18" charset="0"/>
                  </a:rPr>
                  <a:t>4MHz sampling rate 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cs typeface="Times New Roman" panose="02020603050405020304" pitchFamily="18" charset="0"/>
                    <a:sym typeface="Wingdings" panose="05000000000000000000" pitchFamily="2" charset="2"/>
                  </a:rPr>
                  <a:t>Sync detection threshold is chosen to have &lt;1% false alarm probability</a:t>
                </a:r>
                <a:endParaRPr lang="en-GB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85FAE094-4ED8-1681-348D-4881F10F6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56" y="1152217"/>
                <a:ext cx="8269288" cy="5155257"/>
              </a:xfrm>
              <a:prstGeom prst="rect">
                <a:avLst/>
              </a:prstGeom>
              <a:blipFill>
                <a:blip r:embed="rId3"/>
                <a:stretch>
                  <a:fillRect l="-663" t="-591" b="-946"/>
                </a:stretch>
              </a:blipFill>
              <a:ln w="12700">
                <a:noFill/>
                <a:prstDash val="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ACF6E21-40C9-2F3C-D8C5-E15E3FD459D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Jinyu Zhang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68CAC4D-3A41-FC29-2EE6-77AD716A574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884C90-44FF-DFA4-E7CC-CD5C6996058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0247FBD-3223-81C0-F566-442E6593D81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8C1DDA7-A921-4AA3-93DD-A1FB4D7FF3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317" y="3048000"/>
            <a:ext cx="7766683" cy="54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2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9BE1E-C8F4-24C4-FA43-1C1992E7D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816F9D81-0E62-158C-1EAE-6F1FB665ED2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timing synchronization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5FAE094-4ED8-1681-348D-4881F10F6833}"/>
              </a:ext>
            </a:extLst>
          </p:cNvPr>
          <p:cNvSpPr txBox="1"/>
          <p:nvPr/>
        </p:nvSpPr>
        <p:spPr>
          <a:xfrm>
            <a:off x="344276" y="1202973"/>
            <a:ext cx="8269288" cy="20467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1% Sync field detection error rate could be achieved at SNR=-3.5dB even with CFO=1000ppm.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&gt; 90% </a:t>
            </a:r>
            <a:r>
              <a:rPr lang="en-US" altLang="zh-CN" sz="1800" dirty="0">
                <a:cs typeface="Times New Roman" panose="02020603050405020304" pitchFamily="18" charset="0"/>
              </a:rPr>
              <a:t>probability to achieve abs(timing error)  &lt;= 250ns when Sync field is successfully detected at SNR=-3.5dB</a:t>
            </a:r>
            <a:r>
              <a:rPr lang="en-GB" sz="2000" dirty="0">
                <a:cs typeface="Times New Roman" panose="02020603050405020304" pitchFamily="18" charset="0"/>
              </a:rPr>
              <a:t>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About 2dB performance loss between CFO=1000ppm and CFO=0/200ppm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ACF6E21-40C9-2F3C-D8C5-E15E3FD459D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Jinyu Zhang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68CAC4D-3A41-FC29-2EE6-77AD716A574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884C90-44FF-DFA4-E7CC-CD5C6996058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0247FBD-3223-81C0-F566-442E6593D81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EE267BC-4355-4795-96F2-CDBEE5565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6672" y="3341306"/>
            <a:ext cx="3723928" cy="3019541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0EBC5A9-9FF0-4B0F-A5E1-427C86D4B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3341306"/>
            <a:ext cx="3723929" cy="297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1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9BE1E-C8F4-24C4-FA43-1C1992E7D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816F9D81-0E62-158C-1EAE-6F1FB665ED2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Simulation Results for frequency synchronization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85FAE094-4ED8-1681-348D-4881F10F6833}"/>
                  </a:ext>
                </a:extLst>
              </p:cNvPr>
              <p:cNvSpPr txBox="1"/>
              <p:nvPr/>
            </p:nvSpPr>
            <p:spPr>
              <a:xfrm>
                <a:off x="248338" y="1251229"/>
                <a:ext cx="8647324" cy="3101042"/>
              </a:xfrm>
              <a:prstGeom prst="rect">
                <a:avLst/>
              </a:prstGeom>
              <a:noFill/>
              <a:ln w="12700">
                <a:noFill/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GB" sz="1800" dirty="0">
                    <a:cs typeface="Times New Roman" panose="02020603050405020304" pitchFamily="18" charset="0"/>
                  </a:rPr>
                  <a:t>For option 1: blind frequency offset search, </a:t>
                </a:r>
                <a:endParaRPr lang="en-US" altLang="zh-CN" sz="1800" dirty="0">
                  <a:cs typeface="Times New Roman" panose="02020603050405020304" pitchFamily="18" charset="0"/>
                </a:endParaRPr>
              </a:p>
              <a:p>
                <a:pPr marL="1257300" lvl="3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cs typeface="Times New Roman" panose="02020603050405020304" pitchFamily="18" charset="0"/>
                  </a:rPr>
                  <a:t>High probability of larger residual frequency error (&gt;312.5kHz SCS).</a:t>
                </a:r>
              </a:p>
              <a:p>
                <a:pPr marL="1257300" lvl="3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cs typeface="Times New Roman" panose="02020603050405020304" pitchFamily="18" charset="0"/>
                  </a:rPr>
                  <a:t>High complexity with up to 13 different frequency bins for CFO=200ppm and 61 bins for CFO=1000ppm need to be searched.</a:t>
                </a:r>
              </a:p>
              <a:p>
                <a:pPr marL="800100" lvl="2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cs typeface="Times New Roman" panose="02020603050405020304" pitchFamily="18" charset="0"/>
                  </a:rPr>
                  <a:t>For option 2: for CFO=1000ppm, the distance between </a:t>
                </a:r>
                <a:r>
                  <a:rPr lang="en-US" altLang="zh-CN" sz="1800" dirty="0">
                    <a:cs typeface="Times New Roman" panose="02020603050405020304" pitchFamily="18" charset="0"/>
                  </a:rPr>
                  <a:t>the repetitive signals should be </a:t>
                </a:r>
                <a:r>
                  <a:rPr lang="en-US" altLang="zh-CN" sz="1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zh-CN" sz="1800" dirty="0">
                    <a:cs typeface="Times New Roman" panose="02020603050405020304" pitchFamily="18" charset="0"/>
                  </a:rPr>
                  <a:t>*100ns, which is much shorter than the WUR symbol duration.</a:t>
                </a:r>
              </a:p>
              <a:p>
                <a:pPr marL="1257300" lvl="3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𝑒𝑠𝑡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zh-CN" altLang="en-US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𝜋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l-GR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Δ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d>
                      <m:d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altLang="zh-CN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altLang="zh-CN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  <m:sup/>
                          <m:e>
                            <m:sSubSup>
                              <m:sSubSupPr>
                                <m:ctrlP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  <m: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l-GR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Δ</m:t>
                                </m:r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≥2.4∗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∗1000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𝑝𝑝𝑚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sup>
                    </m:sSup>
                  </m:oMath>
                </a14:m>
                <a:endParaRPr lang="en-US" altLang="zh-CN" sz="1800" dirty="0">
                  <a:cs typeface="Times New Roman" panose="02020603050405020304" pitchFamily="18" charset="0"/>
                </a:endParaRPr>
              </a:p>
              <a:p>
                <a:pPr marL="1257300" lvl="3" indent="-342900" algn="just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≤208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𝑛𝑠</m:t>
                    </m:r>
                  </m:oMath>
                </a14:m>
                <a:endParaRPr lang="en-US" altLang="zh-CN" sz="1800" dirty="0">
                  <a:cs typeface="Times New Roman" panose="02020603050405020304" pitchFamily="18" charset="0"/>
                </a:endParaRPr>
              </a:p>
              <a:p>
                <a:pPr marL="0" lvl="1" algn="just">
                  <a:spcBef>
                    <a:spcPts val="0"/>
                  </a:spcBef>
                  <a:spcAft>
                    <a:spcPts val="600"/>
                  </a:spcAft>
                </a:pPr>
                <a:endParaRPr lang="en-GB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85FAE094-4ED8-1681-348D-4881F10F6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38" y="1251229"/>
                <a:ext cx="8647324" cy="3101042"/>
              </a:xfrm>
              <a:prstGeom prst="rect">
                <a:avLst/>
              </a:prstGeom>
              <a:blipFill>
                <a:blip r:embed="rId3"/>
                <a:stretch>
                  <a:fillRect t="-982" r="-564"/>
                </a:stretch>
              </a:blipFill>
              <a:ln w="12700">
                <a:noFill/>
                <a:prstDash val="dash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ACF6E21-40C9-2F3C-D8C5-E15E3FD459D6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Jinyu Zhang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68CAC4D-3A41-FC29-2EE6-77AD716A574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6884C90-44FF-DFA4-E7CC-CD5C6996058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0247FBD-3223-81C0-F566-442E6593D81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4DA5AC8-A721-4D23-8716-659BA0BB7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3655947"/>
            <a:ext cx="34290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8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84620"/>
            <a:ext cx="8610600" cy="39611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the feasibility to achieve timing and frequency synchronization based on AMP-Sync field (similar as the existing WUR-Sync field) is discussed. We have the following observations :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Timing synchronization based on AMP-Sync field is feasible.</a:t>
            </a:r>
          </a:p>
          <a:p>
            <a:pPr marL="742950" lvl="2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Frequency synchronization with AMP-Sync field is challenging for AMP device.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Propose to support AMP operation without Frequency calibration based on AMP-Sync filed.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Jinyu Zhang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r>
              <a:rPr lang="en-GB" altLang="zh-CN" sz="1600" dirty="0">
                <a:latin typeface="+mn-lt"/>
              </a:rPr>
              <a:t>[1] 11-23-0452-00-0 amp-overview-of-the-802-11ba-phy.</a:t>
            </a:r>
          </a:p>
          <a:p>
            <a:pPr marL="0" indent="0"/>
            <a:endParaRPr lang="en-GB" altLang="zh-CN" sz="1600" dirty="0">
              <a:latin typeface="+mn-lt"/>
            </a:endParaRPr>
          </a:p>
          <a:p>
            <a:pPr marL="0" indent="0"/>
            <a:r>
              <a:rPr lang="en-GB" altLang="zh-CN" sz="1600" dirty="0">
                <a:latin typeface="+mn-lt"/>
              </a:rPr>
              <a:t>[2] E. </a:t>
            </a:r>
            <a:r>
              <a:rPr lang="en-GB" altLang="zh-CN" sz="1600" dirty="0" err="1">
                <a:latin typeface="+mn-lt"/>
              </a:rPr>
              <a:t>Sourour</a:t>
            </a:r>
            <a:r>
              <a:rPr lang="en-GB" altLang="zh-CN" sz="1600" dirty="0">
                <a:latin typeface="+mn-lt"/>
              </a:rPr>
              <a:t>, H. El-</a:t>
            </a:r>
            <a:r>
              <a:rPr lang="en-GB" altLang="zh-CN" sz="1600" dirty="0" err="1">
                <a:latin typeface="+mn-lt"/>
              </a:rPr>
              <a:t>Ghoroury</a:t>
            </a:r>
            <a:r>
              <a:rPr lang="en-GB" altLang="zh-CN" sz="1600" dirty="0">
                <a:latin typeface="+mn-lt"/>
              </a:rPr>
              <a:t> and D. McNeill, "Frequency offset estimation and correction in the IEEE 802.11a WLAN," IEEE 60th Vehicular Technology Conference, 2004. VTC2004-Fall. 2004, Los Angeles, CA, 2004, pp. 4923-4927 Vol. 7, </a:t>
            </a:r>
            <a:r>
              <a:rPr lang="en-GB" altLang="zh-CN" sz="1600" dirty="0" err="1">
                <a:latin typeface="+mn-lt"/>
              </a:rPr>
              <a:t>doi</a:t>
            </a:r>
            <a:r>
              <a:rPr lang="en-GB" altLang="zh-CN" sz="1600" dirty="0">
                <a:latin typeface="+mn-lt"/>
              </a:rPr>
              <a:t>: 10.1109/VETECF.2004.1405033. </a:t>
            </a:r>
          </a:p>
          <a:p>
            <a:pPr marL="0" indent="0"/>
            <a:endParaRPr lang="en-GB" altLang="zh-CN" sz="1600" dirty="0">
              <a:latin typeface="+mn-lt"/>
            </a:endParaRPr>
          </a:p>
          <a:p>
            <a:pPr marL="0" indent="0"/>
            <a:r>
              <a:rPr lang="en-GB" altLang="zh-CN" sz="1600" dirty="0">
                <a:latin typeface="+mn-lt"/>
              </a:rPr>
              <a:t> </a:t>
            </a: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802.11-24/1201r0</a:t>
            </a:r>
            <a:endParaRPr lang="en-SG" sz="1800" dirty="0">
              <a:highlight>
                <a:srgbClr val="FFFF00"/>
              </a:highlight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Jinyu Zhang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9086</TotalTime>
  <Words>809</Words>
  <Application>Microsoft Office PowerPoint</Application>
  <PresentationFormat>全屏显示(4:3)</PresentationFormat>
  <Paragraphs>125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OPPOSans B</vt:lpstr>
      <vt:lpstr>宋体</vt:lpstr>
      <vt:lpstr>Arial</vt:lpstr>
      <vt:lpstr>Calibri</vt:lpstr>
      <vt:lpstr>Cambria Math</vt:lpstr>
      <vt:lpstr>Times New Roman</vt:lpstr>
      <vt:lpstr>Wingdings</vt:lpstr>
      <vt:lpstr>ACcord Submission Template</vt:lpstr>
      <vt:lpstr>Time and frequency synchronization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WeijieOPPO_2</cp:lastModifiedBy>
  <cp:revision>2041</cp:revision>
  <cp:lastPrinted>1998-02-10T13:28:00Z</cp:lastPrinted>
  <dcterms:created xsi:type="dcterms:W3CDTF">2009-12-02T19:05:00Z</dcterms:created>
  <dcterms:modified xsi:type="dcterms:W3CDTF">2024-07-12T08:47:14Z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