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585" r:id="rId4"/>
    <p:sldId id="611" r:id="rId5"/>
    <p:sldId id="613" r:id="rId6"/>
    <p:sldId id="614" r:id="rId7"/>
    <p:sldId id="619" r:id="rId8"/>
    <p:sldId id="617" r:id="rId9"/>
    <p:sldId id="618" r:id="rId10"/>
    <p:sldId id="588" r:id="rId11"/>
    <p:sldId id="50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3875" autoAdjust="0"/>
  </p:normalViewPr>
  <p:slideViewPr>
    <p:cSldViewPr>
      <p:cViewPr varScale="1">
        <p:scale>
          <a:sx n="133" d="100"/>
          <a:sy n="133" d="100"/>
        </p:scale>
        <p:origin x="552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802.11-yy/1199r1r0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4554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2984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8395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3464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67036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894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PHY Design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2024-07-15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522908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09600" y="1338393"/>
            <a:ext cx="7934260" cy="376109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cs typeface="Times New Roman" panose="02020603050405020304" pitchFamily="18" charset="0"/>
              </a:rPr>
              <a:t>In this submission, we discuss the PHY design aspects for AMP including: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Overall PPDU format including legacy preamble part and AMP part; 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AMP part design including sync, SIG and payload;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Asymmetric UL/DL design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FEC Coding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/>
            <a:r>
              <a:rPr lang="en-US" altLang="zh-CN" sz="2000" b="1" dirty="0">
                <a:latin typeface="+mn-lt"/>
                <a:ea typeface="+mn-ea"/>
              </a:rPr>
              <a:t>[1]</a:t>
            </a:r>
            <a:r>
              <a:rPr lang="en-US" sz="2000" b="1" dirty="0">
                <a:latin typeface="+mn-lt"/>
                <a:ea typeface="+mn-ea"/>
              </a:rPr>
              <a:t> Steve </a:t>
            </a:r>
            <a:r>
              <a:rPr lang="en-US" sz="2000" b="1" dirty="0" err="1">
                <a:latin typeface="+mn-lt"/>
                <a:ea typeface="+mn-ea"/>
              </a:rPr>
              <a:t>Shellhammer</a:t>
            </a:r>
            <a:r>
              <a:rPr lang="en-US" sz="2000" b="1" dirty="0">
                <a:latin typeface="+mn-lt"/>
                <a:ea typeface="+mn-ea"/>
              </a:rPr>
              <a:t>, et. al., “PHY Misclassification Issue,” IEEE 802.11-19/0423r1, March 2019</a:t>
            </a:r>
          </a:p>
          <a:p>
            <a:pPr marL="0" indent="0" algn="just"/>
            <a:r>
              <a:rPr lang="en-GB" altLang="zh-CN" sz="2000" b="1" dirty="0">
                <a:latin typeface="+mn-lt"/>
                <a:ea typeface="+mn-ea"/>
              </a:rPr>
              <a:t>[2]</a:t>
            </a:r>
            <a:r>
              <a:rPr lang="en-US" sz="2000" b="1" dirty="0">
                <a:latin typeface="+mn-lt"/>
                <a:ea typeface="+mn-ea"/>
              </a:rPr>
              <a:t> Bin Qian, et. al., “</a:t>
            </a:r>
            <a:r>
              <a:rPr lang="en-GB" sz="2000" b="1" dirty="0">
                <a:latin typeface="+mn-lt"/>
                <a:ea typeface="+mn-ea"/>
              </a:rPr>
              <a:t>Initial Thought on 2.4 GHz DL AMP PPDU Design</a:t>
            </a:r>
            <a:r>
              <a:rPr lang="en-US" sz="2000" b="1" dirty="0">
                <a:latin typeface="+mn-lt"/>
                <a:ea typeface="+mn-ea"/>
              </a:rPr>
              <a:t>,” IEEE 802.11-24/0847r0, May 2024</a:t>
            </a:r>
          </a:p>
          <a:p>
            <a:pPr marL="0" indent="0">
              <a:buNone/>
            </a:pPr>
            <a:endParaRPr lang="en-GB" altLang="zh-CN" sz="1800" dirty="0">
              <a:latin typeface="+mn-lt"/>
            </a:endParaRPr>
          </a:p>
          <a:p>
            <a:pPr marL="0" indent="0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PHY design for AMP covering the following aspects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PPDU design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Asymmetric UL/DL design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Coding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109260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Different generations of 802.11 PPDU structures are shown in below.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Two OFDM symbols BPSK-Mark1 and BPSK-Mark2 are inserted after L-SIG for misclassification issues [1].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4FE01AF-A6E7-BA35-ABB1-FEAE21F831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4856" y="2440161"/>
            <a:ext cx="5334000" cy="300245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4303698-D879-A090-2C14-30581ECDE1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600" y="5528999"/>
            <a:ext cx="6096000" cy="68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for AMP – Legacy Preamble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90903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Main design aspects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Preamble with wider BW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AMP part with narrow BW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The AMP PPDU should also starts with legacy preamble including L-STF, L-LTF and L-SIG.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The MCS should be signalled in L-SIG and for AMP PPDU, MCS should be set as MCS0 so that if MCS is not configured as MCS0, the STA knows the received PPDU is non-HT legacy PPDU.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Q</a:t>
            </a:r>
            <a:r>
              <a:rPr lang="en-GB" sz="2400" dirty="0">
                <a:cs typeface="Times New Roman" panose="02020603050405020304" pitchFamily="18" charset="0"/>
              </a:rPr>
              <a:t>: Whether or not there is a need to differentiate AMP PPDU from other PPDU structures including HT, VHT, HE and WUR?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25472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for AMP – AMP Preamble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grpSp>
        <p:nvGrpSpPr>
          <p:cNvPr id="3" name="画布 18">
            <a:extLst>
              <a:ext uri="{FF2B5EF4-FFF2-40B4-BE49-F238E27FC236}">
                <a16:creationId xmlns:a16="http://schemas.microsoft.com/office/drawing/2014/main" id="{FE5D9561-F0B9-6A54-B4C7-A839E52D59BE}"/>
              </a:ext>
            </a:extLst>
          </p:cNvPr>
          <p:cNvGrpSpPr/>
          <p:nvPr/>
        </p:nvGrpSpPr>
        <p:grpSpPr>
          <a:xfrm>
            <a:off x="990600" y="533400"/>
            <a:ext cx="7696200" cy="4332134"/>
            <a:chOff x="8235" y="-401676"/>
            <a:chExt cx="5486400" cy="2895600"/>
          </a:xfrm>
          <a:noFill/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8D02B59-8387-3753-2CB5-AEFC54A58641}"/>
                </a:ext>
              </a:extLst>
            </p:cNvPr>
            <p:cNvSpPr/>
            <p:nvPr/>
          </p:nvSpPr>
          <p:spPr>
            <a:xfrm>
              <a:off x="8235" y="-401676"/>
              <a:ext cx="5486400" cy="2895600"/>
            </a:xfrm>
            <a:prstGeom prst="rect">
              <a:avLst/>
            </a:prstGeom>
            <a:grpFill/>
          </p:spPr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文本框 14">
                  <a:extLst>
                    <a:ext uri="{FF2B5EF4-FFF2-40B4-BE49-F238E27FC236}">
                      <a16:creationId xmlns:a16="http://schemas.microsoft.com/office/drawing/2014/main" id="{738C1F30-9F7A-E1F9-89E1-E681AB86D27D}"/>
                    </a:ext>
                  </a:extLst>
                </p:cNvPr>
                <p:cNvSpPr txBox="1"/>
                <p:nvPr/>
              </p:nvSpPr>
              <p:spPr>
                <a:xfrm>
                  <a:off x="1946030" y="281041"/>
                  <a:ext cx="1682263" cy="293076"/>
                </a:xfrm>
                <a:prstGeom prst="rect">
                  <a:avLst/>
                </a:prstGeom>
                <a:grpFill/>
                <a:ln w="6350">
                  <a:solidFill>
                    <a:prstClr val="black"/>
                  </a:solidFill>
                </a:ln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GB" sz="1000">
                      <a:effectLst/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WUR-sync = </a:t>
                  </a:r>
                  <a14:m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000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</m:ctrlPr>
                        </m:accPr>
                        <m:e>
                          <m:r>
                            <a:rPr lang="en-GB" sz="1000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  <m:t>𝑊</m:t>
                          </m:r>
                        </m:e>
                      </m:acc>
                    </m:oMath>
                  </a14:m>
                  <a:endParaRPr lang="en-GB" sz="16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endParaRPr>
                </a:p>
              </p:txBody>
            </p:sp>
          </mc:Choice>
          <mc:Fallback xmlns="">
            <p:sp>
              <p:nvSpPr>
                <p:cNvPr id="6" name="文本框 14">
                  <a:extLst>
                    <a:ext uri="{FF2B5EF4-FFF2-40B4-BE49-F238E27FC236}">
                      <a16:creationId xmlns:a16="http://schemas.microsoft.com/office/drawing/2014/main" id="{738C1F30-9F7A-E1F9-89E1-E681AB86D27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46030" y="281041"/>
                  <a:ext cx="1682263" cy="29307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6350">
                  <a:solidFill>
                    <a:prstClr val="black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文本框 17">
              <a:extLst>
                <a:ext uri="{FF2B5EF4-FFF2-40B4-BE49-F238E27FC236}">
                  <a16:creationId xmlns:a16="http://schemas.microsoft.com/office/drawing/2014/main" id="{AFEECBB4-406F-A28D-F880-6E56C81575C6}"/>
                </a:ext>
              </a:extLst>
            </p:cNvPr>
            <p:cNvSpPr txBox="1"/>
            <p:nvPr/>
          </p:nvSpPr>
          <p:spPr>
            <a:xfrm>
              <a:off x="3628293" y="280840"/>
              <a:ext cx="1019906" cy="293076"/>
            </a:xfrm>
            <a:prstGeom prst="rect">
              <a:avLst/>
            </a:prstGeom>
            <a:grpFill/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6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WUR Data</a:t>
              </a:r>
            </a:p>
          </p:txBody>
        </p:sp>
        <p:sp>
          <p:nvSpPr>
            <p:cNvPr id="10" name="文本框 19">
              <a:extLst>
                <a:ext uri="{FF2B5EF4-FFF2-40B4-BE49-F238E27FC236}">
                  <a16:creationId xmlns:a16="http://schemas.microsoft.com/office/drawing/2014/main" id="{D75AB413-6C95-8619-97FD-08DF91041910}"/>
                </a:ext>
              </a:extLst>
            </p:cNvPr>
            <p:cNvSpPr txBox="1"/>
            <p:nvPr/>
          </p:nvSpPr>
          <p:spPr>
            <a:xfrm>
              <a:off x="117231" y="281012"/>
              <a:ext cx="1365737" cy="272967"/>
            </a:xfrm>
            <a:prstGeom prst="rect">
              <a:avLst/>
            </a:prstGeom>
            <a:grp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4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802.11ba HDR-Sync</a:t>
              </a:r>
              <a:endParaRPr lang="en-GB" sz="16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2" name="文本框 20">
              <a:extLst>
                <a:ext uri="{FF2B5EF4-FFF2-40B4-BE49-F238E27FC236}">
                  <a16:creationId xmlns:a16="http://schemas.microsoft.com/office/drawing/2014/main" id="{BF69BE60-694A-06B5-D3BF-67E0F5B64D61}"/>
                </a:ext>
              </a:extLst>
            </p:cNvPr>
            <p:cNvSpPr txBox="1"/>
            <p:nvPr/>
          </p:nvSpPr>
          <p:spPr>
            <a:xfrm>
              <a:off x="1946030" y="755826"/>
              <a:ext cx="1682263" cy="293076"/>
            </a:xfrm>
            <a:prstGeom prst="rect">
              <a:avLst/>
            </a:prstGeom>
            <a:grpFill/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0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WUR-sync = [</a:t>
              </a:r>
              <a:r>
                <a:rPr lang="en-GB" sz="1000" i="1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W</a:t>
              </a:r>
              <a:r>
                <a:rPr lang="en-GB" sz="10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, </a:t>
              </a:r>
              <a:r>
                <a:rPr lang="en-GB" sz="1000" i="1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W</a:t>
              </a:r>
              <a:r>
                <a:rPr lang="en-GB" sz="10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]</a:t>
              </a:r>
              <a:endParaRPr lang="en-GB" sz="16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3" name="文本框 21">
              <a:extLst>
                <a:ext uri="{FF2B5EF4-FFF2-40B4-BE49-F238E27FC236}">
                  <a16:creationId xmlns:a16="http://schemas.microsoft.com/office/drawing/2014/main" id="{AACE4361-9CE0-7268-3D4F-3DF39642344A}"/>
                </a:ext>
              </a:extLst>
            </p:cNvPr>
            <p:cNvSpPr txBox="1"/>
            <p:nvPr/>
          </p:nvSpPr>
          <p:spPr>
            <a:xfrm>
              <a:off x="3628293" y="755625"/>
              <a:ext cx="1019906" cy="293076"/>
            </a:xfrm>
            <a:prstGeom prst="rect">
              <a:avLst/>
            </a:prstGeom>
            <a:grpFill/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6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WUR Data</a:t>
              </a:r>
            </a:p>
          </p:txBody>
        </p:sp>
        <p:sp>
          <p:nvSpPr>
            <p:cNvPr id="14" name="文本框 22">
              <a:extLst>
                <a:ext uri="{FF2B5EF4-FFF2-40B4-BE49-F238E27FC236}">
                  <a16:creationId xmlns:a16="http://schemas.microsoft.com/office/drawing/2014/main" id="{CEF121F7-57F7-F375-A447-22CD9B7EFCA7}"/>
                </a:ext>
              </a:extLst>
            </p:cNvPr>
            <p:cNvSpPr txBox="1"/>
            <p:nvPr/>
          </p:nvSpPr>
          <p:spPr>
            <a:xfrm>
              <a:off x="117231" y="755747"/>
              <a:ext cx="1365737" cy="293076"/>
            </a:xfrm>
            <a:prstGeom prst="rect">
              <a:avLst/>
            </a:prstGeom>
            <a:grp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4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802.11ba LDR-Sync</a:t>
              </a:r>
              <a:endParaRPr lang="en-GB" sz="16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文本框 29">
                  <a:extLst>
                    <a:ext uri="{FF2B5EF4-FFF2-40B4-BE49-F238E27FC236}">
                      <a16:creationId xmlns:a16="http://schemas.microsoft.com/office/drawing/2014/main" id="{59B41FC7-A87E-1014-4B58-FC9F22DE0FB2}"/>
                    </a:ext>
                  </a:extLst>
                </p:cNvPr>
                <p:cNvSpPr txBox="1"/>
                <p:nvPr/>
              </p:nvSpPr>
              <p:spPr>
                <a:xfrm>
                  <a:off x="1946030" y="1748088"/>
                  <a:ext cx="1682263" cy="293076"/>
                </a:xfrm>
                <a:prstGeom prst="rect">
                  <a:avLst/>
                </a:prstGeom>
                <a:grpFill/>
                <a:ln w="6350">
                  <a:solidFill>
                    <a:prstClr val="black"/>
                  </a:solidFill>
                </a:ln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GB" sz="1000" dirty="0">
                      <a:effectLst/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AMP-sync = [</a:t>
                  </a:r>
                  <a:r>
                    <a:rPr lang="en-GB" sz="1000" i="1" dirty="0">
                      <a:effectLst/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W</a:t>
                  </a:r>
                  <a:r>
                    <a:rPr lang="en-GB" sz="1000" dirty="0">
                      <a:effectLst/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, </a:t>
                  </a:r>
                  <a14:m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000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</m:ctrlPr>
                        </m:accPr>
                        <m:e>
                          <m:r>
                            <a:rPr lang="en-GB" sz="1000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  <m:t>𝑊</m:t>
                          </m:r>
                        </m:e>
                      </m:acc>
                    </m:oMath>
                  </a14:m>
                  <a:r>
                    <a:rPr lang="en-GB" sz="1000" dirty="0">
                      <a:effectLst/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] or [</a:t>
                  </a:r>
                  <a14:m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000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</m:ctrlPr>
                        </m:accPr>
                        <m:e>
                          <m:r>
                            <a:rPr lang="en-GB" sz="1000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  <m:t>𝑊</m:t>
                          </m:r>
                        </m:e>
                      </m:acc>
                    </m:oMath>
                  </a14:m>
                  <a:r>
                    <a:rPr lang="en-GB" sz="1000" dirty="0">
                      <a:effectLst/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, </a:t>
                  </a:r>
                  <a:r>
                    <a:rPr lang="en-GB" sz="1000" i="1" dirty="0">
                      <a:effectLst/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W</a:t>
                  </a:r>
                  <a:r>
                    <a:rPr lang="en-GB" sz="1000" dirty="0">
                      <a:effectLst/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]</a:t>
                  </a:r>
                  <a:endParaRPr lang="en-GB" sz="16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endParaRPr>
                </a:p>
              </p:txBody>
            </p:sp>
          </mc:Choice>
          <mc:Fallback xmlns="">
            <p:sp>
              <p:nvSpPr>
                <p:cNvPr id="15" name="文本框 29">
                  <a:extLst>
                    <a:ext uri="{FF2B5EF4-FFF2-40B4-BE49-F238E27FC236}">
                      <a16:creationId xmlns:a16="http://schemas.microsoft.com/office/drawing/2014/main" id="{59B41FC7-A87E-1014-4B58-FC9F22DE0FB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46030" y="1748088"/>
                  <a:ext cx="1682263" cy="29307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6350">
                  <a:solidFill>
                    <a:prstClr val="black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文本框 30">
              <a:extLst>
                <a:ext uri="{FF2B5EF4-FFF2-40B4-BE49-F238E27FC236}">
                  <a16:creationId xmlns:a16="http://schemas.microsoft.com/office/drawing/2014/main" id="{00B82F75-3098-3D0E-C5B5-92D49728884B}"/>
                </a:ext>
              </a:extLst>
            </p:cNvPr>
            <p:cNvSpPr txBox="1"/>
            <p:nvPr/>
          </p:nvSpPr>
          <p:spPr>
            <a:xfrm>
              <a:off x="3628293" y="1747887"/>
              <a:ext cx="1019906" cy="293076"/>
            </a:xfrm>
            <a:prstGeom prst="rect">
              <a:avLst/>
            </a:prstGeom>
            <a:grpFill/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6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AMP Data</a:t>
              </a:r>
            </a:p>
          </p:txBody>
        </p:sp>
        <p:sp>
          <p:nvSpPr>
            <p:cNvPr id="19" name="文本框 31">
              <a:extLst>
                <a:ext uri="{FF2B5EF4-FFF2-40B4-BE49-F238E27FC236}">
                  <a16:creationId xmlns:a16="http://schemas.microsoft.com/office/drawing/2014/main" id="{17A851DD-8D8B-32C8-698F-918FBA7DB593}"/>
                </a:ext>
              </a:extLst>
            </p:cNvPr>
            <p:cNvSpPr txBox="1"/>
            <p:nvPr/>
          </p:nvSpPr>
          <p:spPr>
            <a:xfrm>
              <a:off x="117231" y="1633811"/>
              <a:ext cx="1365737" cy="434222"/>
            </a:xfrm>
            <a:prstGeom prst="rect">
              <a:avLst/>
            </a:prstGeom>
            <a:grp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AMP : Different sync format with the same length</a:t>
              </a:r>
              <a:endParaRPr lang="en-GB" sz="16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3" name="文本框 37">
              <a:extLst>
                <a:ext uri="{FF2B5EF4-FFF2-40B4-BE49-F238E27FC236}">
                  <a16:creationId xmlns:a16="http://schemas.microsoft.com/office/drawing/2014/main" id="{26BECBE9-1135-9EB0-9BC3-7011F721BD1D}"/>
                </a:ext>
              </a:extLst>
            </p:cNvPr>
            <p:cNvSpPr txBox="1"/>
            <p:nvPr/>
          </p:nvSpPr>
          <p:spPr>
            <a:xfrm>
              <a:off x="1946030" y="1240668"/>
              <a:ext cx="1682263" cy="293076"/>
            </a:xfrm>
            <a:prstGeom prst="rect">
              <a:avLst/>
            </a:prstGeom>
            <a:grpFill/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AMP-sync = </a:t>
              </a:r>
              <a:r>
                <a:rPr lang="en-GB" sz="1000" i="1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G</a:t>
              </a:r>
              <a:endParaRPr lang="en-GB" sz="16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4" name="文本框 39">
              <a:extLst>
                <a:ext uri="{FF2B5EF4-FFF2-40B4-BE49-F238E27FC236}">
                  <a16:creationId xmlns:a16="http://schemas.microsoft.com/office/drawing/2014/main" id="{2CC8F3B0-5DA2-894B-B663-749DB8A1F890}"/>
                </a:ext>
              </a:extLst>
            </p:cNvPr>
            <p:cNvSpPr txBox="1"/>
            <p:nvPr/>
          </p:nvSpPr>
          <p:spPr>
            <a:xfrm>
              <a:off x="3628293" y="1240468"/>
              <a:ext cx="1019906" cy="293076"/>
            </a:xfrm>
            <a:prstGeom prst="rect">
              <a:avLst/>
            </a:prstGeom>
            <a:grpFill/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6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AMP Data</a:t>
              </a:r>
            </a:p>
          </p:txBody>
        </p:sp>
        <p:sp>
          <p:nvSpPr>
            <p:cNvPr id="25" name="文本框 41">
              <a:extLst>
                <a:ext uri="{FF2B5EF4-FFF2-40B4-BE49-F238E27FC236}">
                  <a16:creationId xmlns:a16="http://schemas.microsoft.com/office/drawing/2014/main" id="{EBF488B6-5D08-4376-6F8E-C0F7B794DCFC}"/>
                </a:ext>
              </a:extLst>
            </p:cNvPr>
            <p:cNvSpPr txBox="1"/>
            <p:nvPr/>
          </p:nvSpPr>
          <p:spPr>
            <a:xfrm>
              <a:off x="167612" y="1248852"/>
              <a:ext cx="1500554" cy="393291"/>
            </a:xfrm>
            <a:prstGeom prst="rect">
              <a:avLst/>
            </a:prstGeom>
            <a:grp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000" dirty="0">
                  <a:ea typeface="SimSun" panose="02010600030101010101" pitchFamily="2" charset="-122"/>
                </a:rPr>
                <a:t>AMP</a:t>
              </a:r>
              <a:r>
                <a:rPr lang="en-GB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: Different sync sequence with the same/different length</a:t>
              </a:r>
              <a:endParaRPr lang="en-GB" sz="16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  <a:p>
              <a:pPr algn="ctr"/>
              <a:r>
                <a:rPr lang="en-GB" sz="16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 </a:t>
              </a:r>
            </a:p>
          </p:txBody>
        </p:sp>
      </p:grpSp>
      <p:sp>
        <p:nvSpPr>
          <p:cNvPr id="26" name="文本框 17">
            <a:extLst>
              <a:ext uri="{FF2B5EF4-FFF2-40B4-BE49-F238E27FC236}">
                <a16:creationId xmlns:a16="http://schemas.microsoft.com/office/drawing/2014/main" id="{21CEF7A9-A1B9-3914-B844-CB8C0EDADD47}"/>
              </a:ext>
            </a:extLst>
          </p:cNvPr>
          <p:cNvSpPr txBox="1"/>
          <p:nvPr/>
        </p:nvSpPr>
        <p:spPr>
          <a:xfrm>
            <a:off x="762000" y="4525595"/>
            <a:ext cx="7989888" cy="184665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AMP Sync design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New sync sequence: same/different length, correlation property, balance of 1 and 0, 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Legacy sync sequence: no commercial deployment of WUR devices yet, thus no need to differentiation, potential new combination</a:t>
            </a:r>
          </a:p>
        </p:txBody>
      </p:sp>
    </p:spTree>
    <p:extLst>
      <p:ext uri="{BB962C8B-B14F-4D97-AF65-F5344CB8AC3E}">
        <p14:creationId xmlns:p14="http://schemas.microsoft.com/office/powerpoint/2010/main" val="93913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for AMP – AMP SIG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392415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 SIG part can be inserted between AMP-Sync and AMP Data to explicitly indicate AMP payload configuration [2].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The following parameters can be included in SIG,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Rate: explicit indication of data rate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E.g., 62.5kbps, 250kbps, 500kbps, 1Mbps, 2 bits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UL/DL indication (1 bit):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Asymmetric UL/DL format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Non-AP AMP STAs don’t detect UL PPDU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Length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96-256 bits, up to 64 bytes, 6 bits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92201E1-041E-DA14-6788-98DACE9FDB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914" y="4953000"/>
            <a:ext cx="6780171" cy="99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1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for AMP – AMP SIG (Cont.)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27809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The following parameters can be included in SIG,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Backscatter indication (1 bit)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Indicate if the UL transmission is active transmission or backscattering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If backscattering, the AMP payload part can be CW only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Parity check (1 bit)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Error detection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Coding (1 bit)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Indicate if FEC coding is applied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Reserved (2 bit)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For future enhancements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Total number of bits and overall duration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14 bits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Length: 224 µs @62.5 kbps, 14 µs @1 Mbps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66467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Asymmetric UL/DL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18730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28600" indent="-2286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 supported rates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等线" panose="02010600030101010101" pitchFamily="2" charset="-122"/>
                <a:cs typeface="+mn-cs"/>
              </a:rPr>
              <a:t>for UL and DL</a:t>
            </a:r>
          </a:p>
          <a:p>
            <a:pPr marL="742950" lvl="1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altLang="zh-CN" sz="1800" dirty="0">
                <a:solidFill>
                  <a:prstClr val="black"/>
                </a:solidFill>
                <a:latin typeface="+mn-lt"/>
                <a:ea typeface="等线" panose="02010600030101010101" pitchFamily="2" charset="-122"/>
              </a:rPr>
              <a:t>Low rate can be supported for DL since one DL frame can address multiple AMP devices and thus is transmitted less frequently</a:t>
            </a:r>
          </a:p>
          <a:p>
            <a:pPr marL="742950" lvl="1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等线" panose="02010600030101010101" pitchFamily="2" charset="-122"/>
                <a:cs typeface="+mn-cs"/>
              </a:rPr>
              <a:t>High rate is preferred for UL </a:t>
            </a:r>
            <a:r>
              <a:rPr lang="en-GB" sz="1800" dirty="0">
                <a:solidFill>
                  <a:prstClr val="black"/>
                </a:solidFill>
                <a:latin typeface="+mn-lt"/>
                <a:ea typeface="等线" panose="02010600030101010101" pitchFamily="2" charset="-122"/>
              </a:rPr>
              <a:t>to enhance the transmission efficiency, especially when many AMP devices are deployed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 PPDU formats</a:t>
            </a:r>
          </a:p>
          <a:p>
            <a:pPr marL="742950" lvl="1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1800" dirty="0">
                <a:solidFill>
                  <a:prstClr val="black"/>
                </a:solidFill>
                <a:latin typeface="+mn-lt"/>
              </a:rPr>
              <a:t>Legacy preamble can be used in DL but may be too complicated for UL</a:t>
            </a:r>
          </a:p>
          <a:p>
            <a:pPr marL="742950" lvl="1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DL is only active transmission but for UL both active Tx and backscattering should be considered, which may not have the same PPDU format as DL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 waveform/modulation</a:t>
            </a:r>
          </a:p>
          <a:p>
            <a:pPr marL="742950" lvl="1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OOK can be baseline for DL</a:t>
            </a:r>
          </a:p>
          <a:p>
            <a:pPr marL="742950" lvl="1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1800" dirty="0">
                <a:solidFill>
                  <a:prstClr val="black"/>
                </a:solidFill>
                <a:latin typeface="+mn-lt"/>
              </a:rPr>
              <a:t>UL: OOK, FSK, etc., but may converge to one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32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07394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Coding for AMP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36734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28600" indent="-2286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Line Coding for DL, e.g. Manchester code</a:t>
            </a:r>
          </a:p>
          <a:p>
            <a:pPr marL="800100" lvl="1" indent="-3429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400" dirty="0">
                <a:solidFill>
                  <a:prstClr val="black"/>
                </a:solidFill>
                <a:latin typeface="+mn-lt"/>
              </a:rPr>
              <a:t>AMP can easily decode</a:t>
            </a:r>
          </a:p>
          <a:p>
            <a:pPr marL="800100" lvl="1" indent="-3429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400" dirty="0">
                <a:solidFill>
                  <a:prstClr val="black"/>
                </a:solidFill>
                <a:latin typeface="+mn-lt"/>
              </a:rPr>
              <a:t>No significant complexity, thus power consumption is negligible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Line coding for UL</a:t>
            </a:r>
          </a:p>
          <a:p>
            <a:pPr marL="800100" lvl="1" indent="-3429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Consider FEC code for UL</a:t>
            </a:r>
          </a:p>
          <a:p>
            <a:pPr marL="800100" lvl="1" indent="-3429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Convolutional code</a:t>
            </a:r>
          </a:p>
          <a:p>
            <a:pPr marL="1257300" lvl="2" indent="-3429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>
                <a:solidFill>
                  <a:prstClr val="black"/>
                </a:solidFill>
                <a:latin typeface="+mn-lt"/>
              </a:rPr>
              <a:t>Low coding complexity</a:t>
            </a:r>
          </a:p>
          <a:p>
            <a:pPr marL="1257300" lvl="2" indent="-3429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>
                <a:solidFill>
                  <a:prstClr val="black"/>
                </a:solidFill>
                <a:latin typeface="+mn-lt"/>
              </a:rPr>
              <a:t>Coding gain with enhanced UL link budget</a:t>
            </a:r>
          </a:p>
          <a:p>
            <a:pPr marL="1143000" lvl="2" indent="-2286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32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41989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919</Words>
  <Application>Microsoft Office PowerPoint</Application>
  <PresentationFormat>On-screen Show (4:3)</PresentationFormat>
  <Paragraphs>162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SimSun</vt:lpstr>
      <vt:lpstr>Arial</vt:lpstr>
      <vt:lpstr>Cambria Math</vt:lpstr>
      <vt:lpstr>Times New Roman</vt:lpstr>
      <vt:lpstr>Wingdings</vt:lpstr>
      <vt:lpstr>ACcord Submission Template</vt:lpstr>
      <vt:lpstr>PHY Design for AMP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1956</cp:revision>
  <cp:lastPrinted>1998-02-10T13:28:00Z</cp:lastPrinted>
  <dcterms:created xsi:type="dcterms:W3CDTF">2009-12-02T19:05:00Z</dcterms:created>
  <dcterms:modified xsi:type="dcterms:W3CDTF">2024-07-15T15:39:08Z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