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57" r:id="rId3"/>
    <p:sldId id="585" r:id="rId4"/>
    <p:sldId id="615" r:id="rId5"/>
    <p:sldId id="616" r:id="rId6"/>
    <p:sldId id="617" r:id="rId7"/>
    <p:sldId id="621" r:id="rId8"/>
    <p:sldId id="618" r:id="rId9"/>
    <p:sldId id="619" r:id="rId10"/>
    <p:sldId id="620" r:id="rId11"/>
    <p:sldId id="622" r:id="rId12"/>
    <p:sldId id="588" r:id="rId13"/>
    <p:sldId id="500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136" d="100"/>
          <a:sy n="136" d="100"/>
        </p:scale>
        <p:origin x="54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26595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26293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802.11-yy/1198r0r0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4698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0895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1003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61975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78800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3458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UL Data Rate for AMP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2024-07-15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115510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802.11-24/1198r0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Reasonable UL Data Rate of AMP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510703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Transmission rate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250kbps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Typical payload size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256bits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 duration per device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92+1280 = 1.37 </a:t>
            </a:r>
            <a:r>
              <a:rPr kumimoji="0" lang="en-GB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FDM channel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Total duration per device: 1.37/FDM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Higher data rate is needed for UL to reduce the length of the PPDU, i.e., channel occupation time, with less impacts on legacy devices.</a:t>
            </a:r>
          </a:p>
          <a:p>
            <a:pPr marL="914400" lvl="1" indent="-4572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 least 250kbps, 62.5kbps may not be applicable</a:t>
            </a:r>
          </a:p>
          <a:p>
            <a:pPr marL="914400" lvl="1" indent="-4572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000" dirty="0">
                <a:solidFill>
                  <a:prstClr val="black"/>
                </a:solidFill>
                <a:latin typeface="+mn-lt"/>
              </a:rPr>
              <a:t>Higher rate, e.g., 1 Mbps, can be considered.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38143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Link Budget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447800"/>
            <a:ext cx="4178301" cy="483311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84.5 dB link budget can be achieved for 62.5 kbps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+mn-lt"/>
              </a:rPr>
              <a:t>Link budget for enhanced date rates can be estimated as follows,</a:t>
            </a:r>
          </a:p>
          <a:p>
            <a:pPr marL="800100" lvl="1" indent="-3429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400" dirty="0">
                <a:solidFill>
                  <a:prstClr val="black"/>
                </a:solidFill>
                <a:latin typeface="+mn-lt"/>
              </a:rPr>
              <a:t>250 kbps, 78.5 dB</a:t>
            </a:r>
          </a:p>
          <a:p>
            <a:pPr marL="800100" lvl="1" indent="-3429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400" dirty="0">
                <a:solidFill>
                  <a:prstClr val="black"/>
                </a:solidFill>
                <a:latin typeface="+mn-lt"/>
              </a:rPr>
              <a:t>500 kbps, 75.5 dB</a:t>
            </a:r>
          </a:p>
          <a:p>
            <a:pPr marL="800100" lvl="1" indent="-3429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400" dirty="0">
                <a:solidFill>
                  <a:prstClr val="black"/>
                </a:solidFill>
                <a:latin typeface="+mn-lt"/>
              </a:rPr>
              <a:t>1 Mbps, 72.5 dB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indent="-3429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solidFill>
                  <a:prstClr val="black"/>
                </a:solidFill>
                <a:latin typeface="+mn-lt"/>
                <a:sym typeface="Wingdings" panose="05000000000000000000" pitchFamily="2" charset="2"/>
              </a:rPr>
              <a:t>1 Mbps can be supported with reasonable link budget.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graphicFrame>
        <p:nvGraphicFramePr>
          <p:cNvPr id="2" name="Content Placeholder 6">
            <a:extLst>
              <a:ext uri="{FF2B5EF4-FFF2-40B4-BE49-F238E27FC236}">
                <a16:creationId xmlns:a16="http://schemas.microsoft.com/office/drawing/2014/main" id="{2FD3DF75-DFEE-9B12-A89B-6E16736B1E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165716"/>
              </p:ext>
            </p:extLst>
          </p:nvPr>
        </p:nvGraphicFramePr>
        <p:xfrm>
          <a:off x="5105400" y="1462366"/>
          <a:ext cx="3755610" cy="42546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28179">
                  <a:extLst>
                    <a:ext uri="{9D8B030D-6E8A-4147-A177-3AD203B41FA5}">
                      <a16:colId xmlns:a16="http://schemas.microsoft.com/office/drawing/2014/main" val="2402550996"/>
                    </a:ext>
                  </a:extLst>
                </a:gridCol>
                <a:gridCol w="1627431">
                  <a:extLst>
                    <a:ext uri="{9D8B030D-6E8A-4147-A177-3AD203B41FA5}">
                      <a16:colId xmlns:a16="http://schemas.microsoft.com/office/drawing/2014/main" val="2856046554"/>
                    </a:ext>
                  </a:extLst>
                </a:gridCol>
              </a:tblGrid>
              <a:tr h="41802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Value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1127744"/>
                  </a:ext>
                </a:extLst>
              </a:tr>
              <a:tr h="721514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-15 dBm</a:t>
                      </a:r>
                      <a:endParaRPr lang="en-US" sz="1400" b="1" dirty="0">
                        <a:highlight>
                          <a:srgbClr val="FFFF00"/>
                        </a:highlight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681695"/>
                  </a:ext>
                </a:extLst>
              </a:tr>
              <a:tr h="418020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Thermal Noise Floor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-101 dBm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0060740"/>
                  </a:ext>
                </a:extLst>
              </a:tr>
              <a:tr h="721514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Noise Figure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 dB</a:t>
                      </a:r>
                      <a:endParaRPr lang="en-US" sz="1400" b="1" dirty="0">
                        <a:highlight>
                          <a:srgbClr val="FFFF00"/>
                        </a:highlight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2333115"/>
                  </a:ext>
                </a:extLst>
              </a:tr>
              <a:tr h="418020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Noise Power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-92 dBm</a:t>
                      </a:r>
                      <a:endParaRPr lang="en-US" sz="1400" b="1" dirty="0">
                        <a:highlight>
                          <a:srgbClr val="FFFF00"/>
                        </a:highlight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4788339"/>
                  </a:ext>
                </a:extLst>
              </a:tr>
              <a:tr h="418020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Required SNR (LDR)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-7.5 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1308172"/>
                  </a:ext>
                </a:extLst>
              </a:tr>
              <a:tr h="418020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Receiver Sensitivity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-99.5</a:t>
                      </a:r>
                      <a:endParaRPr lang="en-US" sz="1400" b="1" dirty="0">
                        <a:highlight>
                          <a:srgbClr val="FFFF00"/>
                        </a:highlight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4181089"/>
                  </a:ext>
                </a:extLst>
              </a:tr>
              <a:tr h="721514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Link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84.5 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034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402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09600" y="1338393"/>
            <a:ext cx="7934260" cy="413042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cs typeface="Times New Roman" panose="02020603050405020304" pitchFamily="18" charset="0"/>
              </a:rPr>
              <a:t>In this submission, we discuss the UL data rate for AMP: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Efficient UL transmission is needed for both hybrid and standalone deployments;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AMP frame should not be too long thus very low data rate may not be desirable in certain scenarios;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Up to 1 Mbps UL rate can be supported with reasonable link budget.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/>
            <a:r>
              <a:rPr lang="en-US" altLang="zh-CN" sz="2000" b="1" dirty="0">
                <a:latin typeface="+mn-lt"/>
              </a:rPr>
              <a:t>[1]</a:t>
            </a:r>
            <a:r>
              <a:rPr lang="en-US" sz="2000" b="1" dirty="0">
                <a:latin typeface="+mn-lt"/>
              </a:rPr>
              <a:t> Steve </a:t>
            </a:r>
            <a:r>
              <a:rPr lang="en-US" sz="2000" b="1" dirty="0" err="1">
                <a:latin typeface="+mn-lt"/>
              </a:rPr>
              <a:t>Shellhammer</a:t>
            </a:r>
            <a:r>
              <a:rPr lang="en-US" sz="2000" b="1" dirty="0">
                <a:latin typeface="+mn-lt"/>
              </a:rPr>
              <a:t>, et. al., “Ultra-Low Power Wake-up Radio Standard,” Wiley, 2023</a:t>
            </a:r>
          </a:p>
          <a:p>
            <a:pPr marL="0" indent="0">
              <a:buNone/>
            </a:pPr>
            <a:endParaRPr lang="en-GB" altLang="zh-CN" sz="1800" dirty="0">
              <a:latin typeface="+mn-lt"/>
            </a:endParaRPr>
          </a:p>
          <a:p>
            <a:pPr marL="0" indent="0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802.11-24/1198r0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analyse the signalling overhead of both legacy and AMP devices and discuss the reasonable UL data rate for AMP devices.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802.11-24/1198r0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90903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Legacy </a:t>
            </a:r>
            <a:r>
              <a:rPr lang="en-GB" sz="2000" dirty="0" err="1">
                <a:cs typeface="Times New Roman" panose="02020603050405020304" pitchFamily="18" charset="0"/>
              </a:rPr>
              <a:t>WiFi</a:t>
            </a:r>
            <a:r>
              <a:rPr lang="en-GB" sz="2000" dirty="0">
                <a:cs typeface="Times New Roman" panose="02020603050405020304" pitchFamily="18" charset="0"/>
              </a:rPr>
              <a:t> devices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Multiple rates are supported depending on modulation and coding, e.g., MSC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802.11a 6 Mbps to 54 Mbps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802.11n 6.5 Mbps to 600 Mbps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Two DL data rates are supported in 802.11ba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LDR - 62.5 kbps, mandatory with similar coverage as MR of legacy </a:t>
            </a:r>
            <a:r>
              <a:rPr lang="en-GB" sz="1800" dirty="0" err="1">
                <a:cs typeface="Times New Roman" panose="02020603050405020304" pitchFamily="18" charset="0"/>
              </a:rPr>
              <a:t>WiFi</a:t>
            </a:r>
            <a:r>
              <a:rPr lang="en-GB" sz="1800" dirty="0">
                <a:cs typeface="Times New Roman" panose="02020603050405020304" pitchFamily="18" charset="0"/>
              </a:rPr>
              <a:t> devices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HDR – 250 kbps  data rate with shrinking coverage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For AMP devices, we consider two deployment scenarios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Hybrid deployment: AMP devices are deployed with legacy </a:t>
            </a:r>
            <a:r>
              <a:rPr lang="en-GB" sz="1800" dirty="0" err="1">
                <a:cs typeface="Times New Roman" panose="02020603050405020304" pitchFamily="18" charset="0"/>
              </a:rPr>
              <a:t>WiFi</a:t>
            </a:r>
            <a:r>
              <a:rPr lang="en-GB" sz="1800" dirty="0">
                <a:cs typeface="Times New Roman" panose="02020603050405020304" pitchFamily="18" charset="0"/>
              </a:rPr>
              <a:t>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Minimal impacts on the legacy devices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Standalone deployment: AMP devices only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Efficiency is still needed.</a:t>
            </a: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Preamble of 802.11n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522450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28600" indent="-2286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preamble in 802.11n (Wi-Fi 4) can vary in length depending on whether the frame is using a legacy (non-802.11n) format or a high-throughput (HT) format. 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Preamble Components</a:t>
            </a:r>
          </a:p>
          <a:p>
            <a:pPr marL="742950" lvl="1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Legacy Preamble: Compatible with 802.11a/g devices, this ensures backward compatibility.</a:t>
            </a:r>
          </a:p>
          <a:p>
            <a:pPr marL="1200150" lvl="2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Legacy Preamble is composed of: </a:t>
            </a:r>
          </a:p>
          <a:p>
            <a:pPr marL="1657350" lvl="3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Short Training Field (STF): 8 µs</a:t>
            </a:r>
          </a:p>
          <a:p>
            <a:pPr marL="1657350" lvl="3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Long Training Field (LTF): 8 µs</a:t>
            </a:r>
          </a:p>
          <a:p>
            <a:pPr marL="1657350" lvl="3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Signal Field (SIG): 4 µs</a:t>
            </a:r>
          </a:p>
          <a:p>
            <a:pPr marL="1657350" lvl="3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 length: 20 µs</a:t>
            </a:r>
          </a:p>
          <a:p>
            <a:pPr marL="742950" lvl="1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 Preamble: Specific to 802.11n, providing additional information for high-throughput operations. </a:t>
            </a:r>
          </a:p>
          <a:p>
            <a:pPr marL="1200150" lvl="2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operating in HT mode, the preamble includes both the legacy components and additional HT-specific components:</a:t>
            </a:r>
          </a:p>
          <a:p>
            <a:pPr marL="1657350" lvl="3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 Short Training Field (HT-STF): 4 µs</a:t>
            </a:r>
          </a:p>
          <a:p>
            <a:pPr marL="1657350" lvl="3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 Long Training Field (HT-LTF):The length of HT-LTF can vary depending on the number of spatial streams. Each spatial stream adds 4 µs.</a:t>
            </a:r>
          </a:p>
          <a:p>
            <a:pPr marL="742950" lvl="1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 length: </a:t>
            </a: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36 µs </a:t>
            </a: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a single spatial stream configuration.</a:t>
            </a:r>
            <a:endParaRPr lang="en-GB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745668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MAC Header of 802.11n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74847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Basic MAC Header Structure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Frame Control: 2 bytes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Duration/ID: 2 bytes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Address 1 (Receiver Address): 6 bytes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Address 2 (Transmitter Address): 6 bytes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Address 3 (Destination Address): 6 bytes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Sequence Control: 2 bytes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 for basic MAC header: 24 bytes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Additional Fields in 802.11n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QoS Control Field: 2 bytes (used in QoS Data frames)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 Control Field: 4 bytes (used in HT Data frames)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 to 30 bytes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99676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Signalling Overhead of 802.11n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27912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Transmission rate of MAC header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Channel Width:20 MHz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MCS Index 0</a:t>
            </a:r>
          </a:p>
          <a:p>
            <a:pPr marL="1257300" marR="0" lvl="2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BPSK (Binary Phase Shift Keying) modulation</a:t>
            </a:r>
          </a:p>
          <a:p>
            <a:pPr marL="1257300" marR="0" lvl="2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1/2 coding rate</a:t>
            </a:r>
          </a:p>
          <a:p>
            <a:pPr marL="1257300" marR="0" lvl="2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Single spatial stream</a:t>
            </a:r>
          </a:p>
          <a:p>
            <a:pPr marL="1257300" marR="0" lvl="2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Transmission Rates: 6.5 Mbps</a:t>
            </a:r>
          </a:p>
          <a:p>
            <a:pPr marL="1257300" marR="0" lvl="2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30 bytes takes around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37 µs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 duration of overall signalling overhead (PHY preamble + MAC header)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36+37=73 µs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439327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Frame Duration of 802.11n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37247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Typical payload size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VoIP: VoIP packets might have payload sizes around 100 bytes (small packet size due to the nature of audio data).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Web Browsing: Typical web browsing might see payload sizes between 500 and 1500 bytes.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File Transfers: Larger payloads are common, especially if aggregation is used, often reaching several thousand bytes.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Standard Definition (480p) video streaming: Typical payload size is around 1000-2000 bytes per frame.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Range in 100 to several thousand bytes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 duration of one frame</a:t>
            </a:r>
          </a:p>
          <a:p>
            <a:pPr marL="914400" lvl="1" indent="-4572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100 bytes: up to 73+123 = 196 µs</a:t>
            </a:r>
          </a:p>
          <a:p>
            <a:pPr marL="914400" lvl="1" indent="-4572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2000 bytes: up to 73+2461 = 2.53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37472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Preamble of AMP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394672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28600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Preamble Components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Legacy Preamble [1]: Compatible with 802.11a/g devices, this ensures backward compatibility.</a:t>
            </a:r>
          </a:p>
          <a:p>
            <a:pPr marL="1143000" lvl="2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Legacy Preamble is composed of: </a:t>
            </a:r>
          </a:p>
          <a:p>
            <a:pPr marL="1600200" lvl="3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Short Training Field (STF): 8 µs</a:t>
            </a:r>
          </a:p>
          <a:p>
            <a:pPr marL="1600200" lvl="3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Long Training Field (LTF): 8 µs</a:t>
            </a:r>
          </a:p>
          <a:p>
            <a:pPr marL="1600200" lvl="3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Signal Field (SIG): 4 µs</a:t>
            </a:r>
          </a:p>
          <a:p>
            <a:pPr marL="1600200" lvl="3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 length: 20 µs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BPSK mark symbols: 8 µs 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AMP sync: 64 µs (HDR)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 length: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92 µs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4943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MAC Header of AMP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08522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Basic MAC Header Structure</a:t>
            </a:r>
          </a:p>
          <a:p>
            <a:pPr marL="6858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Frame Control: 2 bytes</a:t>
            </a:r>
          </a:p>
          <a:p>
            <a:pPr marL="6858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Duration/ID: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bytes</a:t>
            </a:r>
          </a:p>
          <a:p>
            <a:pPr marL="6858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Address 1 (Receiver Address):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bytes</a:t>
            </a:r>
          </a:p>
          <a:p>
            <a:pPr marL="6858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Address 2 (Transmitter Address):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bytes</a:t>
            </a:r>
          </a:p>
          <a:p>
            <a:pPr marL="6858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sng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Address 3 (Destination Address): 6 bytes</a:t>
            </a:r>
          </a:p>
          <a:p>
            <a:pPr marL="6858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Sequence Control: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bytes</a:t>
            </a:r>
          </a:p>
          <a:p>
            <a:pPr marL="6858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 for basic MAC header: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bytes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 to 8 bytes</a:t>
            </a:r>
          </a:p>
          <a:p>
            <a:pPr marL="685800" marR="0" lvl="1" indent="-2286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17483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1190</Words>
  <Application>Microsoft Office PowerPoint</Application>
  <PresentationFormat>On-screen Show (4:3)</PresentationFormat>
  <Paragraphs>214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ACcord Submission Template</vt:lpstr>
      <vt:lpstr>UL Data Rate for AMP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1950</cp:revision>
  <cp:lastPrinted>1998-02-10T13:28:00Z</cp:lastPrinted>
  <dcterms:created xsi:type="dcterms:W3CDTF">2009-12-02T19:05:00Z</dcterms:created>
  <dcterms:modified xsi:type="dcterms:W3CDTF">2024-07-12T09:01:28Z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