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04" r:id="rId3"/>
    <p:sldId id="605" r:id="rId4"/>
    <p:sldId id="582" r:id="rId5"/>
    <p:sldId id="586" r:id="rId6"/>
    <p:sldId id="593" r:id="rId7"/>
    <p:sldId id="603" r:id="rId8"/>
    <p:sldId id="606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5165" autoAdjust="0"/>
  </p:normalViewPr>
  <p:slideViewPr>
    <p:cSldViewPr>
      <p:cViewPr varScale="1">
        <p:scale>
          <a:sx n="81" d="100"/>
          <a:sy n="81" d="100"/>
        </p:scale>
        <p:origin x="141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69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</a:t>
            </a:r>
            <a:r>
              <a:rPr lang="en-US" sz="1800" b="1" dirty="0"/>
              <a:t> 2024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1197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9916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Consideration on AMP Coexistence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29286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A large amount of AMP STAs may bring negative effect to </a:t>
            </a:r>
            <a:r>
              <a:rPr lang="en-SG" dirty="0">
                <a:solidFill>
                  <a:srgbClr val="C00000"/>
                </a:solidFill>
              </a:rPr>
              <a:t>fair</a:t>
            </a:r>
            <a:r>
              <a:rPr lang="en-SG" dirty="0"/>
              <a:t> coexistence with regular </a:t>
            </a:r>
            <a:r>
              <a:rPr lang="en-SG" dirty="0" err="1"/>
              <a:t>WiFi</a:t>
            </a:r>
            <a:r>
              <a:rPr lang="en-SG" dirty="0"/>
              <a:t> devices [1]. AMP TB UL transmission may be a way to handle this issue. AMP UL PPDU need to </a:t>
            </a:r>
            <a:r>
              <a:rPr lang="en-US" dirty="0"/>
              <a:t>comprise legacy preamble at the beginning for coexistence [2].</a:t>
            </a:r>
            <a:endParaRPr lang="en-SG" dirty="0"/>
          </a:p>
          <a:p>
            <a:endParaRPr lang="en-SG" dirty="0"/>
          </a:p>
          <a:p>
            <a:r>
              <a:rPr lang="en-SG" dirty="0"/>
              <a:t>In 11ax UL MU transmission, after receiving the DL Trigger frame, STAs transmit UL HE TB PPDU with legacy preamble. 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201472-DE6B-44B4-B57A-4B5AB7FBC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40" y="5320800"/>
            <a:ext cx="6692256" cy="108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58867A-AC27-4BC6-B180-7495E7E33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188" y="3603995"/>
            <a:ext cx="3396678" cy="180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BB05E31-B5A1-4E23-89DF-C1C902A9D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70" y="3603995"/>
            <a:ext cx="3610876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Problem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In AMP TB UL transmission, some non-AP STAs (for example, non-AP STAs with low power active transmitter) may not be capable  of generating the legacy preamble.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0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70D89-001A-434A-B29B-84C326F8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36EC6-1F03-4880-B50F-54584AA7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AMP TB UL transmission, for non-AP STAs not capable of generating legacy preamble, define a mechanism that allows a third-party STA to generate and transmit the legacy preamble on behalf of those STAs.</a:t>
            </a:r>
          </a:p>
          <a:p>
            <a:pPr lvl="1"/>
            <a:r>
              <a:rPr lang="en-US" sz="1600" dirty="0"/>
              <a:t>Such third-party STA may be called the </a:t>
            </a:r>
            <a:r>
              <a:rPr lang="en-US" sz="1600" b="1" dirty="0"/>
              <a:t>Legacy Preamble Transmitting (LPT) STA.</a:t>
            </a:r>
          </a:p>
          <a:p>
            <a:pPr lvl="1"/>
            <a:r>
              <a:rPr lang="en-US" sz="1600" dirty="0"/>
              <a:t>A LPT STA can be an AP STA or a non-AP STA (energizer, carrier source,…).</a:t>
            </a:r>
          </a:p>
          <a:p>
            <a:pPr lvl="1"/>
            <a:r>
              <a:rPr lang="en-US" sz="1600" dirty="0"/>
              <a:t>One or more LPT STAs may be triggered by AP STA.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B9B99-09F4-4DB0-A7B9-3A60750EE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9735E-64A2-4FE3-89D7-E49B814A2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4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5EE5-2377-4F28-9947-8D0B7546F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After receiving a specific Trigger frame, LPT STA may generate and transmit the legacy preamble, and AMP STA may wait for 20 µs and then immediately transmit AMP preamble and UL data immediately.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E5A27-35A1-47D5-B5B3-3170C9DE61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D1FD1-E7CB-4FA9-A7CC-F74F45332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cxnSp>
        <p:nvCxnSpPr>
          <p:cNvPr id="40" name="直接连接符 6">
            <a:extLst>
              <a:ext uri="{FF2B5EF4-FFF2-40B4-BE49-F238E27FC236}">
                <a16:creationId xmlns:a16="http://schemas.microsoft.com/office/drawing/2014/main" id="{4E449CBE-5CB5-4BE2-B2E8-8CD440F0612C}"/>
              </a:ext>
            </a:extLst>
          </p:cNvPr>
          <p:cNvCxnSpPr>
            <a:cxnSpLocks/>
          </p:cNvCxnSpPr>
          <p:nvPr/>
        </p:nvCxnSpPr>
        <p:spPr>
          <a:xfrm>
            <a:off x="2206800" y="3382599"/>
            <a:ext cx="6480000" cy="64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连接符 17">
            <a:extLst>
              <a:ext uri="{FF2B5EF4-FFF2-40B4-BE49-F238E27FC236}">
                <a16:creationId xmlns:a16="http://schemas.microsoft.com/office/drawing/2014/main" id="{EFAD49C2-761D-4B7D-830F-FB11CBFC4AC8}"/>
              </a:ext>
            </a:extLst>
          </p:cNvPr>
          <p:cNvCxnSpPr>
            <a:cxnSpLocks/>
          </p:cNvCxnSpPr>
          <p:nvPr/>
        </p:nvCxnSpPr>
        <p:spPr>
          <a:xfrm flipV="1">
            <a:off x="2206799" y="5633402"/>
            <a:ext cx="6480000" cy="6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文本框 20">
            <a:extLst>
              <a:ext uri="{FF2B5EF4-FFF2-40B4-BE49-F238E27FC236}">
                <a16:creationId xmlns:a16="http://schemas.microsoft.com/office/drawing/2014/main" id="{F4A64003-27C3-4008-8091-9C63FFCC50A6}"/>
              </a:ext>
            </a:extLst>
          </p:cNvPr>
          <p:cNvSpPr txBox="1"/>
          <p:nvPr/>
        </p:nvSpPr>
        <p:spPr>
          <a:xfrm>
            <a:off x="413044" y="3066688"/>
            <a:ext cx="857414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AP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3" name="文本框 21">
            <a:extLst>
              <a:ext uri="{FF2B5EF4-FFF2-40B4-BE49-F238E27FC236}">
                <a16:creationId xmlns:a16="http://schemas.microsoft.com/office/drawing/2014/main" id="{D2FB191D-804E-4FD3-B464-F19078AF0839}"/>
              </a:ext>
            </a:extLst>
          </p:cNvPr>
          <p:cNvSpPr txBox="1"/>
          <p:nvPr/>
        </p:nvSpPr>
        <p:spPr>
          <a:xfrm>
            <a:off x="339807" y="5295052"/>
            <a:ext cx="1795098" cy="67710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STA</a:t>
            </a:r>
          </a:p>
          <a:p>
            <a:r>
              <a:rPr lang="en-US" altLang="zh-CN" dirty="0">
                <a:ea typeface="Microsoft YaHei" panose="020B0503020204020204" pitchFamily="34" charset="-122"/>
                <a:cs typeface="Times New Roman" panose="02020603050405020304" pitchFamily="18" charset="0"/>
              </a:rPr>
              <a:t>(not capable of generating legacy preamble)</a:t>
            </a:r>
            <a:endParaRPr lang="zh-CN" altLang="en-US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4" name="矩形 8">
            <a:extLst>
              <a:ext uri="{FF2B5EF4-FFF2-40B4-BE49-F238E27FC236}">
                <a16:creationId xmlns:a16="http://schemas.microsoft.com/office/drawing/2014/main" id="{79983B9A-D10C-4FC5-8552-C6546AF60468}"/>
              </a:ext>
            </a:extLst>
          </p:cNvPr>
          <p:cNvSpPr/>
          <p:nvPr/>
        </p:nvSpPr>
        <p:spPr>
          <a:xfrm>
            <a:off x="2629409" y="3381171"/>
            <a:ext cx="1314249" cy="298554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文本框 40">
            <a:extLst>
              <a:ext uri="{FF2B5EF4-FFF2-40B4-BE49-F238E27FC236}">
                <a16:creationId xmlns:a16="http://schemas.microsoft.com/office/drawing/2014/main" id="{58C0210D-EF68-401F-9F9C-900F50014CC2}"/>
              </a:ext>
            </a:extLst>
          </p:cNvPr>
          <p:cNvSpPr txBox="1"/>
          <p:nvPr/>
        </p:nvSpPr>
        <p:spPr>
          <a:xfrm>
            <a:off x="2023474" y="3205823"/>
            <a:ext cx="436468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DL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6" name="文本框 41">
            <a:extLst>
              <a:ext uri="{FF2B5EF4-FFF2-40B4-BE49-F238E27FC236}">
                <a16:creationId xmlns:a16="http://schemas.microsoft.com/office/drawing/2014/main" id="{5629B01F-D0CD-48A7-A96D-D30D612A2333}"/>
              </a:ext>
            </a:extLst>
          </p:cNvPr>
          <p:cNvSpPr txBox="1"/>
          <p:nvPr/>
        </p:nvSpPr>
        <p:spPr>
          <a:xfrm>
            <a:off x="2007065" y="2925883"/>
            <a:ext cx="436468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UL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7" name="文本框 42">
            <a:extLst>
              <a:ext uri="{FF2B5EF4-FFF2-40B4-BE49-F238E27FC236}">
                <a16:creationId xmlns:a16="http://schemas.microsoft.com/office/drawing/2014/main" id="{C210CB1D-F4C2-49E0-A138-19C22F3A4610}"/>
              </a:ext>
            </a:extLst>
          </p:cNvPr>
          <p:cNvSpPr txBox="1"/>
          <p:nvPr/>
        </p:nvSpPr>
        <p:spPr>
          <a:xfrm>
            <a:off x="2023474" y="5458844"/>
            <a:ext cx="436468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DL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8" name="文本框 43">
            <a:extLst>
              <a:ext uri="{FF2B5EF4-FFF2-40B4-BE49-F238E27FC236}">
                <a16:creationId xmlns:a16="http://schemas.microsoft.com/office/drawing/2014/main" id="{B3EA9342-AAE8-4792-B067-AA1C011209EF}"/>
              </a:ext>
            </a:extLst>
          </p:cNvPr>
          <p:cNvSpPr txBox="1"/>
          <p:nvPr/>
        </p:nvSpPr>
        <p:spPr>
          <a:xfrm>
            <a:off x="2007065" y="5178904"/>
            <a:ext cx="436468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UL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49" name="直接连接符 22">
            <a:extLst>
              <a:ext uri="{FF2B5EF4-FFF2-40B4-BE49-F238E27FC236}">
                <a16:creationId xmlns:a16="http://schemas.microsoft.com/office/drawing/2014/main" id="{DCDE8B38-D059-441F-BC17-DD61B67FFDE6}"/>
              </a:ext>
            </a:extLst>
          </p:cNvPr>
          <p:cNvCxnSpPr>
            <a:cxnSpLocks/>
          </p:cNvCxnSpPr>
          <p:nvPr/>
        </p:nvCxnSpPr>
        <p:spPr>
          <a:xfrm>
            <a:off x="2206799" y="4486013"/>
            <a:ext cx="64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文本框 27">
            <a:extLst>
              <a:ext uri="{FF2B5EF4-FFF2-40B4-BE49-F238E27FC236}">
                <a16:creationId xmlns:a16="http://schemas.microsoft.com/office/drawing/2014/main" id="{C795DF97-0E28-4529-9C7A-4530490C5738}"/>
              </a:ext>
            </a:extLst>
          </p:cNvPr>
          <p:cNvSpPr txBox="1"/>
          <p:nvPr/>
        </p:nvSpPr>
        <p:spPr>
          <a:xfrm>
            <a:off x="108337" y="4313945"/>
            <a:ext cx="1433618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LPT STA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1" name="矩形 29">
            <a:extLst>
              <a:ext uri="{FF2B5EF4-FFF2-40B4-BE49-F238E27FC236}">
                <a16:creationId xmlns:a16="http://schemas.microsoft.com/office/drawing/2014/main" id="{BF49126A-6822-456E-84BD-BC9EEC97FE47}"/>
              </a:ext>
            </a:extLst>
          </p:cNvPr>
          <p:cNvSpPr/>
          <p:nvPr/>
        </p:nvSpPr>
        <p:spPr>
          <a:xfrm>
            <a:off x="4213585" y="4250513"/>
            <a:ext cx="1314249" cy="244800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文本框 30">
            <a:extLst>
              <a:ext uri="{FF2B5EF4-FFF2-40B4-BE49-F238E27FC236}">
                <a16:creationId xmlns:a16="http://schemas.microsoft.com/office/drawing/2014/main" id="{4136D734-21A4-464E-B881-F2B07F281D51}"/>
              </a:ext>
            </a:extLst>
          </p:cNvPr>
          <p:cNvSpPr txBox="1"/>
          <p:nvPr/>
        </p:nvSpPr>
        <p:spPr>
          <a:xfrm>
            <a:off x="4257041" y="4030868"/>
            <a:ext cx="1253869" cy="45538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Legacy preamble</a:t>
            </a:r>
            <a:endParaRPr lang="zh-CN" altLang="en-US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3" name="直接连接符 32">
            <a:extLst>
              <a:ext uri="{FF2B5EF4-FFF2-40B4-BE49-F238E27FC236}">
                <a16:creationId xmlns:a16="http://schemas.microsoft.com/office/drawing/2014/main" id="{02649A9E-1EE3-435F-8876-33950717375D}"/>
              </a:ext>
            </a:extLst>
          </p:cNvPr>
          <p:cNvCxnSpPr>
            <a:cxnSpLocks/>
          </p:cNvCxnSpPr>
          <p:nvPr/>
        </p:nvCxnSpPr>
        <p:spPr>
          <a:xfrm>
            <a:off x="2632827" y="2828562"/>
            <a:ext cx="0" cy="5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33">
            <a:extLst>
              <a:ext uri="{FF2B5EF4-FFF2-40B4-BE49-F238E27FC236}">
                <a16:creationId xmlns:a16="http://schemas.microsoft.com/office/drawing/2014/main" id="{DE70954E-B77F-42A7-8C67-109C3C5AEE30}"/>
              </a:ext>
            </a:extLst>
          </p:cNvPr>
          <p:cNvCxnSpPr>
            <a:cxnSpLocks/>
          </p:cNvCxnSpPr>
          <p:nvPr/>
        </p:nvCxnSpPr>
        <p:spPr>
          <a:xfrm>
            <a:off x="8022884" y="2828562"/>
            <a:ext cx="0" cy="5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34">
            <a:extLst>
              <a:ext uri="{FF2B5EF4-FFF2-40B4-BE49-F238E27FC236}">
                <a16:creationId xmlns:a16="http://schemas.microsoft.com/office/drawing/2014/main" id="{1CB15371-DAAD-4C04-97EA-AC2A740E0329}"/>
              </a:ext>
            </a:extLst>
          </p:cNvPr>
          <p:cNvCxnSpPr>
            <a:cxnSpLocks/>
          </p:cNvCxnSpPr>
          <p:nvPr/>
        </p:nvCxnSpPr>
        <p:spPr>
          <a:xfrm>
            <a:off x="6222884" y="3124721"/>
            <a:ext cx="180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箭头连接符 36">
            <a:extLst>
              <a:ext uri="{FF2B5EF4-FFF2-40B4-BE49-F238E27FC236}">
                <a16:creationId xmlns:a16="http://schemas.microsoft.com/office/drawing/2014/main" id="{5CFAC534-2BA5-4ECC-B212-9A802BA35C56}"/>
              </a:ext>
            </a:extLst>
          </p:cNvPr>
          <p:cNvCxnSpPr>
            <a:cxnSpLocks/>
          </p:cNvCxnSpPr>
          <p:nvPr/>
        </p:nvCxnSpPr>
        <p:spPr>
          <a:xfrm flipH="1">
            <a:off x="2624741" y="3124721"/>
            <a:ext cx="26241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文本框 37">
            <a:extLst>
              <a:ext uri="{FF2B5EF4-FFF2-40B4-BE49-F238E27FC236}">
                <a16:creationId xmlns:a16="http://schemas.microsoft.com/office/drawing/2014/main" id="{669A6DF0-6E7B-41A5-929E-3DFE1EC5684B}"/>
              </a:ext>
            </a:extLst>
          </p:cNvPr>
          <p:cNvSpPr txBox="1"/>
          <p:nvPr/>
        </p:nvSpPr>
        <p:spPr>
          <a:xfrm>
            <a:off x="5446243" y="2801374"/>
            <a:ext cx="656462" cy="46205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TXOP</a:t>
            </a:r>
            <a:endParaRPr lang="zh-CN" altLang="en-US" sz="1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8" name="文本框 39">
            <a:extLst>
              <a:ext uri="{FF2B5EF4-FFF2-40B4-BE49-F238E27FC236}">
                <a16:creationId xmlns:a16="http://schemas.microsoft.com/office/drawing/2014/main" id="{D35ED072-D62B-4DCF-8F05-61E72143802B}"/>
              </a:ext>
            </a:extLst>
          </p:cNvPr>
          <p:cNvSpPr txBox="1"/>
          <p:nvPr/>
        </p:nvSpPr>
        <p:spPr>
          <a:xfrm>
            <a:off x="2023474" y="4340275"/>
            <a:ext cx="436468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DL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9" name="文本框 44">
            <a:extLst>
              <a:ext uri="{FF2B5EF4-FFF2-40B4-BE49-F238E27FC236}">
                <a16:creationId xmlns:a16="http://schemas.microsoft.com/office/drawing/2014/main" id="{88A43E03-0BCF-498C-95A8-6E638B82F894}"/>
              </a:ext>
            </a:extLst>
          </p:cNvPr>
          <p:cNvSpPr txBox="1"/>
          <p:nvPr/>
        </p:nvSpPr>
        <p:spPr>
          <a:xfrm>
            <a:off x="2007065" y="4060335"/>
            <a:ext cx="436468" cy="46147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en-US" altLang="zh-CN" sz="14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UL</a:t>
            </a:r>
            <a:endParaRPr lang="zh-CN" altLang="en-US" sz="1400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0" name="文本框 35">
            <a:extLst>
              <a:ext uri="{FF2B5EF4-FFF2-40B4-BE49-F238E27FC236}">
                <a16:creationId xmlns:a16="http://schemas.microsoft.com/office/drawing/2014/main" id="{D5A1467D-5F5B-4090-85E0-FF26CCEBE9DE}"/>
              </a:ext>
            </a:extLst>
          </p:cNvPr>
          <p:cNvSpPr txBox="1"/>
          <p:nvPr/>
        </p:nvSpPr>
        <p:spPr>
          <a:xfrm>
            <a:off x="6092545" y="4746402"/>
            <a:ext cx="510011" cy="46147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ts val="3440"/>
              </a:lnSpc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µs</a:t>
            </a:r>
            <a:endParaRPr lang="zh-CN" altLang="en-US" sz="14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文本框 46">
            <a:extLst>
              <a:ext uri="{FF2B5EF4-FFF2-40B4-BE49-F238E27FC236}">
                <a16:creationId xmlns:a16="http://schemas.microsoft.com/office/drawing/2014/main" id="{DA148D70-E81E-4BFA-B690-359B67A8BE92}"/>
              </a:ext>
            </a:extLst>
          </p:cNvPr>
          <p:cNvSpPr txBox="1"/>
          <p:nvPr/>
        </p:nvSpPr>
        <p:spPr>
          <a:xfrm>
            <a:off x="4618996" y="3815450"/>
            <a:ext cx="583814" cy="46147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ts val="3440"/>
              </a:lnSpc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20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µs</a:t>
            </a:r>
            <a:endParaRPr lang="zh-CN" altLang="en-US" sz="14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2" name="矩形 65">
            <a:extLst>
              <a:ext uri="{FF2B5EF4-FFF2-40B4-BE49-F238E27FC236}">
                <a16:creationId xmlns:a16="http://schemas.microsoft.com/office/drawing/2014/main" id="{84A9BA13-F7AC-4E1F-A503-DABC91A2CF01}"/>
              </a:ext>
            </a:extLst>
          </p:cNvPr>
          <p:cNvSpPr/>
          <p:nvPr/>
        </p:nvSpPr>
        <p:spPr>
          <a:xfrm>
            <a:off x="7555693" y="3403064"/>
            <a:ext cx="467191" cy="244800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6">
            <a:extLst>
              <a:ext uri="{FF2B5EF4-FFF2-40B4-BE49-F238E27FC236}">
                <a16:creationId xmlns:a16="http://schemas.microsoft.com/office/drawing/2014/main" id="{C5CD38D4-D472-4420-B604-DEC30B269700}"/>
              </a:ext>
            </a:extLst>
          </p:cNvPr>
          <p:cNvSpPr txBox="1"/>
          <p:nvPr/>
        </p:nvSpPr>
        <p:spPr>
          <a:xfrm>
            <a:off x="7543718" y="3397356"/>
            <a:ext cx="569913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/>
            <a:r>
              <a:rPr lang="en-US" altLang="zh-CN" sz="11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ACK</a:t>
            </a:r>
            <a:endParaRPr lang="zh-CN" altLang="en-US" sz="11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4" name="矩形 75">
            <a:extLst>
              <a:ext uri="{FF2B5EF4-FFF2-40B4-BE49-F238E27FC236}">
                <a16:creationId xmlns:a16="http://schemas.microsoft.com/office/drawing/2014/main" id="{70D2CA4B-6E1B-480B-9F63-F93ADBCB4F0E}"/>
              </a:ext>
            </a:extLst>
          </p:cNvPr>
          <p:cNvSpPr/>
          <p:nvPr/>
        </p:nvSpPr>
        <p:spPr>
          <a:xfrm>
            <a:off x="7375979" y="3355056"/>
            <a:ext cx="123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</a:p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</a:p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</a:p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65" name="椭圆 7">
            <a:extLst>
              <a:ext uri="{FF2B5EF4-FFF2-40B4-BE49-F238E27FC236}">
                <a16:creationId xmlns:a16="http://schemas.microsoft.com/office/drawing/2014/main" id="{CB42BF60-2CFB-425C-BC72-C52841554058}"/>
              </a:ext>
            </a:extLst>
          </p:cNvPr>
          <p:cNvSpPr/>
          <p:nvPr/>
        </p:nvSpPr>
        <p:spPr>
          <a:xfrm>
            <a:off x="3729285" y="3832127"/>
            <a:ext cx="4090112" cy="2263873"/>
          </a:xfrm>
          <a:prstGeom prst="ellipse">
            <a:avLst/>
          </a:prstGeom>
          <a:noFill/>
          <a:ln>
            <a:solidFill>
              <a:srgbClr val="15151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59">
            <a:extLst>
              <a:ext uri="{FF2B5EF4-FFF2-40B4-BE49-F238E27FC236}">
                <a16:creationId xmlns:a16="http://schemas.microsoft.com/office/drawing/2014/main" id="{8D270F0C-6232-49E7-8DA6-864B7E4762A7}"/>
              </a:ext>
            </a:extLst>
          </p:cNvPr>
          <p:cNvSpPr/>
          <p:nvPr/>
        </p:nvSpPr>
        <p:spPr>
          <a:xfrm>
            <a:off x="3980468" y="3366696"/>
            <a:ext cx="123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</a:p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</a:p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</a:p>
          <a:p>
            <a:r>
              <a:rPr lang="en-US" altLang="zh-CN" sz="9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</a:p>
        </p:txBody>
      </p:sp>
      <p:cxnSp>
        <p:nvCxnSpPr>
          <p:cNvPr id="67" name="直接连接符 2">
            <a:extLst>
              <a:ext uri="{FF2B5EF4-FFF2-40B4-BE49-F238E27FC236}">
                <a16:creationId xmlns:a16="http://schemas.microsoft.com/office/drawing/2014/main" id="{95FDF9DF-AB21-4A11-96E5-820759430186}"/>
              </a:ext>
            </a:extLst>
          </p:cNvPr>
          <p:cNvCxnSpPr>
            <a:cxnSpLocks/>
          </p:cNvCxnSpPr>
          <p:nvPr/>
        </p:nvCxnSpPr>
        <p:spPr>
          <a:xfrm>
            <a:off x="5527834" y="4737527"/>
            <a:ext cx="0" cy="3255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本框 9">
            <a:extLst>
              <a:ext uri="{FF2B5EF4-FFF2-40B4-BE49-F238E27FC236}">
                <a16:creationId xmlns:a16="http://schemas.microsoft.com/office/drawing/2014/main" id="{4C8AE140-BF34-4903-8ABE-1D607FDFC311}"/>
              </a:ext>
            </a:extLst>
          </p:cNvPr>
          <p:cNvSpPr txBox="1"/>
          <p:nvPr/>
        </p:nvSpPr>
        <p:spPr>
          <a:xfrm>
            <a:off x="3030310" y="4740162"/>
            <a:ext cx="1347933" cy="376834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UL PPDU</a:t>
            </a:r>
            <a:endParaRPr lang="zh-CN" altLang="en-US" sz="1400" dirty="0">
              <a:highlight>
                <a:srgbClr val="FFFF00"/>
              </a:highlight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9" name="矩形 48">
            <a:extLst>
              <a:ext uri="{FF2B5EF4-FFF2-40B4-BE49-F238E27FC236}">
                <a16:creationId xmlns:a16="http://schemas.microsoft.com/office/drawing/2014/main" id="{E1ACB02E-7294-4DAB-8648-F3F4D285A2F1}"/>
              </a:ext>
            </a:extLst>
          </p:cNvPr>
          <p:cNvSpPr/>
          <p:nvPr/>
        </p:nvSpPr>
        <p:spPr>
          <a:xfrm>
            <a:off x="6118789" y="5334816"/>
            <a:ext cx="1252787" cy="301579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本框 49">
            <a:extLst>
              <a:ext uri="{FF2B5EF4-FFF2-40B4-BE49-F238E27FC236}">
                <a16:creationId xmlns:a16="http://schemas.microsoft.com/office/drawing/2014/main" id="{EF3EC1BC-7DEF-4EFB-B831-EC722D4FB3A6}"/>
              </a:ext>
            </a:extLst>
          </p:cNvPr>
          <p:cNvSpPr txBox="1"/>
          <p:nvPr/>
        </p:nvSpPr>
        <p:spPr>
          <a:xfrm>
            <a:off x="6312795" y="5341273"/>
            <a:ext cx="714363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l"/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UL Data</a:t>
            </a:r>
            <a:endParaRPr lang="zh-CN" altLang="en-US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1" name="矩形 50">
            <a:extLst>
              <a:ext uri="{FF2B5EF4-FFF2-40B4-BE49-F238E27FC236}">
                <a16:creationId xmlns:a16="http://schemas.microsoft.com/office/drawing/2014/main" id="{C1331293-B3DD-46CC-A08D-17210A2C96C9}"/>
              </a:ext>
            </a:extLst>
          </p:cNvPr>
          <p:cNvSpPr/>
          <p:nvPr/>
        </p:nvSpPr>
        <p:spPr>
          <a:xfrm>
            <a:off x="5554079" y="5334816"/>
            <a:ext cx="567462" cy="298586"/>
          </a:xfrm>
          <a:prstGeom prst="rect">
            <a:avLst/>
          </a:prstGeom>
          <a:noFill/>
          <a:ln>
            <a:solidFill>
              <a:srgbClr val="151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文本框 51">
            <a:extLst>
              <a:ext uri="{FF2B5EF4-FFF2-40B4-BE49-F238E27FC236}">
                <a16:creationId xmlns:a16="http://schemas.microsoft.com/office/drawing/2014/main" id="{F7FCC061-274E-4482-80D6-F9B386EE56D9}"/>
              </a:ext>
            </a:extLst>
          </p:cNvPr>
          <p:cNvSpPr txBox="1"/>
          <p:nvPr/>
        </p:nvSpPr>
        <p:spPr>
          <a:xfrm>
            <a:off x="5463445" y="5299443"/>
            <a:ext cx="745978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9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</a:t>
            </a:r>
          </a:p>
          <a:p>
            <a:pPr algn="ctr"/>
            <a:r>
              <a:rPr lang="en-US" altLang="zh-CN" sz="9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preamble</a:t>
            </a:r>
            <a:endParaRPr lang="zh-CN" altLang="en-US" sz="9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3" name="文本框 47">
            <a:extLst>
              <a:ext uri="{FF2B5EF4-FFF2-40B4-BE49-F238E27FC236}">
                <a16:creationId xmlns:a16="http://schemas.microsoft.com/office/drawing/2014/main" id="{E9EBD39E-EC36-4E1B-9F0F-CBBDA080200C}"/>
              </a:ext>
            </a:extLst>
          </p:cNvPr>
          <p:cNvSpPr txBox="1"/>
          <p:nvPr/>
        </p:nvSpPr>
        <p:spPr>
          <a:xfrm>
            <a:off x="2585904" y="3425049"/>
            <a:ext cx="1380245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1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Trigger frame</a:t>
            </a:r>
          </a:p>
        </p:txBody>
      </p:sp>
      <p:sp>
        <p:nvSpPr>
          <p:cNvPr id="75" name="Title 1">
            <a:extLst>
              <a:ext uri="{FF2B5EF4-FFF2-40B4-BE49-F238E27FC236}">
                <a16:creationId xmlns:a16="http://schemas.microsoft.com/office/drawing/2014/main" id="{D231EFF1-E033-4922-947F-817EAF4E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1"/>
            <a:ext cx="8001000" cy="533399"/>
          </a:xfrm>
        </p:spPr>
        <p:txBody>
          <a:bodyPr/>
          <a:lstStyle/>
          <a:p>
            <a:r>
              <a:rPr lang="en-US" altLang="zh-CN" dirty="0"/>
              <a:t>Example: </a:t>
            </a:r>
            <a:r>
              <a:rPr lang="en-US" dirty="0"/>
              <a:t>LPT STA is a non-AP STA</a:t>
            </a:r>
          </a:p>
        </p:txBody>
      </p:sp>
    </p:spTree>
    <p:extLst>
      <p:ext uri="{BB962C8B-B14F-4D97-AF65-F5344CB8AC3E}">
        <p14:creationId xmlns:p14="http://schemas.microsoft.com/office/powerpoint/2010/main" val="153025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D287-2150-4076-955F-E9BEF4E3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Trigger Frame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CDC74-2FDD-445B-8280-74F49F83D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924800" cy="4648198"/>
          </a:xfrm>
        </p:spPr>
        <p:txBody>
          <a:bodyPr/>
          <a:lstStyle/>
          <a:p>
            <a:r>
              <a:rPr lang="en-SG" dirty="0"/>
              <a:t>AMP Trigger frame design principle:</a:t>
            </a:r>
          </a:p>
          <a:p>
            <a:pPr lvl="1"/>
            <a:r>
              <a:rPr lang="en-SG" sz="1800" dirty="0"/>
              <a:t>Indicate to the intended LPT STA for transmitting legacy preamble.</a:t>
            </a:r>
          </a:p>
          <a:p>
            <a:pPr lvl="1"/>
            <a:r>
              <a:rPr lang="en-SG" sz="1800" dirty="0"/>
              <a:t>Indicate to the intended AMP STA for transmitting AMP preamble and UL data </a:t>
            </a:r>
            <a:r>
              <a:rPr lang="en-US" altLang="zh-CN" sz="1800" dirty="0"/>
              <a:t>immediately after the legacy preamble is transmitted by LPT STA.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r>
              <a:rPr lang="en-US" sz="1800" b="1" dirty="0"/>
              <a:t>Option 1: AMP Trigger frame is a new variant of the 11ax Trigger frame.</a:t>
            </a:r>
          </a:p>
          <a:p>
            <a:r>
              <a:rPr lang="en-US" sz="1800" b="1" dirty="0"/>
              <a:t>Option 2: A brand new AMP Trigger Frame.</a:t>
            </a:r>
          </a:p>
          <a:p>
            <a:pPr lvl="1"/>
            <a:endParaRPr lang="en-SG" sz="1600" dirty="0"/>
          </a:p>
          <a:p>
            <a:r>
              <a:rPr lang="en-SG" dirty="0"/>
              <a:t>We</a:t>
            </a:r>
            <a:r>
              <a:rPr lang="zh-CN" altLang="en-US" dirty="0"/>
              <a:t> </a:t>
            </a:r>
            <a:r>
              <a:rPr lang="en-SG" altLang="zh-CN" dirty="0"/>
              <a:t>slightly</a:t>
            </a:r>
            <a:r>
              <a:rPr lang="zh-CN" altLang="en-US" dirty="0"/>
              <a:t> </a:t>
            </a:r>
            <a:r>
              <a:rPr lang="en-SG" altLang="zh-CN" dirty="0"/>
              <a:t>prefer</a:t>
            </a:r>
            <a:r>
              <a:rPr lang="zh-CN" altLang="en-US" dirty="0"/>
              <a:t> </a:t>
            </a:r>
            <a:r>
              <a:rPr lang="en-SG" altLang="zh-CN" dirty="0"/>
              <a:t>option</a:t>
            </a:r>
            <a:r>
              <a:rPr lang="zh-CN" altLang="en-US" dirty="0"/>
              <a:t> </a:t>
            </a:r>
            <a:r>
              <a:rPr lang="en-SG" altLang="zh-CN" dirty="0"/>
              <a:t>2, because AMP STA may not support 11ax Trigger frame, and option 2 may simply the frame design.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5F66F-EF29-4B75-B5CF-B213B7B54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398BD-2983-46AB-ACDF-9A0B0D329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1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A185-CF92-4DA4-A8C8-2FE75140D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7BD33-9DEB-4C20-8A75-DB5AEFE20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This contribution proposes a mechanism that allows a third-party STA to generate and transmit the legacy preamble on behalf of a AMP non-AP STA that is not capable of generating the legacy preamble in AMP TB UL transmission.</a:t>
            </a:r>
          </a:p>
          <a:p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0E7BB-3A84-487C-BA21-E457EF2B5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39DCA-3590-4CB1-BB66-BA8D43C0D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1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1800" b="1" dirty="0"/>
              <a:t>Do you agree that 11bp shall define a mechanism that allows a third-party </a:t>
            </a:r>
            <a:r>
              <a:rPr lang="en-SG" dirty="0"/>
              <a:t>STA</a:t>
            </a:r>
            <a:r>
              <a:rPr lang="en-SG" sz="1800" b="1" dirty="0"/>
              <a:t> to generate and transmit the legacy preamble on behalf of a AMP non-AP STA that is </a:t>
            </a:r>
            <a:r>
              <a:rPr lang="en-US" altLang="zh-CN" sz="1800" b="1" dirty="0"/>
              <a:t>not</a:t>
            </a:r>
            <a:r>
              <a:rPr lang="en-SG" sz="1800" b="1" dirty="0"/>
              <a:t> capable of generating the legacy preamble </a:t>
            </a:r>
            <a:r>
              <a:rPr lang="en-SG" dirty="0"/>
              <a:t>in AMP TB UL transmission</a:t>
            </a:r>
            <a:r>
              <a:rPr lang="en-SG" sz="1800" b="1" dirty="0"/>
              <a:t>?</a:t>
            </a:r>
          </a:p>
          <a:p>
            <a:endParaRPr lang="en-SG" sz="1800" b="1" dirty="0"/>
          </a:p>
          <a:p>
            <a:endParaRPr lang="en-SG" dirty="0"/>
          </a:p>
          <a:p>
            <a:pPr marL="400050" lvl="1" indent="0">
              <a:buNone/>
            </a:pPr>
            <a:r>
              <a:rPr lang="en-US" altLang="zh-CN" dirty="0"/>
              <a:t>Yes</a:t>
            </a:r>
          </a:p>
          <a:p>
            <a:pPr marL="400050" lvl="1" indent="0">
              <a:buNone/>
            </a:pPr>
            <a:r>
              <a:rPr lang="en-US" dirty="0"/>
              <a:t>No</a:t>
            </a:r>
          </a:p>
          <a:p>
            <a:pPr marL="400050" lvl="1" indent="0">
              <a:buNone/>
            </a:pPr>
            <a:r>
              <a:rPr lang="en-US" dirty="0"/>
              <a:t>Abstain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96912" y="1598152"/>
            <a:ext cx="7846948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800" dirty="0">
                <a:latin typeface="+mn-lt"/>
                <a:ea typeface="+mn-ea"/>
              </a:rPr>
              <a:t>11-23-1168-00-0amp-amp-par-interoperability-and-backward-compatibility.</a:t>
            </a:r>
          </a:p>
          <a:p>
            <a:pPr lvl="0">
              <a:buFont typeface="+mj-lt"/>
              <a:buAutoNum type="arabicPeriod"/>
            </a:pPr>
            <a:r>
              <a:rPr lang="en-US" altLang="zh-CN" sz="1800" dirty="0">
                <a:latin typeface="+mn-lt"/>
                <a:ea typeface="+mn-ea"/>
              </a:rPr>
              <a:t>11-24-0860-01-00bp-coexistence-considerations-of-amp-data-communication.</a:t>
            </a:r>
            <a:endParaRPr lang="en-US" altLang="zh-CN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F6D02A-45E7-4032-981D-7D8DC512F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76C10E-1BF9-448A-A741-58F7EB05C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16455</TotalTime>
  <Words>596</Words>
  <Application>Microsoft Office PowerPoint</Application>
  <PresentationFormat>On-screen Show (4:3)</PresentationFormat>
  <Paragraphs>109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ACcord Submission Template</vt:lpstr>
      <vt:lpstr>Consideration on AMP Coexistence </vt:lpstr>
      <vt:lpstr>Background  </vt:lpstr>
      <vt:lpstr>Problem  </vt:lpstr>
      <vt:lpstr>Proposal</vt:lpstr>
      <vt:lpstr>Example: LPT STA is a non-AP STA</vt:lpstr>
      <vt:lpstr>AMP Trigger Frame</vt:lpstr>
      <vt:lpstr>Summary </vt:lpstr>
      <vt:lpstr>SP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1926</cp:revision>
  <cp:lastPrinted>1998-02-10T13:28:00Z</cp:lastPrinted>
  <dcterms:created xsi:type="dcterms:W3CDTF">2009-12-02T19:05:00Z</dcterms:created>
  <dcterms:modified xsi:type="dcterms:W3CDTF">2024-07-15T03:45:08Z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(3)hkSHXObYsBmQ4M+wIzBnK5kO8VgZyktRQFPs1rFT0dJs68lnjI85QxsMlU1GZ7qZu5nTqVCd
F6eKxKRHHiACtLjacLgN1Mk7K297o5vYgC/EccXvCkZtMAQAfPv2J2oVXQx0NYxXiEN6KAYY
mbpaYSj9GiTWqfHQ5Xo9opPg+4peNc7DVeFGMPau7Y2yG/wXM1meoZyKHu9HdQbm1qUu+Kiw
JTNPsfX535ozmqsUBd</vt:lpwstr>
  </property>
  <property fmtid="{D5CDD505-2E9C-101B-9397-08002B2CF9AE}" pid="10" name="_2015_ms_pID_7253431">
    <vt:lpwstr>SSDJL3EMkB8fiFLbnHkBi0S1VmzgNrf1pGEG75t0gBmAdMtvG1kOYD
pyQ0UeTOpgpAooFr+NmcRcAKYpG4WCVL71imYoOncBbdlQtjy5AqbrfesGrxQ2dxGpr6FGWQ
Th/PNHR3UCY6dLWq0qFjzkTE67s5rRNhBHIW+TObzC4qzFBhMzoTOHz5sJtMwNfV8O+lBhKK
83RVNifN6k7xwudPyY8uxylHIfTFT2DcSc0e</vt:lpwstr>
  </property>
  <property fmtid="{D5CDD505-2E9C-101B-9397-08002B2CF9AE}" pid="11" name="_2015_ms_pID_7253432">
    <vt:lpwstr>rw==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