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Override PartName="/ppt/changesInfos/changesInfo1.xml" ContentType="application/vnd.ms-powerpoint.changesinfo+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353" r:id="rId2"/>
    <p:sldId id="354" r:id="rId3"/>
    <p:sldId id="366" r:id="rId4"/>
    <p:sldId id="381" r:id="rId5"/>
    <p:sldId id="382" r:id="rId6"/>
    <p:sldId id="385" r:id="rId7"/>
    <p:sldId id="386" r:id="rId8"/>
    <p:sldId id="387" r:id="rId9"/>
    <p:sldId id="388" r:id="rId10"/>
    <p:sldId id="389" r:id="rId11"/>
    <p:sldId id="391" r:id="rId12"/>
    <p:sldId id="396" r:id="rId13"/>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기본 구역" id="{AEC7C130-F159-4D3E-A908-86FAE1F88ACB}">
          <p14:sldIdLst>
            <p14:sldId id="353"/>
            <p14:sldId id="354"/>
            <p14:sldId id="366"/>
            <p14:sldId id="381"/>
            <p14:sldId id="382"/>
            <p14:sldId id="385"/>
            <p14:sldId id="386"/>
            <p14:sldId id="387"/>
            <p14:sldId id="388"/>
            <p14:sldId id="389"/>
            <p14:sldId id="391"/>
            <p14:sldId id="396"/>
          </p14:sldIdLst>
        </p14:section>
      </p14:sectionLst>
    </p:ext>
    <p:ext uri="{EFAFB233-063F-42B5-8137-9DF3F51BA10A}">
      <p15:sldGuideLst xmlns:p15="http://schemas.microsoft.com/office/powerpoint/2012/main">
        <p15:guide id="1" orient="horz" pos="4224"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58AD0A-BBFE-553F-A329-BD4FBDEB0EA4}" name="Alfred Asterjadhi" initials="AA" userId="S::aasterja@qti.qualcomm.com::39de57b9-85c0-4fd1-aaac-8ca2b6560ad0" providerId="AD"/>
  <p188:author id="{F7A3D13D-5DB4-1CDE-6627-6D2DBF8DD2C8}" name="Abhishek Patil" initials="AP" userId="S::appatil@qti.qualcomm.com::4a57f103-40b4-4474-a113-d3340a5396d8" providerId="AD"/>
  <p188:author id="{FD36C79D-B116-0C85-EFFE-8DE0FFDA2524}" name="Duncan Ho" initials="DH" userId="S::dho@qti.qualcomm.com::cdbbd64b-6b86-4896-aca0-3d41c310760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DAA600"/>
    <a:srgbClr val="2ABD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156" autoAdjust="0"/>
  </p:normalViewPr>
  <p:slideViewPr>
    <p:cSldViewPr snapToGrid="0">
      <p:cViewPr varScale="1">
        <p:scale>
          <a:sx n="111" d="100"/>
          <a:sy n="111" d="100"/>
        </p:scale>
        <p:origin x="1536" y="114"/>
      </p:cViewPr>
      <p:guideLst>
        <p:guide orient="horz" pos="4224"/>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26"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5" Type="http://schemas.microsoft.com/office/2018/10/relationships/authors" Target="author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uncan Ho" userId="cdbbd64b-6b86-4896-aca0-3d41c310760d" providerId="ADAL" clId="{679B583F-CEA6-4054-87BA-5E2B42E9A3AB}"/>
    <pc:docChg chg="modSld modMainMaster">
      <pc:chgData name="Duncan Ho" userId="cdbbd64b-6b86-4896-aca0-3d41c310760d" providerId="ADAL" clId="{679B583F-CEA6-4054-87BA-5E2B42E9A3AB}" dt="2024-01-16T13:25:45.271" v="14" actId="20577"/>
      <pc:docMkLst>
        <pc:docMk/>
      </pc:docMkLst>
      <pc:sldChg chg="modSp mod">
        <pc:chgData name="Duncan Ho" userId="cdbbd64b-6b86-4896-aca0-3d41c310760d" providerId="ADAL" clId="{679B583F-CEA6-4054-87BA-5E2B42E9A3AB}" dt="2024-01-16T13:25:34.077" v="12" actId="6549"/>
        <pc:sldMkLst>
          <pc:docMk/>
          <pc:sldMk cId="0" sldId="256"/>
        </pc:sldMkLst>
        <pc:spChg chg="mod">
          <ac:chgData name="Duncan Ho" userId="cdbbd64b-6b86-4896-aca0-3d41c310760d" providerId="ADAL" clId="{679B583F-CEA6-4054-87BA-5E2B42E9A3AB}" dt="2024-01-16T13:25:34.077" v="12" actId="6549"/>
          <ac:spMkLst>
            <pc:docMk/>
            <pc:sldMk cId="0" sldId="256"/>
            <ac:spMk id="3074" creationId="{00000000-0000-0000-0000-000000000000}"/>
          </ac:spMkLst>
        </pc:spChg>
      </pc:sldChg>
      <pc:sldMasterChg chg="modSp mod">
        <pc:chgData name="Duncan Ho" userId="cdbbd64b-6b86-4896-aca0-3d41c310760d" providerId="ADAL" clId="{679B583F-CEA6-4054-87BA-5E2B42E9A3AB}" dt="2024-01-16T13:25:45.271" v="14" actId="20577"/>
        <pc:sldMasterMkLst>
          <pc:docMk/>
          <pc:sldMasterMk cId="0" sldId="2147483648"/>
        </pc:sldMasterMkLst>
        <pc:spChg chg="mod">
          <ac:chgData name="Duncan Ho" userId="cdbbd64b-6b86-4896-aca0-3d41c310760d" providerId="ADAL" clId="{679B583F-CEA6-4054-87BA-5E2B42E9A3AB}" dt="2024-01-16T13:25:45.271" v="14" actId="20577"/>
          <ac:spMkLst>
            <pc:docMk/>
            <pc:sldMasterMk cId="0" sldId="2147483648"/>
            <ac:spMk id="10" creationId="{00000000-0000-0000-0000-000000000000}"/>
          </ac:spMkLst>
        </pc:spChg>
        <pc:spChg chg="mod">
          <ac:chgData name="Duncan Ho" userId="cdbbd64b-6b86-4896-aca0-3d41c310760d" providerId="ADAL" clId="{679B583F-CEA6-4054-87BA-5E2B42E9A3AB}" dt="2024-01-16T13:25:26.024" v="8" actId="20577"/>
          <ac:spMkLst>
            <pc:docMk/>
            <pc:sldMasterMk cId="0" sldId="2147483648"/>
            <ac:spMk id="11" creationId="{E5B97ED7-1CB9-4D15-A8FD-7F94A47C6F88}"/>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7/12/2024</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Footer Placeholder 4"/>
          <p:cNvSpPr>
            <a:spLocks noGrp="1"/>
          </p:cNvSpPr>
          <p:nvPr>
            <p:ph type="ftr" idx="11"/>
          </p:nvPr>
        </p:nvSpPr>
        <p:spPr/>
        <p:txBody>
          <a:bodyPr/>
          <a:lstStyle>
            <a:lvl1pPr>
              <a:defRPr/>
            </a:lvl1pPr>
          </a:lstStyle>
          <a:p>
            <a:r>
              <a:rPr lang="en-GB" altLang="ko-KR" dirty="0" err="1" smtClean="0"/>
              <a:t>Jinho</a:t>
            </a:r>
            <a:r>
              <a:rPr lang="en-GB" altLang="ko-KR" dirty="0" smtClean="0"/>
              <a:t> Choi et al., Samsung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000" b="1"/>
            </a:lvl1pPr>
            <a:lvl2pPr marL="800100" indent="-342900">
              <a:buFont typeface="Arial" panose="020B0604020202020204" pitchFamily="34" charset="0"/>
              <a:buChar char="•"/>
              <a:defRPr sz="1800"/>
            </a:lvl2pPr>
            <a:lvl3pPr marL="1200150" indent="-285750">
              <a:buFont typeface="Arial" panose="020B0604020202020204" pitchFamily="34" charset="0"/>
              <a:buChar char="•"/>
              <a:defRPr sz="1600"/>
            </a:lvl3pPr>
            <a:lvl4pPr marL="1657350" indent="-285750">
              <a:buFont typeface="Arial" panose="020B0604020202020204" pitchFamily="34" charset="0"/>
              <a:buChar char="•"/>
              <a:defRPr sz="1400"/>
            </a:lvl4pPr>
            <a:lvl5pPr marL="2114550" indent="-285750">
              <a:buFont typeface="Arial" panose="020B0604020202020204" pitchFamily="34" charset="0"/>
              <a:buChar char="•"/>
              <a:defRPr sz="14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err="1" smtClean="0"/>
              <a:t>Jinho</a:t>
            </a:r>
            <a:r>
              <a:rPr lang="en-GB" altLang="ko-KR" dirty="0" smtClean="0"/>
              <a:t> Choi et al., Samsung Electronics</a:t>
            </a:r>
            <a:endParaRPr lang="en-GB" altLang="ko-K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5" name="Footer Placeholder 4"/>
          <p:cNvSpPr>
            <a:spLocks noGrp="1"/>
          </p:cNvSpPr>
          <p:nvPr>
            <p:ph type="ftr" idx="11"/>
          </p:nvPr>
        </p:nvSpPr>
        <p:spPr/>
        <p:txBody>
          <a:bodyPr/>
          <a:lstStyle>
            <a:lvl1pPr>
              <a:defRPr/>
            </a:lvl1pPr>
          </a:lstStyle>
          <a:p>
            <a:r>
              <a:rPr lang="en-GB" altLang="ko-KR" dirty="0" err="1" smtClean="0"/>
              <a:t>Jinho</a:t>
            </a:r>
            <a:r>
              <a:rPr lang="en-GB" altLang="ko-KR" dirty="0" smtClean="0"/>
              <a:t> Choi et al., Samsung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idx="11"/>
          </p:nvPr>
        </p:nvSpPr>
        <p:spPr/>
        <p:txBody>
          <a:bodyPr/>
          <a:lstStyle>
            <a:lvl1pPr>
              <a:defRPr/>
            </a:lvl1pPr>
          </a:lstStyle>
          <a:p>
            <a:r>
              <a:rPr lang="en-GB" altLang="ko-KR" dirty="0" err="1" smtClean="0"/>
              <a:t>Jinho</a:t>
            </a:r>
            <a:r>
              <a:rPr lang="en-GB" altLang="ko-KR" dirty="0" smtClean="0"/>
              <a:t> Choi et al., Samsung Electronics</a:t>
            </a:r>
            <a:endParaRPr lang="en-GB" altLang="ko-KR"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ko-KR" dirty="0" err="1" smtClean="0"/>
              <a:t>Jinho</a:t>
            </a:r>
            <a:r>
              <a:rPr lang="en-GB" altLang="ko-KR" dirty="0" smtClean="0"/>
              <a:t> Choi et al., Samsung Electronics</a:t>
            </a:r>
            <a:endParaRPr lang="en-GB" altLang="ko-KR"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p:txBody>
          <a:bodyPr/>
          <a:lstStyle>
            <a:lvl1pPr>
              <a:defRPr/>
            </a:lvl1pPr>
          </a:lstStyle>
          <a:p>
            <a:r>
              <a:rPr lang="en-GB" altLang="ko-KR" dirty="0" err="1" smtClean="0"/>
              <a:t>Jinho</a:t>
            </a:r>
            <a:r>
              <a:rPr lang="en-GB" altLang="ko-KR" dirty="0" smtClean="0"/>
              <a:t> Choi et al., Samsung Electronics</a:t>
            </a:r>
            <a:endParaRPr lang="en-GB" altLang="ko-KR"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p:txBody>
          <a:bodyPr/>
          <a:lstStyle>
            <a:lvl1pPr>
              <a:defRPr/>
            </a:lvl1pPr>
          </a:lstStyle>
          <a:p>
            <a:r>
              <a:rPr lang="en-GB" altLang="ko-KR" dirty="0" err="1" smtClean="0"/>
              <a:t>Jinho</a:t>
            </a:r>
            <a:r>
              <a:rPr lang="en-GB" altLang="ko-KR" dirty="0" smtClean="0"/>
              <a:t> Choi et al., Samsung Electronics</a:t>
            </a:r>
            <a:endParaRPr lang="en-GB" altLang="ko-KR"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en-GB" altLang="ko-KR" dirty="0" err="1" smtClean="0"/>
              <a:t>Jinho</a:t>
            </a:r>
            <a:r>
              <a:rPr lang="en-GB" altLang="ko-KR" dirty="0" smtClean="0"/>
              <a:t> Choi et al., Samsung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en-GB" altLang="ko-KR" dirty="0" err="1" smtClean="0"/>
              <a:t>Jinho</a:t>
            </a:r>
            <a:r>
              <a:rPr lang="en-GB" altLang="ko-KR" dirty="0" smtClean="0"/>
              <a:t> Choi et al., Samsung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Jinho</a:t>
            </a:r>
            <a:r>
              <a:rPr lang="en-GB" dirty="0" smtClean="0"/>
              <a:t> Choi et al., Samsung Electronics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802.11-24/1195r0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1" name="Date Placeholder 3">
            <a:extLst>
              <a:ext uri="{FF2B5EF4-FFF2-40B4-BE49-F238E27FC236}">
                <a16:creationId xmlns:a16="http://schemas.microsoft.com/office/drawing/2014/main" id="{E5B97ED7-1CB9-4D15-A8FD-7F94A47C6F88}"/>
              </a:ext>
            </a:extLst>
          </p:cNvPr>
          <p:cNvSpPr txBox="1">
            <a:spLocks/>
          </p:cNvSpPr>
          <p:nvPr userDrawn="1"/>
        </p:nvSpPr>
        <p:spPr bwMode="auto">
          <a:xfrm>
            <a:off x="679928" y="322656"/>
            <a:ext cx="1437319"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July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a:t>
            </a:fld>
            <a:endParaRPr lang="en-GB"/>
          </a:p>
        </p:txBody>
      </p:sp>
      <p:sp>
        <p:nvSpPr>
          <p:cNvPr id="5" name="바닥글 개체 틀 4"/>
          <p:cNvSpPr>
            <a:spLocks noGrp="1"/>
          </p:cNvSpPr>
          <p:nvPr>
            <p:ph type="ftr" idx="14"/>
          </p:nvPr>
        </p:nvSpPr>
        <p:spPr/>
        <p:txBody>
          <a:bodyPr/>
          <a:lstStyle/>
          <a:p>
            <a:r>
              <a:rPr lang="en-GB" altLang="ko-KR" smtClean="0"/>
              <a:t>Jinho Choi et al., Samsung Electronics</a:t>
            </a:r>
            <a:endParaRPr lang="en-GB" altLang="ko-KR" dirty="0"/>
          </a:p>
        </p:txBody>
      </p:sp>
      <p:sp>
        <p:nvSpPr>
          <p:cNvPr id="8" name="标题 1"/>
          <p:cNvSpPr txBox="1">
            <a:spLocks/>
          </p:cNvSpPr>
          <p:nvPr/>
        </p:nvSpPr>
        <p:spPr bwMode="auto">
          <a:xfrm>
            <a:off x="448572" y="835450"/>
            <a:ext cx="8246854" cy="1470025"/>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zh-CN" kern="0" dirty="0" smtClean="0"/>
              <a:t>Indication Techniques for Urgent Traffic</a:t>
            </a:r>
          </a:p>
        </p:txBody>
      </p:sp>
      <p:sp>
        <p:nvSpPr>
          <p:cNvPr id="9" name="Rectangle 4">
            <a:extLst>
              <a:ext uri="{FF2B5EF4-FFF2-40B4-BE49-F238E27FC236}">
                <a16:creationId xmlns:a16="http://schemas.microsoft.com/office/drawing/2014/main" id="{AAB4AADD-B9F4-45B4-B9D2-5B5E3506EF55}"/>
              </a:ext>
            </a:extLst>
          </p:cNvPr>
          <p:cNvSpPr txBox="1">
            <a:spLocks noChangeArrowheads="1"/>
          </p:cNvSpPr>
          <p:nvPr/>
        </p:nvSpPr>
        <p:spPr bwMode="auto">
          <a:xfrm>
            <a:off x="685799" y="242976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GB" altLang="en-US" sz="2000" kern="0" dirty="0"/>
              <a:t>Date:</a:t>
            </a:r>
            <a:r>
              <a:rPr lang="en-GB" altLang="en-US" sz="2000" b="0" kern="0" dirty="0"/>
              <a:t> </a:t>
            </a:r>
            <a:r>
              <a:rPr lang="en-GB" altLang="en-US" sz="2000" b="0" kern="0" dirty="0" smtClean="0"/>
              <a:t>2024-07-11</a:t>
            </a:r>
            <a:endParaRPr lang="en-GB" altLang="en-US" sz="2000" b="0" kern="0" dirty="0"/>
          </a:p>
        </p:txBody>
      </p:sp>
      <p:graphicFrame>
        <p:nvGraphicFramePr>
          <p:cNvPr id="10" name="Table 5"/>
          <p:cNvGraphicFramePr>
            <a:graphicFrameLocks noGrp="1"/>
          </p:cNvGraphicFramePr>
          <p:nvPr>
            <p:extLst>
              <p:ext uri="{D42A27DB-BD31-4B8C-83A1-F6EECF244321}">
                <p14:modId xmlns:p14="http://schemas.microsoft.com/office/powerpoint/2010/main" val="1250897392"/>
              </p:ext>
            </p:extLst>
          </p:nvPr>
        </p:nvGraphicFramePr>
        <p:xfrm>
          <a:off x="755576" y="2980225"/>
          <a:ext cx="7772401" cy="333825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4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effectLst/>
                          <a:latin typeface="Times New Roman"/>
                          <a:ea typeface="Times New Roman"/>
                        </a:rPr>
                        <a:t>Affiliations</a:t>
                      </a: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effectLst/>
                          <a:latin typeface="Times New Roman"/>
                          <a:ea typeface="Times New Roman"/>
                        </a:rPr>
                        <a:t>Address</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effectLst/>
                          <a:latin typeface="Times New Roman"/>
                          <a:ea typeface="Times New Roman"/>
                        </a:rPr>
                        <a:t>Phone</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effectLst/>
                          <a:latin typeface="Times New Roman"/>
                          <a:ea typeface="Times New Roman"/>
                        </a:rPr>
                        <a:t>email</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effectLst/>
                          <a:latin typeface="Times New Roman"/>
                          <a:ea typeface="Times New Roman"/>
                        </a:rPr>
                        <a:t>Jinho</a:t>
                      </a:r>
                      <a:r>
                        <a:rPr lang="en-US" sz="1100" dirty="0" smtClean="0">
                          <a:effectLst/>
                          <a:latin typeface="Times New Roman"/>
                          <a:ea typeface="Times New Roman"/>
                        </a:rPr>
                        <a:t> Choi</a:t>
                      </a:r>
                      <a:endParaRPr lang="en-US" sz="11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10">
                  <a:txBody>
                    <a:bodyPr/>
                    <a:lstStyle/>
                    <a:p>
                      <a:pPr marL="0" marR="0" algn="ctr">
                        <a:spcBef>
                          <a:spcPts val="0"/>
                        </a:spcBef>
                        <a:spcAft>
                          <a:spcPts val="0"/>
                        </a:spcAft>
                      </a:pPr>
                      <a:r>
                        <a:rPr lang="en-US" sz="1200" dirty="0" smtClean="0">
                          <a:effectLst/>
                          <a:latin typeface="Times New Roman"/>
                          <a:ea typeface="Times New Roman"/>
                        </a:rPr>
                        <a:t>Samsung</a:t>
                      </a:r>
                      <a:r>
                        <a:rPr lang="en-US" sz="1200" baseline="0" dirty="0" smtClean="0">
                          <a:effectLst/>
                          <a:latin typeface="Times New Roman"/>
                          <a:ea typeface="Times New Roman"/>
                        </a:rPr>
                        <a:t> Electronics</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10">
                  <a:txBody>
                    <a:bodyPr/>
                    <a:lstStyle/>
                    <a:p>
                      <a:pPr marL="0" marR="0" algn="ctr">
                        <a:spcBef>
                          <a:spcPts val="0"/>
                        </a:spcBef>
                        <a:spcAft>
                          <a:spcPts val="0"/>
                        </a:spcAft>
                      </a:pPr>
                      <a:r>
                        <a:rPr lang="en-US" sz="1100" dirty="0" smtClean="0">
                          <a:effectLst/>
                          <a:latin typeface="+mn-lt"/>
                          <a:ea typeface="Times New Roman"/>
                        </a:rPr>
                        <a:t>56, </a:t>
                      </a:r>
                      <a:r>
                        <a:rPr lang="en-US" sz="1100" dirty="0" err="1" smtClean="0">
                          <a:effectLst/>
                          <a:latin typeface="+mn-lt"/>
                          <a:ea typeface="Times New Roman"/>
                        </a:rPr>
                        <a:t>Seongchon-gil</a:t>
                      </a:r>
                      <a:r>
                        <a:rPr lang="en-US" sz="1100" dirty="0" smtClean="0">
                          <a:effectLst/>
                          <a:latin typeface="+mn-lt"/>
                          <a:ea typeface="Times New Roman"/>
                        </a:rPr>
                        <a:t>, </a:t>
                      </a:r>
                      <a:br>
                        <a:rPr lang="en-US" sz="1100" dirty="0" smtClean="0">
                          <a:effectLst/>
                          <a:latin typeface="+mn-lt"/>
                          <a:ea typeface="Times New Roman"/>
                        </a:rPr>
                      </a:br>
                      <a:r>
                        <a:rPr lang="en-US" sz="1100" dirty="0" err="1" smtClean="0">
                          <a:effectLst/>
                          <a:latin typeface="+mn-lt"/>
                          <a:ea typeface="Times New Roman"/>
                        </a:rPr>
                        <a:t>Seocho-gu</a:t>
                      </a:r>
                      <a:r>
                        <a:rPr lang="en-US" sz="1100" dirty="0" smtClean="0">
                          <a:effectLst/>
                          <a:latin typeface="+mn-lt"/>
                          <a:ea typeface="Times New Roman"/>
                        </a:rPr>
                        <a:t>, Seoul, </a:t>
                      </a:r>
                      <a:br>
                        <a:rPr lang="en-US" sz="1100" dirty="0" smtClean="0">
                          <a:effectLst/>
                          <a:latin typeface="+mn-lt"/>
                          <a:ea typeface="Times New Roman"/>
                        </a:rPr>
                      </a:br>
                      <a:r>
                        <a:rPr lang="en-US" sz="1100" dirty="0" smtClean="0">
                          <a:effectLst/>
                          <a:latin typeface="+mn-lt"/>
                          <a:ea typeface="Times New Roman"/>
                        </a:rPr>
                        <a:t>Republic of Korea</a:t>
                      </a:r>
                      <a:r>
                        <a:rPr lang="en-US" sz="1100" dirty="0">
                          <a:effectLst/>
                          <a:latin typeface="Times New Roman"/>
                          <a:ea typeface="Times New Roman"/>
                        </a:rPr>
                        <a:t> </a:t>
                      </a: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smtClean="0">
                          <a:effectLst/>
                          <a:latin typeface="Times New Roman"/>
                          <a:ea typeface="Times New Roman"/>
                        </a:rPr>
                        <a:t>dominic.choi@samsung.com</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100" dirty="0" smtClean="0">
                          <a:effectLst/>
                          <a:latin typeface="Times New Roman"/>
                          <a:ea typeface="Times New Roman"/>
                        </a:rPr>
                        <a:t>Jack</a:t>
                      </a:r>
                      <a:r>
                        <a:rPr lang="en-US" sz="1100" baseline="0" dirty="0" smtClean="0">
                          <a:effectLst/>
                          <a:latin typeface="Times New Roman"/>
                          <a:ea typeface="Times New Roman"/>
                        </a:rPr>
                        <a:t> </a:t>
                      </a:r>
                      <a:r>
                        <a:rPr lang="en-US" sz="1100" baseline="0" dirty="0" err="1" smtClean="0">
                          <a:effectLst/>
                          <a:latin typeface="Times New Roman"/>
                          <a:ea typeface="Times New Roman"/>
                        </a:rPr>
                        <a:t>Jonghyo</a:t>
                      </a:r>
                      <a:r>
                        <a:rPr lang="en-US" sz="1100" baseline="0" dirty="0" smtClean="0">
                          <a:effectLst/>
                          <a:latin typeface="Times New Roman"/>
                          <a:ea typeface="Times New Roman"/>
                        </a:rPr>
                        <a:t> Lee</a:t>
                      </a:r>
                      <a:r>
                        <a:rPr lang="en-US" sz="1100" dirty="0" smtClean="0">
                          <a:effectLst/>
                          <a:latin typeface="Times New Roman"/>
                          <a:ea typeface="Times New Roman"/>
                        </a:rPr>
                        <a:t> </a:t>
                      </a:r>
                      <a:endParaRPr lang="en-US" sz="11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100" dirty="0" err="1" smtClean="0">
                          <a:effectLst/>
                          <a:latin typeface="Times New Roman"/>
                          <a:ea typeface="Times New Roman"/>
                        </a:rPr>
                        <a:t>Jaheon</a:t>
                      </a:r>
                      <a:r>
                        <a:rPr lang="en-US" sz="1100" dirty="0" smtClean="0">
                          <a:effectLst/>
                          <a:latin typeface="Times New Roman"/>
                          <a:ea typeface="Times New Roman"/>
                        </a:rPr>
                        <a:t> </a:t>
                      </a:r>
                      <a:r>
                        <a:rPr lang="en-US" sz="1100" dirty="0" err="1" smtClean="0">
                          <a:effectLst/>
                          <a:latin typeface="Times New Roman"/>
                          <a:ea typeface="Times New Roman"/>
                        </a:rPr>
                        <a:t>Gu</a:t>
                      </a:r>
                      <a:endParaRPr lang="en-US" sz="11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Times New Roman"/>
                          <a:ea typeface="Times New Roman"/>
                        </a:rPr>
                        <a:t> </a:t>
                      </a: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03478">
                <a:tc>
                  <a:txBody>
                    <a:bodyPr/>
                    <a:lstStyle/>
                    <a:p>
                      <a:pPr marL="0" marR="0" algn="ctr" defTabSz="914400" rtl="0" eaLnBrk="1" latinLnBrk="0" hangingPunct="1">
                        <a:spcBef>
                          <a:spcPts val="0"/>
                        </a:spcBef>
                        <a:spcAft>
                          <a:spcPts val="0"/>
                        </a:spcAft>
                      </a:pPr>
                      <a:r>
                        <a:rPr lang="en-US" altLang="ko-KR" sz="1100" kern="1200" dirty="0" err="1" smtClean="0">
                          <a:solidFill>
                            <a:schemeClr val="tx1"/>
                          </a:solidFill>
                          <a:effectLst/>
                          <a:latin typeface="+mn-lt"/>
                          <a:ea typeface="Times New Roman"/>
                          <a:cs typeface="+mn-cs"/>
                        </a:rPr>
                        <a:t>Jonghoe</a:t>
                      </a:r>
                      <a:r>
                        <a:rPr lang="en-US" altLang="ko-KR" sz="1100" kern="1200" dirty="0" smtClean="0">
                          <a:solidFill>
                            <a:schemeClr val="tx1"/>
                          </a:solidFill>
                          <a:effectLst/>
                          <a:latin typeface="+mn-lt"/>
                          <a:ea typeface="Times New Roman"/>
                          <a:cs typeface="+mn-cs"/>
                        </a:rPr>
                        <a:t> Koo</a:t>
                      </a:r>
                      <a:endParaRPr lang="en-US" altLang="ko-KR" sz="1100" kern="1200" dirty="0">
                        <a:solidFill>
                          <a:schemeClr val="tx1"/>
                        </a:solidFill>
                        <a:effectLst/>
                        <a:latin typeface="+mn-lt"/>
                        <a:ea typeface="Times New Roman"/>
                        <a:cs typeface="+mn-cs"/>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03478">
                <a:tc>
                  <a:txBody>
                    <a:bodyPr/>
                    <a:lstStyle/>
                    <a:p>
                      <a:pPr marL="0" marR="0" algn="ctr" defTabSz="914400" rtl="0" eaLnBrk="1" latinLnBrk="0" hangingPunct="1">
                        <a:spcBef>
                          <a:spcPts val="0"/>
                        </a:spcBef>
                        <a:spcAft>
                          <a:spcPts val="0"/>
                        </a:spcAft>
                      </a:pPr>
                      <a:r>
                        <a:rPr lang="en-US" altLang="ko-KR" sz="1100" kern="1200" dirty="0" err="1" smtClean="0">
                          <a:solidFill>
                            <a:schemeClr val="tx1"/>
                          </a:solidFill>
                          <a:effectLst/>
                          <a:latin typeface="+mn-lt"/>
                          <a:ea typeface="Times New Roman"/>
                          <a:cs typeface="+mn-cs"/>
                        </a:rPr>
                        <a:t>Jungjun</a:t>
                      </a:r>
                      <a:r>
                        <a:rPr lang="en-US" altLang="ko-KR" sz="1100" kern="1200" dirty="0" smtClean="0">
                          <a:solidFill>
                            <a:schemeClr val="tx1"/>
                          </a:solidFill>
                          <a:effectLst/>
                          <a:latin typeface="+mn-lt"/>
                          <a:ea typeface="Times New Roman"/>
                          <a:cs typeface="+mn-cs"/>
                        </a:rPr>
                        <a:t> Kim</a:t>
                      </a:r>
                      <a:endParaRPr lang="en-US" altLang="ko-KR" sz="1100" kern="1200" dirty="0">
                        <a:solidFill>
                          <a:schemeClr val="tx1"/>
                        </a:solidFill>
                        <a:effectLst/>
                        <a:latin typeface="+mn-lt"/>
                        <a:ea typeface="Times New Roman"/>
                        <a:cs typeface="+mn-cs"/>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vMerge="1">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4244388"/>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100" kern="1200" dirty="0" err="1" smtClean="0">
                          <a:solidFill>
                            <a:schemeClr val="tx1"/>
                          </a:solidFill>
                          <a:effectLst/>
                          <a:latin typeface="+mn-lt"/>
                          <a:ea typeface="Times New Roman"/>
                          <a:cs typeface="+mn-cs"/>
                        </a:rPr>
                        <a:t>Mingyu</a:t>
                      </a:r>
                      <a:r>
                        <a:rPr lang="en-US" altLang="ko-KR" sz="1100" kern="1200" dirty="0" smtClean="0">
                          <a:solidFill>
                            <a:schemeClr val="tx1"/>
                          </a:solidFill>
                          <a:effectLst/>
                          <a:latin typeface="+mn-lt"/>
                          <a:ea typeface="Times New Roman"/>
                          <a:cs typeface="+mn-cs"/>
                        </a:rPr>
                        <a:t> Lee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2694346"/>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100" dirty="0" err="1" smtClean="0">
                          <a:effectLst/>
                          <a:latin typeface="+mn-lt"/>
                          <a:ea typeface="Times New Roman"/>
                        </a:rPr>
                        <a:t>Seongho</a:t>
                      </a:r>
                      <a:r>
                        <a:rPr lang="en-US" altLang="ko-KR" sz="1100" dirty="0" smtClean="0">
                          <a:effectLst/>
                          <a:latin typeface="+mn-lt"/>
                          <a:ea typeface="Times New Roman"/>
                        </a:rPr>
                        <a:t> </a:t>
                      </a:r>
                      <a:r>
                        <a:rPr lang="en-US" altLang="ko-KR" sz="1100" dirty="0" err="1" smtClean="0">
                          <a:effectLst/>
                          <a:latin typeface="+mn-lt"/>
                          <a:ea typeface="Times New Roman"/>
                        </a:rPr>
                        <a:t>Byeon</a:t>
                      </a:r>
                      <a:endParaRPr lang="en-US" altLang="ko-KR" sz="1100" dirty="0" smtClean="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vMerge="1">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8081045"/>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100" dirty="0" err="1" smtClean="0">
                          <a:effectLst/>
                          <a:latin typeface="+mn-lt"/>
                          <a:ea typeface="Times New Roman"/>
                        </a:rPr>
                        <a:t>Suhwook</a:t>
                      </a:r>
                      <a:r>
                        <a:rPr lang="en-US" altLang="ko-KR" sz="1100" dirty="0" smtClean="0">
                          <a:effectLst/>
                          <a:latin typeface="+mn-lt"/>
                          <a:ea typeface="Times New Roman"/>
                        </a:rPr>
                        <a:t> Kim</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vMerge="1">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7745951"/>
                  </a:ext>
                </a:extLst>
              </a:tr>
              <a:tr h="303478">
                <a:tc>
                  <a:txBody>
                    <a:bodyPr/>
                    <a:lstStyle/>
                    <a:p>
                      <a:pPr marL="0" marR="0" algn="ctr" defTabSz="914400" rtl="0" eaLnBrk="1" latinLnBrk="0" hangingPunct="1">
                        <a:spcBef>
                          <a:spcPts val="0"/>
                        </a:spcBef>
                        <a:spcAft>
                          <a:spcPts val="0"/>
                        </a:spcAft>
                      </a:pPr>
                      <a:r>
                        <a:rPr lang="en-US" sz="1100" kern="1200" dirty="0" err="1" smtClean="0">
                          <a:solidFill>
                            <a:schemeClr val="tx1"/>
                          </a:solidFill>
                          <a:effectLst/>
                          <a:latin typeface="Times New Roman"/>
                          <a:ea typeface="Times New Roman"/>
                          <a:cs typeface="+mn-cs"/>
                        </a:rPr>
                        <a:t>Taeyoung</a:t>
                      </a:r>
                      <a:r>
                        <a:rPr lang="en-US" sz="1100" kern="1200" dirty="0" smtClean="0">
                          <a:solidFill>
                            <a:schemeClr val="tx1"/>
                          </a:solidFill>
                          <a:effectLst/>
                          <a:latin typeface="Times New Roman"/>
                          <a:ea typeface="Times New Roman"/>
                          <a:cs typeface="+mn-cs"/>
                        </a:rPr>
                        <a:t> Ha</a:t>
                      </a:r>
                      <a:endParaRPr lang="en-US" sz="1100" kern="1200" dirty="0">
                        <a:solidFill>
                          <a:schemeClr val="tx1"/>
                        </a:solidFill>
                        <a:effectLst/>
                        <a:latin typeface="Times New Roman"/>
                        <a:ea typeface="Times New Roman"/>
                        <a:cs typeface="+mn-cs"/>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03478">
                <a:tc>
                  <a:txBody>
                    <a:bodyPr/>
                    <a:lstStyle/>
                    <a:p>
                      <a:pPr marL="0" marR="0" algn="ctr" defTabSz="914400" rtl="0" eaLnBrk="1" latinLnBrk="0" hangingPunct="1">
                        <a:spcBef>
                          <a:spcPts val="0"/>
                        </a:spcBef>
                        <a:spcAft>
                          <a:spcPts val="0"/>
                        </a:spcAft>
                      </a:pPr>
                      <a:r>
                        <a:rPr lang="en-US" sz="1100" kern="1200" dirty="0" err="1" smtClean="0">
                          <a:solidFill>
                            <a:schemeClr val="tx1"/>
                          </a:solidFill>
                          <a:effectLst/>
                          <a:latin typeface="Times New Roman"/>
                          <a:ea typeface="Times New Roman"/>
                          <a:cs typeface="+mn-cs"/>
                        </a:rPr>
                        <a:t>Youngwan</a:t>
                      </a:r>
                      <a:r>
                        <a:rPr lang="en-US" sz="1100" kern="1200" baseline="0" dirty="0" smtClean="0">
                          <a:solidFill>
                            <a:schemeClr val="tx1"/>
                          </a:solidFill>
                          <a:effectLst/>
                          <a:latin typeface="Times New Roman"/>
                          <a:ea typeface="Times New Roman"/>
                          <a:cs typeface="+mn-cs"/>
                        </a:rPr>
                        <a:t> So</a:t>
                      </a:r>
                      <a:endParaRPr lang="en-US" sz="1100" kern="1200" dirty="0">
                        <a:solidFill>
                          <a:schemeClr val="tx1"/>
                        </a:solidFill>
                        <a:effectLst/>
                        <a:latin typeface="Times New Roman"/>
                        <a:ea typeface="Times New Roman"/>
                        <a:cs typeface="+mn-cs"/>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3675408"/>
                  </a:ext>
                </a:extLst>
              </a:tr>
            </a:tbl>
          </a:graphicData>
        </a:graphic>
      </p:graphicFrame>
    </p:spTree>
    <p:extLst>
      <p:ext uri="{BB962C8B-B14F-4D97-AF65-F5344CB8AC3E}">
        <p14:creationId xmlns:p14="http://schemas.microsoft.com/office/powerpoint/2010/main" val="18728547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dirty="0"/>
          </a:p>
        </p:txBody>
      </p:sp>
      <p:sp>
        <p:nvSpPr>
          <p:cNvPr id="3" name="내용 개체 틀 2"/>
          <p:cNvSpPr>
            <a:spLocks noGrp="1"/>
          </p:cNvSpPr>
          <p:nvPr>
            <p:ph idx="1"/>
          </p:nvPr>
        </p:nvSpPr>
        <p:spPr/>
        <p:txBody>
          <a:bodyPr/>
          <a:lstStyle/>
          <a:p>
            <a:pPr marL="0" indent="0" defTabSz="914400">
              <a:lnSpc>
                <a:spcPct val="90000"/>
              </a:lnSpc>
              <a:spcBef>
                <a:spcPct val="20000"/>
              </a:spcBef>
              <a:buClrTx/>
              <a:buSzTx/>
              <a:buNone/>
              <a:defRPr/>
            </a:pPr>
            <a:r>
              <a:rPr lang="en-US" altLang="ko-KR" sz="1800" dirty="0">
                <a:solidFill>
                  <a:schemeClr val="tx1"/>
                </a:solidFill>
                <a:ea typeface="굴림" panose="020B0600000101010101" pitchFamily="50" charset="-127"/>
              </a:rPr>
              <a:t>[1] 23/0480r3, UHR </a:t>
            </a:r>
            <a:r>
              <a:rPr lang="en-US" altLang="ko-KR" sz="1800" dirty="0" smtClean="0">
                <a:solidFill>
                  <a:schemeClr val="tx1"/>
                </a:solidFill>
                <a:ea typeface="굴림" panose="020B0600000101010101" pitchFamily="50" charset="-127"/>
              </a:rPr>
              <a:t>proposed </a:t>
            </a:r>
            <a:r>
              <a:rPr lang="en-US" altLang="ko-KR" sz="1800" dirty="0">
                <a:solidFill>
                  <a:schemeClr val="tx1"/>
                </a:solidFill>
                <a:ea typeface="굴림" panose="020B0600000101010101" pitchFamily="50" charset="-127"/>
              </a:rPr>
              <a:t>PAR</a:t>
            </a:r>
          </a:p>
          <a:p>
            <a:pPr marL="0" indent="0" defTabSz="914400" eaLnBrk="0" hangingPunct="0">
              <a:lnSpc>
                <a:spcPct val="90000"/>
              </a:lnSpc>
              <a:spcBef>
                <a:spcPct val="20000"/>
              </a:spcBef>
              <a:buClrTx/>
              <a:buSzTx/>
              <a:buNone/>
              <a:defRPr/>
            </a:pPr>
            <a:r>
              <a:rPr lang="en-US" altLang="ko-KR" sz="1800" dirty="0" smtClean="0">
                <a:solidFill>
                  <a:schemeClr val="tx1"/>
                </a:solidFill>
                <a:ea typeface="굴림" panose="020B0600000101010101" pitchFamily="50" charset="-127"/>
              </a:rPr>
              <a:t>[2] </a:t>
            </a:r>
            <a:r>
              <a:rPr lang="en-GB" altLang="ko-KR" sz="1800" dirty="0"/>
              <a:t>23/1886r3, </a:t>
            </a:r>
            <a:r>
              <a:rPr lang="en-US" altLang="ko-KR" sz="1800" dirty="0"/>
              <a:t>Preemption techniques to meet low-latency (LL) targets</a:t>
            </a:r>
          </a:p>
          <a:p>
            <a:pPr marL="0" lvl="0" indent="0" defTabSz="914400" eaLnBrk="0" hangingPunct="0">
              <a:lnSpc>
                <a:spcPct val="90000"/>
              </a:lnSpc>
              <a:spcBef>
                <a:spcPct val="20000"/>
              </a:spcBef>
              <a:buClrTx/>
              <a:buSzTx/>
              <a:buNone/>
              <a:defRPr/>
            </a:pPr>
            <a:r>
              <a:rPr lang="en-US" altLang="zh-CN" sz="1800" dirty="0" smtClean="0">
                <a:solidFill>
                  <a:schemeClr val="tx1"/>
                </a:solidFill>
                <a:ea typeface="굴림" panose="020B0600000101010101" pitchFamily="50" charset="-127"/>
              </a:rPr>
              <a:t>[3] 24/0131r0, Signaling of preemption</a:t>
            </a:r>
          </a:p>
          <a:p>
            <a:pPr marL="0" indent="0" defTabSz="914400" eaLnBrk="0" hangingPunct="0">
              <a:lnSpc>
                <a:spcPct val="90000"/>
              </a:lnSpc>
              <a:spcBef>
                <a:spcPct val="20000"/>
              </a:spcBef>
              <a:buClrTx/>
              <a:buSzTx/>
              <a:buNone/>
              <a:defRPr/>
            </a:pPr>
            <a:r>
              <a:rPr lang="en-US" altLang="zh-CN" sz="1800" dirty="0">
                <a:solidFill>
                  <a:schemeClr val="tx1"/>
                </a:solidFill>
                <a:ea typeface="굴림" panose="020B0600000101010101" pitchFamily="50" charset="-127"/>
              </a:rPr>
              <a:t>[4] 24/0168r0, TXOP preemption in </a:t>
            </a:r>
            <a:r>
              <a:rPr lang="en-US" altLang="zh-CN" sz="1800" dirty="0" smtClean="0">
                <a:solidFill>
                  <a:schemeClr val="tx1"/>
                </a:solidFill>
                <a:ea typeface="굴림" panose="020B0600000101010101" pitchFamily="50" charset="-127"/>
              </a:rPr>
              <a:t>11bn</a:t>
            </a:r>
          </a:p>
          <a:p>
            <a:pPr marL="0" lvl="0" indent="0" defTabSz="914400" eaLnBrk="0" hangingPunct="0">
              <a:lnSpc>
                <a:spcPct val="90000"/>
              </a:lnSpc>
              <a:spcBef>
                <a:spcPct val="20000"/>
              </a:spcBef>
              <a:buClrTx/>
              <a:buSzTx/>
              <a:buNone/>
              <a:defRPr/>
            </a:pPr>
            <a:r>
              <a:rPr lang="en-US" altLang="zh-CN" sz="1800" dirty="0" smtClean="0">
                <a:solidFill>
                  <a:schemeClr val="tx1"/>
                </a:solidFill>
                <a:ea typeface="굴림" panose="020B0600000101010101" pitchFamily="50" charset="-127"/>
              </a:rPr>
              <a:t>[5] </a:t>
            </a:r>
            <a:r>
              <a:rPr lang="en-US" altLang="zh-CN" sz="1800" dirty="0">
                <a:solidFill>
                  <a:schemeClr val="tx1"/>
                </a:solidFill>
                <a:ea typeface="굴림" panose="020B0600000101010101" pitchFamily="50" charset="-127"/>
              </a:rPr>
              <a:t>24/0390r0, A </a:t>
            </a:r>
            <a:r>
              <a:rPr lang="en-US" altLang="zh-CN" sz="1800" dirty="0" smtClean="0">
                <a:solidFill>
                  <a:schemeClr val="tx1"/>
                </a:solidFill>
                <a:ea typeface="굴림" panose="020B0600000101010101" pitchFamily="50" charset="-127"/>
              </a:rPr>
              <a:t>uniform procedure </a:t>
            </a:r>
            <a:r>
              <a:rPr lang="en-US" altLang="zh-CN" sz="1800" dirty="0">
                <a:solidFill>
                  <a:schemeClr val="tx1"/>
                </a:solidFill>
                <a:ea typeface="굴림" panose="020B0600000101010101" pitchFamily="50" charset="-127"/>
              </a:rPr>
              <a:t>for </a:t>
            </a:r>
            <a:r>
              <a:rPr lang="en-US" altLang="zh-CN" sz="1800" dirty="0" smtClean="0">
                <a:solidFill>
                  <a:schemeClr val="tx1"/>
                </a:solidFill>
                <a:ea typeface="굴림" panose="020B0600000101010101" pitchFamily="50" charset="-127"/>
              </a:rPr>
              <a:t>preemption</a:t>
            </a:r>
            <a:endParaRPr lang="en-US" altLang="zh-CN" sz="1800" dirty="0">
              <a:solidFill>
                <a:schemeClr val="tx1"/>
              </a:solidFill>
              <a:ea typeface="굴림" panose="020B0600000101010101" pitchFamily="50" charset="-127"/>
            </a:endParaRPr>
          </a:p>
          <a:p>
            <a:pPr marL="0" indent="0" defTabSz="914400" eaLnBrk="0" hangingPunct="0">
              <a:lnSpc>
                <a:spcPct val="90000"/>
              </a:lnSpc>
              <a:spcBef>
                <a:spcPct val="20000"/>
              </a:spcBef>
              <a:buClrTx/>
              <a:buSzTx/>
              <a:buNone/>
              <a:defRPr/>
            </a:pPr>
            <a:r>
              <a:rPr lang="en-US" altLang="ko-KR" sz="1800" dirty="0" smtClean="0"/>
              <a:t>[</a:t>
            </a:r>
            <a:r>
              <a:rPr lang="en-US" altLang="ko-KR" sz="1800" dirty="0"/>
              <a:t>6</a:t>
            </a:r>
            <a:r>
              <a:rPr lang="en-US" altLang="ko-KR" sz="1800" dirty="0" smtClean="0"/>
              <a:t>] 24/0431r2, Signal for </a:t>
            </a:r>
            <a:r>
              <a:rPr lang="en-US" altLang="ko-KR" sz="1800" dirty="0"/>
              <a:t>p</a:t>
            </a:r>
            <a:r>
              <a:rPr lang="en-US" altLang="ko-KR" sz="1800" dirty="0" smtClean="0"/>
              <a:t>reemption request</a:t>
            </a:r>
            <a:endParaRPr lang="en-US" altLang="ko-KR" sz="18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10</a:t>
            </a:fld>
            <a:endParaRPr lang="en-GB"/>
          </a:p>
        </p:txBody>
      </p:sp>
      <p:sp>
        <p:nvSpPr>
          <p:cNvPr id="5" name="바닥글 개체 틀 4"/>
          <p:cNvSpPr>
            <a:spLocks noGrp="1"/>
          </p:cNvSpPr>
          <p:nvPr>
            <p:ph type="ftr" idx="14"/>
          </p:nvPr>
        </p:nvSpPr>
        <p:spPr/>
        <p:txBody>
          <a:bodyPr/>
          <a:lstStyle/>
          <a:p>
            <a:r>
              <a:rPr lang="en-GB" altLang="ko-KR" smtClean="0"/>
              <a:t>Jinho Choi et al., Samsung Electronics</a:t>
            </a:r>
            <a:endParaRPr lang="en-GB" altLang="ko-KR" dirty="0"/>
          </a:p>
        </p:txBody>
      </p:sp>
    </p:spTree>
    <p:extLst>
      <p:ext uri="{BB962C8B-B14F-4D97-AF65-F5344CB8AC3E}">
        <p14:creationId xmlns:p14="http://schemas.microsoft.com/office/powerpoint/2010/main" val="22107731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SP #1</a:t>
            </a:r>
            <a:endParaRPr lang="ko-KR" altLang="en-US" dirty="0"/>
          </a:p>
        </p:txBody>
      </p:sp>
      <p:sp>
        <p:nvSpPr>
          <p:cNvPr id="3" name="내용 개체 틀 2"/>
          <p:cNvSpPr>
            <a:spLocks noGrp="1"/>
          </p:cNvSpPr>
          <p:nvPr>
            <p:ph idx="1"/>
          </p:nvPr>
        </p:nvSpPr>
        <p:spPr/>
        <p:txBody>
          <a:bodyPr/>
          <a:lstStyle/>
          <a:p>
            <a:r>
              <a:rPr lang="en-US" altLang="ko-KR" sz="2400" dirty="0" smtClean="0"/>
              <a:t>Do you agree to define a mechanism in 11bn for a TXOP holder to allow a STA to indicate the presence of traffic for low latency traffic delivery within its TXOP?</a:t>
            </a:r>
            <a:endParaRPr lang="en-US" altLang="ko-KR" sz="2200" dirty="0" smtClean="0"/>
          </a:p>
          <a:p>
            <a:pPr marL="0" indent="0">
              <a:buNone/>
            </a:pPr>
            <a:r>
              <a:rPr lang="en-US" altLang="ko-KR" dirty="0"/>
              <a:t>	</a:t>
            </a:r>
            <a:r>
              <a:rPr lang="en-US" altLang="ko-KR" dirty="0" smtClean="0"/>
              <a:t>Note: TXOP holder can be an AP or a non-AP STA</a:t>
            </a:r>
          </a:p>
          <a:p>
            <a:pPr marL="0" indent="0">
              <a:buNone/>
            </a:pPr>
            <a:r>
              <a:rPr lang="en-US" altLang="ko-KR" dirty="0"/>
              <a:t>	</a:t>
            </a:r>
            <a:r>
              <a:rPr lang="en-US" altLang="ko-KR" dirty="0" smtClean="0"/>
              <a:t>Note: Policy for TXOP holder allowing indication is TBD</a:t>
            </a:r>
          </a:p>
          <a:p>
            <a:pPr marL="0" indent="0">
              <a:buNone/>
            </a:pPr>
            <a:endParaRPr lang="en-US" altLang="ko-KR" sz="22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11</a:t>
            </a:fld>
            <a:endParaRPr lang="en-GB"/>
          </a:p>
        </p:txBody>
      </p:sp>
      <p:sp>
        <p:nvSpPr>
          <p:cNvPr id="5" name="바닥글 개체 틀 4"/>
          <p:cNvSpPr>
            <a:spLocks noGrp="1"/>
          </p:cNvSpPr>
          <p:nvPr>
            <p:ph type="ftr" idx="14"/>
          </p:nvPr>
        </p:nvSpPr>
        <p:spPr/>
        <p:txBody>
          <a:bodyPr/>
          <a:lstStyle/>
          <a:p>
            <a:r>
              <a:rPr lang="en-GB" altLang="ko-KR" smtClean="0"/>
              <a:t>Jinho Choi et al., Samsung Electronics</a:t>
            </a:r>
            <a:endParaRPr lang="en-GB" altLang="ko-KR" dirty="0"/>
          </a:p>
        </p:txBody>
      </p:sp>
    </p:spTree>
    <p:extLst>
      <p:ext uri="{BB962C8B-B14F-4D97-AF65-F5344CB8AC3E}">
        <p14:creationId xmlns:p14="http://schemas.microsoft.com/office/powerpoint/2010/main" val="4838925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SP #2</a:t>
            </a:r>
            <a:endParaRPr lang="ko-KR" altLang="en-US" dirty="0"/>
          </a:p>
        </p:txBody>
      </p:sp>
      <p:sp>
        <p:nvSpPr>
          <p:cNvPr id="3" name="내용 개체 틀 2"/>
          <p:cNvSpPr>
            <a:spLocks noGrp="1"/>
          </p:cNvSpPr>
          <p:nvPr>
            <p:ph idx="1"/>
          </p:nvPr>
        </p:nvSpPr>
        <p:spPr/>
        <p:txBody>
          <a:bodyPr/>
          <a:lstStyle/>
          <a:p>
            <a:r>
              <a:rPr lang="en-US" altLang="ko-KR" sz="2400" dirty="0"/>
              <a:t>Do you agree to define a </a:t>
            </a:r>
            <a:r>
              <a:rPr lang="en-US" altLang="ko-KR" sz="2400" dirty="0" smtClean="0"/>
              <a:t>mechanism for an AP to restrict STA(s) </a:t>
            </a:r>
            <a:r>
              <a:rPr lang="en-US" altLang="ko-KR" sz="2400" dirty="0"/>
              <a:t>to </a:t>
            </a:r>
            <a:r>
              <a:rPr lang="en-US" altLang="ko-KR" sz="2400" dirty="0" smtClean="0"/>
              <a:t>conditionally</a:t>
            </a:r>
            <a:r>
              <a:rPr lang="en-US" altLang="ko-KR" sz="2400" baseline="30000" dirty="0" smtClean="0"/>
              <a:t>[Note] </a:t>
            </a:r>
            <a:r>
              <a:rPr lang="en-US" altLang="ko-KR" sz="2400" dirty="0" smtClean="0"/>
              <a:t>indicate </a:t>
            </a:r>
            <a:r>
              <a:rPr lang="en-US" altLang="ko-KR" sz="2400" dirty="0"/>
              <a:t>the presence of traffic </a:t>
            </a:r>
            <a:r>
              <a:rPr lang="en-US" altLang="ko-KR" sz="2400" dirty="0" smtClean="0"/>
              <a:t>for urgent traffic delivery?</a:t>
            </a:r>
          </a:p>
          <a:p>
            <a:pPr marL="0" indent="0">
              <a:buNone/>
            </a:pPr>
            <a:r>
              <a:rPr lang="en-US" altLang="ko-KR" dirty="0" smtClean="0"/>
              <a:t>	Note: </a:t>
            </a:r>
            <a:r>
              <a:rPr lang="en-US" altLang="ko-KR" dirty="0"/>
              <a:t>Conditions are </a:t>
            </a:r>
            <a:r>
              <a:rPr lang="en-US" altLang="ko-KR" dirty="0" smtClean="0"/>
              <a:t>TBD </a:t>
            </a:r>
            <a:r>
              <a:rPr lang="en-US" altLang="ko-KR" dirty="0"/>
              <a:t>(e.g., remaining delay, TID, etc.)</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12</a:t>
            </a:fld>
            <a:endParaRPr lang="en-GB"/>
          </a:p>
        </p:txBody>
      </p:sp>
      <p:sp>
        <p:nvSpPr>
          <p:cNvPr id="5" name="바닥글 개체 틀 4"/>
          <p:cNvSpPr>
            <a:spLocks noGrp="1"/>
          </p:cNvSpPr>
          <p:nvPr>
            <p:ph type="ftr" idx="14"/>
          </p:nvPr>
        </p:nvSpPr>
        <p:spPr/>
        <p:txBody>
          <a:bodyPr/>
          <a:lstStyle/>
          <a:p>
            <a:r>
              <a:rPr lang="en-GB" altLang="ko-KR" smtClean="0"/>
              <a:t>Jinho Choi et al., Samsung Electronics</a:t>
            </a:r>
            <a:endParaRPr lang="en-GB" altLang="ko-KR" dirty="0"/>
          </a:p>
        </p:txBody>
      </p:sp>
    </p:spTree>
    <p:extLst>
      <p:ext uri="{BB962C8B-B14F-4D97-AF65-F5344CB8AC3E}">
        <p14:creationId xmlns:p14="http://schemas.microsoft.com/office/powerpoint/2010/main" val="3958513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zh-CN" sz="2000" b="1" dirty="0" smtClean="0">
                <a:solidFill>
                  <a:schemeClr val="tx1"/>
                </a:solidFill>
              </a:rPr>
              <a:t>In order to improve tail of the latency distribution and jitter, which is one of the objectives of 802.11bn [1], it has been actively discussed how to support aperiodic low latency (LL) traffic, mainly including preemption [2-5]</a:t>
            </a:r>
          </a:p>
          <a:p>
            <a:pPr>
              <a:buFont typeface="Arial" panose="020B0604020202020204" pitchFamily="34" charset="0"/>
              <a:buChar char="•"/>
            </a:pPr>
            <a:endParaRPr lang="en-US" altLang="zh-CN" sz="2000" b="1" dirty="0">
              <a:solidFill>
                <a:schemeClr val="tx1"/>
              </a:solidFill>
            </a:endParaRPr>
          </a:p>
          <a:p>
            <a:r>
              <a:rPr lang="en-US" altLang="zh-CN" dirty="0" smtClean="0">
                <a:solidFill>
                  <a:schemeClr val="tx1"/>
                </a:solidFill>
              </a:rPr>
              <a:t>In order to support timely transmission of LL traffic with stringent latency requirement, it is important to efficiently identify its presence because it needs to be frequently checked</a:t>
            </a:r>
            <a:endParaRPr lang="en-US" altLang="zh-CN" sz="2000" b="1" dirty="0" smtClean="0">
              <a:solidFill>
                <a:schemeClr val="tx1"/>
              </a:solidFill>
            </a:endParaRPr>
          </a:p>
          <a:p>
            <a:endParaRPr lang="en-US" altLang="ko-KR" sz="2000" b="1" dirty="0">
              <a:solidFill>
                <a:schemeClr val="tx1"/>
              </a:solidFill>
            </a:endParaRPr>
          </a:p>
          <a:p>
            <a:r>
              <a:rPr lang="en-US" altLang="ko-KR" sz="2000" b="1" dirty="0" smtClean="0">
                <a:solidFill>
                  <a:schemeClr val="tx1"/>
                </a:solidFill>
              </a:rPr>
              <a:t>In this submission, </a:t>
            </a:r>
            <a:r>
              <a:rPr lang="en-US" altLang="ko-KR" sz="2000" b="1" dirty="0" smtClean="0"/>
              <a:t>we </a:t>
            </a:r>
            <a:r>
              <a:rPr lang="en-US" altLang="ko-KR" sz="2000" b="1" dirty="0"/>
              <a:t>discuss </a:t>
            </a:r>
            <a:r>
              <a:rPr lang="en-US" altLang="ko-KR" sz="2000" b="1" dirty="0" smtClean="0"/>
              <a:t>how to effectively identify urgent traffic in consideration of the relative importance of traffic</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2</a:t>
            </a:fld>
            <a:endParaRPr lang="en-GB"/>
          </a:p>
        </p:txBody>
      </p:sp>
      <p:sp>
        <p:nvSpPr>
          <p:cNvPr id="5" name="바닥글 개체 틀 4"/>
          <p:cNvSpPr>
            <a:spLocks noGrp="1"/>
          </p:cNvSpPr>
          <p:nvPr>
            <p:ph type="ftr" idx="14"/>
          </p:nvPr>
        </p:nvSpPr>
        <p:spPr/>
        <p:txBody>
          <a:bodyPr/>
          <a:lstStyle/>
          <a:p>
            <a:r>
              <a:rPr lang="en-GB" altLang="ko-KR" smtClean="0"/>
              <a:t>Jinho Choi et al., Samsung Electronics</a:t>
            </a:r>
            <a:endParaRPr lang="en-GB" altLang="ko-KR" dirty="0"/>
          </a:p>
        </p:txBody>
      </p:sp>
    </p:spTree>
    <p:extLst>
      <p:ext uri="{BB962C8B-B14F-4D97-AF65-F5344CB8AC3E}">
        <p14:creationId xmlns:p14="http://schemas.microsoft.com/office/powerpoint/2010/main" val="22575935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00075" y="685800"/>
            <a:ext cx="7942264" cy="1065213"/>
          </a:xfrm>
        </p:spPr>
        <p:txBody>
          <a:bodyPr/>
          <a:lstStyle/>
          <a:p>
            <a:r>
              <a:rPr lang="en-US" altLang="ko-KR" dirty="0" smtClean="0"/>
              <a:t>Overview of UL LL Traffic Support</a:t>
            </a:r>
            <a:endParaRPr lang="ko-KR" altLang="en-US" dirty="0"/>
          </a:p>
        </p:txBody>
      </p:sp>
      <p:sp>
        <p:nvSpPr>
          <p:cNvPr id="3" name="내용 개체 틀 2"/>
          <p:cNvSpPr>
            <a:spLocks noGrp="1"/>
          </p:cNvSpPr>
          <p:nvPr>
            <p:ph idx="1"/>
          </p:nvPr>
        </p:nvSpPr>
        <p:spPr>
          <a:xfrm>
            <a:off x="611350" y="4266293"/>
            <a:ext cx="8127208" cy="1828120"/>
          </a:xfrm>
        </p:spPr>
        <p:txBody>
          <a:bodyPr/>
          <a:lstStyle/>
          <a:p>
            <a:pPr>
              <a:buFont typeface="+mj-lt"/>
              <a:buAutoNum type="arabicPeriod"/>
            </a:pPr>
            <a:r>
              <a:rPr lang="en-US" altLang="ko-KR" sz="1600" dirty="0" smtClean="0"/>
              <a:t>TXOP holder checks the existence of LL traffic and may also collect additional information such as buffer status</a:t>
            </a:r>
          </a:p>
          <a:p>
            <a:pPr lvl="1"/>
            <a:r>
              <a:rPr lang="en-US" altLang="ko-KR" sz="1400" dirty="0" smtClean="0"/>
              <a:t>The soliciting frame may be delivered explicitly (e.g., BSRP or NFRP) or implicitly (e.g., included in a data frame)</a:t>
            </a:r>
          </a:p>
          <a:p>
            <a:pPr>
              <a:buFont typeface="+mj-lt"/>
              <a:buAutoNum type="arabicPeriod"/>
            </a:pPr>
            <a:r>
              <a:rPr lang="en-US" altLang="ko-KR" sz="1600" dirty="0" smtClean="0"/>
              <a:t>LL STAs notify the presence of LL traffic and may provide solicited additional information</a:t>
            </a:r>
            <a:endParaRPr lang="en-US" altLang="ko-KR" sz="1600" b="1" dirty="0" smtClean="0"/>
          </a:p>
          <a:p>
            <a:pPr>
              <a:buFont typeface="+mj-lt"/>
              <a:buAutoNum type="arabicPeriod"/>
            </a:pPr>
            <a:r>
              <a:rPr lang="en-US" altLang="ko-KR" sz="1600" dirty="0" smtClean="0"/>
              <a:t>LL traffic is transmitted using the resources allocated according to the exchanged information as described above</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3</a:t>
            </a:fld>
            <a:endParaRPr lang="en-GB"/>
          </a:p>
        </p:txBody>
      </p:sp>
      <p:sp>
        <p:nvSpPr>
          <p:cNvPr id="5" name="바닥글 개체 틀 4"/>
          <p:cNvSpPr>
            <a:spLocks noGrp="1"/>
          </p:cNvSpPr>
          <p:nvPr>
            <p:ph type="ftr" idx="14"/>
          </p:nvPr>
        </p:nvSpPr>
        <p:spPr/>
        <p:txBody>
          <a:bodyPr/>
          <a:lstStyle/>
          <a:p>
            <a:r>
              <a:rPr lang="en-GB" altLang="ko-KR" smtClean="0"/>
              <a:t>Jinho Choi et al., Samsung Electronics</a:t>
            </a:r>
            <a:endParaRPr lang="en-GB" altLang="ko-KR" dirty="0"/>
          </a:p>
        </p:txBody>
      </p:sp>
      <p:pic>
        <p:nvPicPr>
          <p:cNvPr id="9" name="그림 8"/>
          <p:cNvPicPr>
            <a:picLocks noChangeAspect="1"/>
          </p:cNvPicPr>
          <p:nvPr/>
        </p:nvPicPr>
        <p:blipFill>
          <a:blip r:embed="rId2"/>
          <a:stretch>
            <a:fillRect/>
          </a:stretch>
        </p:blipFill>
        <p:spPr>
          <a:xfrm>
            <a:off x="269349" y="1734726"/>
            <a:ext cx="8272989" cy="2341067"/>
          </a:xfrm>
          <a:prstGeom prst="rect">
            <a:avLst/>
          </a:prstGeom>
        </p:spPr>
      </p:pic>
    </p:spTree>
    <p:extLst>
      <p:ext uri="{BB962C8B-B14F-4D97-AF65-F5344CB8AC3E}">
        <p14:creationId xmlns:p14="http://schemas.microsoft.com/office/powerpoint/2010/main" val="4371977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00075" y="685800"/>
            <a:ext cx="7942264" cy="1065213"/>
          </a:xfrm>
        </p:spPr>
        <p:txBody>
          <a:bodyPr/>
          <a:lstStyle/>
          <a:p>
            <a:r>
              <a:rPr lang="en-US" altLang="ko-KR" dirty="0" smtClean="0"/>
              <a:t>A Scenario to Consider</a:t>
            </a:r>
            <a:endParaRPr lang="ko-KR" altLang="en-US" dirty="0"/>
          </a:p>
        </p:txBody>
      </p:sp>
      <p:sp>
        <p:nvSpPr>
          <p:cNvPr id="3" name="내용 개체 틀 2"/>
          <p:cNvSpPr>
            <a:spLocks noGrp="1"/>
          </p:cNvSpPr>
          <p:nvPr>
            <p:ph idx="1"/>
          </p:nvPr>
        </p:nvSpPr>
        <p:spPr>
          <a:xfrm>
            <a:off x="421568" y="4266293"/>
            <a:ext cx="8120770" cy="1828120"/>
          </a:xfrm>
        </p:spPr>
        <p:txBody>
          <a:bodyPr/>
          <a:lstStyle/>
          <a:p>
            <a:r>
              <a:rPr lang="en-US" altLang="ko-KR" b="1" dirty="0" smtClean="0"/>
              <a:t>Since all STAs can access RA-RUs as per current spec., multiple LL STAs (even non-LL STAs) may select the same RA-RU to send their BSRs</a:t>
            </a:r>
          </a:p>
          <a:p>
            <a:r>
              <a:rPr lang="en-US" altLang="ko-KR" b="1" dirty="0" smtClean="0"/>
              <a:t>Due to the collision, transmission of more urgent traffic may fail due to the transmission attempt of </a:t>
            </a:r>
            <a:r>
              <a:rPr lang="en-US" altLang="ko-KR" dirty="0"/>
              <a:t>traffic that can </a:t>
            </a:r>
            <a:r>
              <a:rPr lang="en-US" altLang="ko-KR" dirty="0" smtClean="0"/>
              <a:t>afford delay</a:t>
            </a:r>
          </a:p>
          <a:p>
            <a:r>
              <a:rPr lang="en-US" altLang="ko-KR" dirty="0" smtClean="0"/>
              <a:t>Similar </a:t>
            </a:r>
            <a:r>
              <a:rPr lang="en-US" altLang="ko-KR" dirty="0"/>
              <a:t>problem always exist in any cases where randomness exists</a:t>
            </a:r>
          </a:p>
          <a:p>
            <a:pPr marL="0" indent="0">
              <a:buNone/>
            </a:pPr>
            <a:endParaRPr lang="en-US" altLang="ko-KR" b="1"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4</a:t>
            </a:fld>
            <a:endParaRPr lang="en-GB"/>
          </a:p>
        </p:txBody>
      </p:sp>
      <p:sp>
        <p:nvSpPr>
          <p:cNvPr id="5" name="바닥글 개체 틀 4"/>
          <p:cNvSpPr>
            <a:spLocks noGrp="1"/>
          </p:cNvSpPr>
          <p:nvPr>
            <p:ph type="ftr" idx="14"/>
          </p:nvPr>
        </p:nvSpPr>
        <p:spPr/>
        <p:txBody>
          <a:bodyPr/>
          <a:lstStyle/>
          <a:p>
            <a:r>
              <a:rPr lang="en-GB" altLang="ko-KR" smtClean="0"/>
              <a:t>Jinho Choi et al., Samsung Electronics</a:t>
            </a:r>
            <a:endParaRPr lang="en-GB" altLang="ko-KR" dirty="0"/>
          </a:p>
        </p:txBody>
      </p:sp>
      <p:pic>
        <p:nvPicPr>
          <p:cNvPr id="9" name="그림 8"/>
          <p:cNvPicPr>
            <a:picLocks noChangeAspect="1"/>
          </p:cNvPicPr>
          <p:nvPr/>
        </p:nvPicPr>
        <p:blipFill>
          <a:blip r:embed="rId2"/>
          <a:stretch>
            <a:fillRect/>
          </a:stretch>
        </p:blipFill>
        <p:spPr>
          <a:xfrm>
            <a:off x="269349" y="1734726"/>
            <a:ext cx="8272989" cy="2341067"/>
          </a:xfrm>
          <a:prstGeom prst="rect">
            <a:avLst/>
          </a:prstGeom>
        </p:spPr>
      </p:pic>
    </p:spTree>
    <p:extLst>
      <p:ext uri="{BB962C8B-B14F-4D97-AF65-F5344CB8AC3E}">
        <p14:creationId xmlns:p14="http://schemas.microsoft.com/office/powerpoint/2010/main" val="34137238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Thoughts on Traffic/STA Identification</a:t>
            </a:r>
            <a:endParaRPr lang="ko-KR" altLang="en-US" dirty="0"/>
          </a:p>
        </p:txBody>
      </p:sp>
      <p:sp>
        <p:nvSpPr>
          <p:cNvPr id="3" name="내용 개체 틀 2"/>
          <p:cNvSpPr>
            <a:spLocks noGrp="1"/>
          </p:cNvSpPr>
          <p:nvPr>
            <p:ph idx="1"/>
          </p:nvPr>
        </p:nvSpPr>
        <p:spPr>
          <a:xfrm>
            <a:off x="685800" y="1981200"/>
            <a:ext cx="7975121" cy="4113213"/>
          </a:xfrm>
        </p:spPr>
        <p:txBody>
          <a:bodyPr/>
          <a:lstStyle/>
          <a:p>
            <a:r>
              <a:rPr lang="en-US" altLang="ko-KR" dirty="0" smtClean="0">
                <a:solidFill>
                  <a:schemeClr val="tx1"/>
                </a:solidFill>
              </a:rPr>
              <a:t>An efficient use of resources to identify urgent traffic is essential</a:t>
            </a:r>
          </a:p>
          <a:p>
            <a:pPr lvl="1"/>
            <a:r>
              <a:rPr lang="en-US" altLang="ko-KR" sz="1600" dirty="0">
                <a:solidFill>
                  <a:schemeClr val="tx1"/>
                </a:solidFill>
              </a:rPr>
              <a:t>Since TX holder doesn’t know who has LL traffic, the use of RA-RU(s) </a:t>
            </a:r>
            <a:br>
              <a:rPr lang="en-US" altLang="ko-KR" sz="1600" dirty="0">
                <a:solidFill>
                  <a:schemeClr val="tx1"/>
                </a:solidFill>
              </a:rPr>
            </a:br>
            <a:r>
              <a:rPr lang="en-US" altLang="ko-KR" sz="1600" dirty="0">
                <a:solidFill>
                  <a:schemeClr val="tx1"/>
                </a:solidFill>
              </a:rPr>
              <a:t>can be helpful to efficiently discover the presence </a:t>
            </a:r>
            <a:endParaRPr lang="en-US" altLang="ko-KR" sz="1600" dirty="0" smtClean="0">
              <a:solidFill>
                <a:schemeClr val="tx1"/>
              </a:solidFill>
            </a:endParaRPr>
          </a:p>
          <a:p>
            <a:pPr lvl="1"/>
            <a:r>
              <a:rPr lang="en-US" altLang="ko-KR" sz="1600" dirty="0" smtClean="0">
                <a:solidFill>
                  <a:schemeClr val="tx1"/>
                </a:solidFill>
              </a:rPr>
              <a:t>Due to the nature of LL traffic, its presence needs to be identified by a concise procedure repeated at short intervals</a:t>
            </a:r>
          </a:p>
          <a:p>
            <a:r>
              <a:rPr lang="en-US" altLang="zh-CN" dirty="0" smtClean="0">
                <a:solidFill>
                  <a:schemeClr val="tx1"/>
                </a:solidFill>
              </a:rPr>
              <a:t>An effective method of giving priority to appropriate traffic (e.g., highly likely to violate its </a:t>
            </a:r>
            <a:r>
              <a:rPr lang="en-US" altLang="zh-CN" dirty="0" err="1" smtClean="0">
                <a:solidFill>
                  <a:schemeClr val="tx1"/>
                </a:solidFill>
              </a:rPr>
              <a:t>QoS</a:t>
            </a:r>
            <a:r>
              <a:rPr lang="en-US" altLang="zh-CN" dirty="0" smtClean="0">
                <a:solidFill>
                  <a:schemeClr val="tx1"/>
                </a:solidFill>
              </a:rPr>
              <a:t> requirements) is also required</a:t>
            </a:r>
          </a:p>
          <a:p>
            <a:pPr lvl="1"/>
            <a:r>
              <a:rPr lang="en-US" altLang="zh-CN" sz="1600" dirty="0">
                <a:solidFill>
                  <a:schemeClr val="tx1"/>
                </a:solidFill>
              </a:rPr>
              <a:t>It is desirable </a:t>
            </a:r>
            <a:r>
              <a:rPr lang="en-US" altLang="zh-CN" sz="1600" dirty="0" smtClean="0">
                <a:solidFill>
                  <a:schemeClr val="tx1"/>
                </a:solidFill>
              </a:rPr>
              <a:t>that the priority of traffic is determined according to the situation at the time of transmission </a:t>
            </a:r>
          </a:p>
          <a:p>
            <a:pPr lvl="1"/>
            <a:r>
              <a:rPr lang="en-US" altLang="zh-CN" sz="1600" dirty="0" smtClean="0">
                <a:solidFill>
                  <a:schemeClr val="tx1"/>
                </a:solidFill>
              </a:rPr>
              <a:t>At a given opportunity, for example, more urgent traffic should be sent in a timely manner to meet their requirements so as not to degrade user experience</a:t>
            </a:r>
          </a:p>
          <a:p>
            <a:r>
              <a:rPr lang="en-US" altLang="ko-KR" dirty="0" smtClean="0">
                <a:solidFill>
                  <a:schemeClr val="tx1"/>
                </a:solidFill>
              </a:rPr>
              <a:t>Therefore, identifying eligible STA(s) in an efficient and effective way is an important design criterion</a:t>
            </a:r>
          </a:p>
          <a:p>
            <a:pPr lvl="1"/>
            <a:r>
              <a:rPr lang="en-US" altLang="ko-KR" sz="1600" dirty="0" smtClean="0">
                <a:solidFill>
                  <a:schemeClr val="tx1"/>
                </a:solidFill>
              </a:rPr>
              <a:t>An eligible STA in this context is regarded as a STA having traffic satisfying a specified condition(s) (e.g., remaining delay budget, traffic category)</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5</a:t>
            </a:fld>
            <a:endParaRPr lang="en-GB"/>
          </a:p>
        </p:txBody>
      </p:sp>
      <p:sp>
        <p:nvSpPr>
          <p:cNvPr id="5" name="바닥글 개체 틀 4"/>
          <p:cNvSpPr>
            <a:spLocks noGrp="1"/>
          </p:cNvSpPr>
          <p:nvPr>
            <p:ph type="ftr" idx="14"/>
          </p:nvPr>
        </p:nvSpPr>
        <p:spPr/>
        <p:txBody>
          <a:bodyPr/>
          <a:lstStyle/>
          <a:p>
            <a:r>
              <a:rPr lang="en-GB" altLang="ko-KR" smtClean="0"/>
              <a:t>Jinho Choi et al., Samsung Electronics</a:t>
            </a:r>
            <a:endParaRPr lang="en-GB" altLang="ko-KR" dirty="0"/>
          </a:p>
        </p:txBody>
      </p:sp>
    </p:spTree>
    <p:extLst>
      <p:ext uri="{BB962C8B-B14F-4D97-AF65-F5344CB8AC3E}">
        <p14:creationId xmlns:p14="http://schemas.microsoft.com/office/powerpoint/2010/main" val="22115733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Proposal</a:t>
            </a:r>
            <a:endParaRPr lang="ko-KR" altLang="en-US" dirty="0"/>
          </a:p>
        </p:txBody>
      </p:sp>
      <p:sp>
        <p:nvSpPr>
          <p:cNvPr id="3" name="내용 개체 틀 2"/>
          <p:cNvSpPr>
            <a:spLocks noGrp="1"/>
          </p:cNvSpPr>
          <p:nvPr>
            <p:ph idx="1"/>
          </p:nvPr>
        </p:nvSpPr>
        <p:spPr>
          <a:xfrm>
            <a:off x="685800" y="1716510"/>
            <a:ext cx="7940615" cy="4343400"/>
          </a:xfrm>
        </p:spPr>
        <p:txBody>
          <a:bodyPr/>
          <a:lstStyle/>
          <a:p>
            <a:r>
              <a:rPr lang="en-US" altLang="ko-KR" dirty="0" smtClean="0"/>
              <a:t>Enabling TXOP holder (or AP) to specify condition(s) for resources used for sending traffic information</a:t>
            </a:r>
          </a:p>
          <a:p>
            <a:pPr lvl="1"/>
            <a:r>
              <a:rPr lang="en-US" altLang="ko-KR" sz="1600" dirty="0" smtClean="0">
                <a:solidFill>
                  <a:schemeClr val="tx1"/>
                </a:solidFill>
              </a:rPr>
              <a:t>To effectively consider the priority of traffic while filtering out ineligible traffic</a:t>
            </a:r>
          </a:p>
          <a:p>
            <a:pPr lvl="1"/>
            <a:r>
              <a:rPr lang="en-US" altLang="ko-KR" sz="1400" dirty="0" smtClean="0"/>
              <a:t>Ex) Condition 1 (C1): remaining delay is less than 3ms, </a:t>
            </a:r>
            <a:br>
              <a:rPr lang="en-US" altLang="ko-KR" sz="1400" dirty="0" smtClean="0"/>
            </a:br>
            <a:r>
              <a:rPr lang="en-US" altLang="ko-KR" sz="1400" dirty="0" smtClean="0">
                <a:solidFill>
                  <a:schemeClr val="tx1"/>
                </a:solidFill>
              </a:rPr>
              <a:t>       Condition 2 (C2): remaining delay is not less than 3ms but less than 10ms</a:t>
            </a:r>
          </a:p>
          <a:p>
            <a:r>
              <a:rPr lang="en-US" altLang="ko-KR" sz="1800" dirty="0" smtClean="0"/>
              <a:t>STA</a:t>
            </a:r>
            <a:r>
              <a:rPr lang="en-US" altLang="ko-KR" dirty="0" smtClean="0"/>
              <a:t>(s) shall transmit the response according to the conditions</a:t>
            </a:r>
          </a:p>
          <a:p>
            <a:pPr lvl="1"/>
            <a:r>
              <a:rPr lang="en-US" altLang="ko-KR" dirty="0" smtClean="0"/>
              <a:t>Any STA with traffic that satisfies the condition can send a response</a:t>
            </a:r>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6</a:t>
            </a:fld>
            <a:endParaRPr lang="en-GB"/>
          </a:p>
        </p:txBody>
      </p:sp>
      <p:sp>
        <p:nvSpPr>
          <p:cNvPr id="5" name="바닥글 개체 틀 4"/>
          <p:cNvSpPr>
            <a:spLocks noGrp="1"/>
          </p:cNvSpPr>
          <p:nvPr>
            <p:ph type="ftr" idx="14"/>
          </p:nvPr>
        </p:nvSpPr>
        <p:spPr/>
        <p:txBody>
          <a:bodyPr/>
          <a:lstStyle/>
          <a:p>
            <a:r>
              <a:rPr lang="en-GB" altLang="ko-KR" smtClean="0"/>
              <a:t>Jinho Choi et al., Samsung Electronics</a:t>
            </a:r>
            <a:endParaRPr lang="en-GB" altLang="ko-KR" dirty="0"/>
          </a:p>
        </p:txBody>
      </p:sp>
      <p:pic>
        <p:nvPicPr>
          <p:cNvPr id="6" name="그림 5"/>
          <p:cNvPicPr>
            <a:picLocks noChangeAspect="1"/>
          </p:cNvPicPr>
          <p:nvPr/>
        </p:nvPicPr>
        <p:blipFill>
          <a:blip r:embed="rId2"/>
          <a:stretch>
            <a:fillRect/>
          </a:stretch>
        </p:blipFill>
        <p:spPr>
          <a:xfrm>
            <a:off x="269349" y="3950996"/>
            <a:ext cx="8272989" cy="2481287"/>
          </a:xfrm>
          <a:prstGeom prst="rect">
            <a:avLst/>
          </a:prstGeom>
        </p:spPr>
      </p:pic>
    </p:spTree>
    <p:extLst>
      <p:ext uri="{BB962C8B-B14F-4D97-AF65-F5344CB8AC3E}">
        <p14:creationId xmlns:p14="http://schemas.microsoft.com/office/powerpoint/2010/main" val="27654457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Setting and Utilizing Conditions</a:t>
            </a:r>
            <a:endParaRPr lang="ko-KR" altLang="en-US" dirty="0"/>
          </a:p>
        </p:txBody>
      </p:sp>
      <p:sp>
        <p:nvSpPr>
          <p:cNvPr id="3" name="내용 개체 틀 2"/>
          <p:cNvSpPr>
            <a:spLocks noGrp="1"/>
          </p:cNvSpPr>
          <p:nvPr>
            <p:ph idx="1"/>
          </p:nvPr>
        </p:nvSpPr>
        <p:spPr>
          <a:xfrm>
            <a:off x="685800" y="1981200"/>
            <a:ext cx="7856538" cy="4113213"/>
          </a:xfrm>
        </p:spPr>
        <p:txBody>
          <a:bodyPr/>
          <a:lstStyle/>
          <a:p>
            <a:r>
              <a:rPr lang="en-US" altLang="ko-KR" dirty="0" smtClean="0"/>
              <a:t>The conditions may be set based on various criteria as needed</a:t>
            </a:r>
            <a:endParaRPr lang="en-US" altLang="ko-KR" dirty="0"/>
          </a:p>
          <a:p>
            <a:pPr lvl="1"/>
            <a:r>
              <a:rPr lang="en-US" altLang="ko-KR" sz="1600" dirty="0"/>
              <a:t>E</a:t>
            </a:r>
            <a:r>
              <a:rPr lang="en-US" altLang="ko-KR" sz="1600" dirty="0" smtClean="0"/>
              <a:t>x) </a:t>
            </a:r>
            <a:r>
              <a:rPr lang="en-US" altLang="ko-KR" sz="1600" dirty="0"/>
              <a:t>residual delay, </a:t>
            </a:r>
            <a:r>
              <a:rPr lang="en-US" altLang="ko-KR" sz="1600" dirty="0" smtClean="0"/>
              <a:t>buffered data size, AC</a:t>
            </a:r>
            <a:r>
              <a:rPr lang="en-US" altLang="ko-KR" sz="1600" dirty="0"/>
              <a:t>, </a:t>
            </a:r>
            <a:r>
              <a:rPr lang="en-US" altLang="ko-KR" sz="1600" dirty="0" smtClean="0"/>
              <a:t>TID, AID, etc</a:t>
            </a:r>
            <a:r>
              <a:rPr lang="en-US" altLang="ko-KR" sz="1600" dirty="0"/>
              <a:t>., and their </a:t>
            </a:r>
            <a:r>
              <a:rPr lang="en-US" altLang="ko-KR" sz="1600" dirty="0" smtClean="0"/>
              <a:t>combination</a:t>
            </a:r>
          </a:p>
          <a:p>
            <a:endParaRPr lang="en-US" altLang="ko-KR" dirty="0" smtClean="0"/>
          </a:p>
          <a:p>
            <a:r>
              <a:rPr lang="en-US" altLang="ko-KR" dirty="0" smtClean="0"/>
              <a:t>TXOP holder can differentiate the competition rate (priority) by allocating different amounts of resources for each condition</a:t>
            </a:r>
          </a:p>
          <a:p>
            <a:pPr lvl="1"/>
            <a:r>
              <a:rPr lang="en-US" altLang="ko-KR" sz="1600" dirty="0" smtClean="0"/>
              <a:t>Ex) X RA-RUs for condition 1 &amp; Y </a:t>
            </a:r>
            <a:r>
              <a:rPr lang="en-US" altLang="ko-KR" sz="1600" dirty="0"/>
              <a:t>RA-RUs for </a:t>
            </a:r>
            <a:r>
              <a:rPr lang="en-US" altLang="ko-KR" sz="1600" dirty="0" smtClean="0"/>
              <a:t>condition 2, where X </a:t>
            </a:r>
            <a:r>
              <a:rPr lang="ko-KR" altLang="en-US" sz="1600" dirty="0" smtClean="0"/>
              <a:t>≠</a:t>
            </a:r>
            <a:r>
              <a:rPr lang="en-US" altLang="ko-KR" sz="1600" dirty="0" smtClean="0"/>
              <a:t> Y</a:t>
            </a:r>
          </a:p>
          <a:p>
            <a:endParaRPr lang="en-US" altLang="ko-KR" dirty="0" smtClean="0"/>
          </a:p>
          <a:p>
            <a:r>
              <a:rPr lang="en-US" altLang="ko-KR" dirty="0" smtClean="0"/>
              <a:t>TXOP holder can adjust the conditions and resources depending on the BSS environment (number of STAs, number of streams, etc.)</a:t>
            </a:r>
          </a:p>
          <a:p>
            <a:pPr lvl="1"/>
            <a:r>
              <a:rPr lang="en-US" altLang="ko-KR" sz="1600" dirty="0" smtClean="0"/>
              <a:t>TXOP holder may manage the conditions dynamically by including them in some frames, or may manage them (semi-)statically by announcing via beacon or the like</a:t>
            </a:r>
          </a:p>
          <a:p>
            <a:pPr lvl="1"/>
            <a:r>
              <a:rPr lang="en-US" altLang="ko-KR" sz="1600" dirty="0" smtClean="0"/>
              <a:t>Although the possibility of collision is not completely eliminated, it seems to be a more scalable approach</a:t>
            </a:r>
          </a:p>
          <a:p>
            <a:pPr lvl="2"/>
            <a:r>
              <a:rPr lang="en-US" altLang="ko-KR" sz="1400" dirty="0" smtClean="0"/>
              <a:t>TXOP holder doesn’t need to manage additional context for LL STA or LL stream </a:t>
            </a:r>
            <a:endParaRPr lang="en-US" altLang="ko-KR" sz="1400" dirty="0"/>
          </a:p>
          <a:p>
            <a:endParaRPr lang="en-US" altLang="ko-KR"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7</a:t>
            </a:fld>
            <a:endParaRPr lang="en-GB"/>
          </a:p>
        </p:txBody>
      </p:sp>
      <p:sp>
        <p:nvSpPr>
          <p:cNvPr id="5" name="바닥글 개체 틀 4"/>
          <p:cNvSpPr>
            <a:spLocks noGrp="1"/>
          </p:cNvSpPr>
          <p:nvPr>
            <p:ph type="ftr" idx="14"/>
          </p:nvPr>
        </p:nvSpPr>
        <p:spPr/>
        <p:txBody>
          <a:bodyPr/>
          <a:lstStyle/>
          <a:p>
            <a:r>
              <a:rPr lang="en-GB" altLang="ko-KR" smtClean="0"/>
              <a:t>Jinho Choi et al., Samsung Electronics</a:t>
            </a:r>
            <a:endParaRPr lang="en-GB" altLang="ko-KR" dirty="0"/>
          </a:p>
        </p:txBody>
      </p:sp>
    </p:spTree>
    <p:extLst>
      <p:ext uri="{BB962C8B-B14F-4D97-AF65-F5344CB8AC3E}">
        <p14:creationId xmlns:p14="http://schemas.microsoft.com/office/powerpoint/2010/main" val="36607674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Application of the Proposal</a:t>
            </a:r>
            <a:endParaRPr lang="ko-KR" altLang="en-US" dirty="0"/>
          </a:p>
        </p:txBody>
      </p:sp>
      <p:sp>
        <p:nvSpPr>
          <p:cNvPr id="3" name="내용 개체 틀 2"/>
          <p:cNvSpPr>
            <a:spLocks noGrp="1"/>
          </p:cNvSpPr>
          <p:nvPr>
            <p:ph idx="1"/>
          </p:nvPr>
        </p:nvSpPr>
        <p:spPr>
          <a:xfrm>
            <a:off x="498746" y="1981200"/>
            <a:ext cx="8231186" cy="4113213"/>
          </a:xfrm>
        </p:spPr>
        <p:txBody>
          <a:bodyPr/>
          <a:lstStyle/>
          <a:p>
            <a:r>
              <a:rPr lang="en-US" altLang="ko-KR" dirty="0" smtClean="0"/>
              <a:t>The proposed scheme is applicable to various procedures to support LL traffic, including preemption mechanisms that have been discussed</a:t>
            </a:r>
            <a:endParaRPr lang="en-US" altLang="ko-KR" dirty="0"/>
          </a:p>
          <a:p>
            <a:pPr lvl="1"/>
            <a:r>
              <a:rPr lang="en-US" altLang="ko-KR" dirty="0"/>
              <a:t>If the probability of collision can be reduced enough by further specifying the conditions, it can also be considered to skip the STA identification step and transmit LL traffic immediately by using Basic TF with UORA</a:t>
            </a:r>
          </a:p>
          <a:p>
            <a:pPr lvl="1"/>
            <a:endParaRPr lang="en-US" altLang="ko-KR" dirty="0"/>
          </a:p>
          <a:p>
            <a:pPr lvl="1"/>
            <a:r>
              <a:rPr lang="en-US" altLang="ko-KR" dirty="0" smtClean="0"/>
              <a:t>In </a:t>
            </a:r>
            <a:r>
              <a:rPr lang="en-US" altLang="ko-KR" dirty="0"/>
              <a:t>the EDCA-based preemption mechanism </a:t>
            </a:r>
            <a:r>
              <a:rPr lang="en-US" altLang="ko-KR" dirty="0" smtClean="0"/>
              <a:t>[2], the conditions can be used to apply different contention parameters </a:t>
            </a:r>
            <a:r>
              <a:rPr lang="en-US" altLang="ko-KR" dirty="0"/>
              <a:t>or </a:t>
            </a:r>
            <a:r>
              <a:rPr lang="en-US" altLang="ko-KR" dirty="0" smtClean="0"/>
              <a:t>to control the traffic to participate in the contention</a:t>
            </a:r>
          </a:p>
          <a:p>
            <a:pPr lvl="1"/>
            <a:endParaRPr lang="en-US" altLang="ko-KR" dirty="0" smtClean="0"/>
          </a:p>
          <a:p>
            <a:pPr lvl="1"/>
            <a:r>
              <a:rPr lang="en-US" altLang="ko-KR" dirty="0" smtClean="0"/>
              <a:t>When </a:t>
            </a:r>
            <a:r>
              <a:rPr lang="en-US" altLang="ko-KR" dirty="0"/>
              <a:t>the </a:t>
            </a:r>
            <a:r>
              <a:rPr lang="en-US" altLang="ko-KR" dirty="0" err="1"/>
              <a:t>Zadoff</a:t>
            </a:r>
            <a:r>
              <a:rPr lang="en-US" altLang="ko-KR" dirty="0"/>
              <a:t>-Chu sequence is used as a PR </a:t>
            </a:r>
            <a:r>
              <a:rPr lang="en-US" altLang="ko-KR" dirty="0" smtClean="0"/>
              <a:t>signal [6], it can be used to adjust competition rate by allowing STAs to select an index in different ranges depending on the conditions</a:t>
            </a:r>
          </a:p>
          <a:p>
            <a:pPr lvl="1"/>
            <a:endParaRPr lang="en-US" altLang="ko-KR" dirty="0"/>
          </a:p>
          <a:p>
            <a:pPr lvl="1"/>
            <a:endParaRPr lang="en-US" altLang="ko-KR" dirty="0" smtClean="0"/>
          </a:p>
          <a:p>
            <a:pPr lvl="1"/>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8</a:t>
            </a:fld>
            <a:endParaRPr lang="en-GB"/>
          </a:p>
        </p:txBody>
      </p:sp>
      <p:sp>
        <p:nvSpPr>
          <p:cNvPr id="5" name="바닥글 개체 틀 4"/>
          <p:cNvSpPr>
            <a:spLocks noGrp="1"/>
          </p:cNvSpPr>
          <p:nvPr>
            <p:ph type="ftr" idx="14"/>
          </p:nvPr>
        </p:nvSpPr>
        <p:spPr/>
        <p:txBody>
          <a:bodyPr/>
          <a:lstStyle/>
          <a:p>
            <a:r>
              <a:rPr lang="en-GB" altLang="ko-KR" smtClean="0"/>
              <a:t>Jinho Choi et al., Samsung Electronics</a:t>
            </a:r>
            <a:endParaRPr lang="en-GB" altLang="ko-KR" dirty="0"/>
          </a:p>
        </p:txBody>
      </p:sp>
    </p:spTree>
    <p:extLst>
      <p:ext uri="{BB962C8B-B14F-4D97-AF65-F5344CB8AC3E}">
        <p14:creationId xmlns:p14="http://schemas.microsoft.com/office/powerpoint/2010/main" val="35194537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lstStyle/>
          <a:p>
            <a:r>
              <a:rPr lang="en-US" altLang="ko-KR" dirty="0" smtClean="0"/>
              <a:t>In order to support LL traffic well, it is important to identify LL </a:t>
            </a:r>
            <a:r>
              <a:rPr lang="en-US" altLang="ko-KR" dirty="0"/>
              <a:t>STA(s) </a:t>
            </a:r>
            <a:r>
              <a:rPr lang="en-US" altLang="ko-KR" dirty="0" smtClean="0"/>
              <a:t>efficiently </a:t>
            </a:r>
            <a:r>
              <a:rPr lang="en-US" altLang="ko-KR" dirty="0"/>
              <a:t>and </a:t>
            </a:r>
            <a:r>
              <a:rPr lang="en-US" altLang="ko-KR" dirty="0" smtClean="0"/>
              <a:t>effectively</a:t>
            </a:r>
            <a:endParaRPr lang="ko-KR" altLang="en-US" dirty="0"/>
          </a:p>
          <a:p>
            <a:endParaRPr lang="en-US" altLang="ko-KR" dirty="0" smtClean="0"/>
          </a:p>
          <a:p>
            <a:r>
              <a:rPr lang="en-US" altLang="ko-KR" dirty="0" smtClean="0"/>
              <a:t>In </a:t>
            </a:r>
            <a:r>
              <a:rPr lang="en-US" altLang="ko-KR" dirty="0"/>
              <a:t>this </a:t>
            </a:r>
            <a:r>
              <a:rPr lang="en-US" altLang="ko-KR" dirty="0" smtClean="0"/>
              <a:t>contribution, </a:t>
            </a:r>
            <a:r>
              <a:rPr lang="en-US" altLang="ko-KR" dirty="0"/>
              <a:t>we discussed how to indicate </a:t>
            </a:r>
            <a:r>
              <a:rPr lang="en-US" altLang="ko-KR" dirty="0" smtClean="0"/>
              <a:t>the eligibility to use </a:t>
            </a:r>
            <a:r>
              <a:rPr lang="en-US" altLang="ko-KR" dirty="0"/>
              <a:t>resources </a:t>
            </a:r>
            <a:r>
              <a:rPr lang="en-US" altLang="ko-KR" dirty="0" smtClean="0"/>
              <a:t>to inform the presence of urgent traffic, which consequently differentiates transmission opportunities according to the relative importance of traffic</a:t>
            </a:r>
          </a:p>
          <a:p>
            <a:endParaRPr lang="en-US" altLang="ko-KR" dirty="0"/>
          </a:p>
          <a:p>
            <a:r>
              <a:rPr lang="en-US" altLang="ko-KR" dirty="0"/>
              <a:t>The proposed scheme is </a:t>
            </a:r>
            <a:r>
              <a:rPr lang="en-US" altLang="ko-KR" dirty="0" smtClean="0"/>
              <a:t>applicable </a:t>
            </a:r>
            <a:r>
              <a:rPr lang="en-US" altLang="ko-KR" dirty="0"/>
              <a:t>to various </a:t>
            </a:r>
            <a:r>
              <a:rPr lang="en-US" altLang="ko-KR" dirty="0" smtClean="0"/>
              <a:t>procedures to support LL traffic</a:t>
            </a:r>
            <a:endParaRPr lang="en-US" altLang="ko-KR" dirty="0"/>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9</a:t>
            </a:fld>
            <a:endParaRPr lang="en-GB"/>
          </a:p>
        </p:txBody>
      </p:sp>
      <p:sp>
        <p:nvSpPr>
          <p:cNvPr id="5" name="바닥글 개체 틀 4"/>
          <p:cNvSpPr>
            <a:spLocks noGrp="1"/>
          </p:cNvSpPr>
          <p:nvPr>
            <p:ph type="ftr" idx="14"/>
          </p:nvPr>
        </p:nvSpPr>
        <p:spPr/>
        <p:txBody>
          <a:bodyPr/>
          <a:lstStyle/>
          <a:p>
            <a:r>
              <a:rPr lang="en-GB" altLang="ko-KR" smtClean="0"/>
              <a:t>Jinho Choi et al., Samsung Electronics</a:t>
            </a:r>
            <a:endParaRPr lang="en-GB" altLang="ko-KR" dirty="0"/>
          </a:p>
        </p:txBody>
      </p:sp>
    </p:spTree>
    <p:extLst>
      <p:ext uri="{BB962C8B-B14F-4D97-AF65-F5344CB8AC3E}">
        <p14:creationId xmlns:p14="http://schemas.microsoft.com/office/powerpoint/2010/main" val="39682460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18983</TotalTime>
  <Words>1176</Words>
  <Application>Microsoft Office PowerPoint</Application>
  <PresentationFormat>화면 슬라이드 쇼(4:3)</PresentationFormat>
  <Paragraphs>118</Paragraphs>
  <Slides>12</Slides>
  <Notes>0</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12</vt:i4>
      </vt:variant>
    </vt:vector>
  </HeadingPairs>
  <TitlesOfParts>
    <vt:vector size="18" baseType="lpstr">
      <vt:lpstr>Arial Unicode MS</vt:lpstr>
      <vt:lpstr>MS Gothic</vt:lpstr>
      <vt:lpstr>굴림</vt:lpstr>
      <vt:lpstr>Arial</vt:lpstr>
      <vt:lpstr>Times New Roman</vt:lpstr>
      <vt:lpstr>Office Theme</vt:lpstr>
      <vt:lpstr>PowerPoint 프레젠테이션</vt:lpstr>
      <vt:lpstr>Introduction</vt:lpstr>
      <vt:lpstr>Overview of UL LL Traffic Support</vt:lpstr>
      <vt:lpstr>A Scenario to Consider</vt:lpstr>
      <vt:lpstr>Thoughts on Traffic/STA Identification</vt:lpstr>
      <vt:lpstr>Proposal</vt:lpstr>
      <vt:lpstr>Setting and Utilizing Conditions</vt:lpstr>
      <vt:lpstr>Application of the Proposal</vt:lpstr>
      <vt:lpstr>Conclusion</vt:lpstr>
      <vt:lpstr>References</vt:lpstr>
      <vt:lpstr>SP #1</vt:lpstr>
      <vt:lpstr>SP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Duncan Ho</dc:creator>
  <cp:lastModifiedBy>최진호/Connectivity표준Lab(SR)/삼성전자</cp:lastModifiedBy>
  <cp:revision>567</cp:revision>
  <cp:lastPrinted>2023-02-08T06:01:06Z</cp:lastPrinted>
  <dcterms:created xsi:type="dcterms:W3CDTF">2019-06-07T21:10:12Z</dcterms:created>
  <dcterms:modified xsi:type="dcterms:W3CDTF">2024-07-12T06:42:56Z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0x0101000AE0DBD6A62E6D4E94B00A30ED7EAA53</vt:lpwstr>
  </property>
  <property fmtid="{D5CDD505-2E9C-101B-9397-08002B2CF9AE}" pid="3" name="_NewReviewCycle">
    <vt:lpwstr/>
  </property>
</Properties>
</file>