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70" r:id="rId3"/>
    <p:sldId id="271" r:id="rId4"/>
    <p:sldId id="258" r:id="rId5"/>
    <p:sldId id="275" r:id="rId6"/>
    <p:sldId id="273" r:id="rId7"/>
    <p:sldId id="267" r:id="rId8"/>
    <p:sldId id="272" r:id="rId9"/>
    <p:sldId id="269" r:id="rId10"/>
    <p:sldId id="265" r:id="rId11"/>
    <p:sldId id="274" r:id="rId12"/>
    <p:sldId id="262" r:id="rId13"/>
    <p:sldId id="26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包占京" initials="包占京" lastIdx="1" clrIdx="0">
    <p:extLst>
      <p:ext uri="{19B8F6BF-5375-455C-9EA6-DF929625EA0E}">
        <p15:presenceInfo xmlns:p15="http://schemas.microsoft.com/office/powerpoint/2012/main" userId="S-1-5-21-1495940435-1635398450-2130403006-8454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3826" autoAdjust="0"/>
  </p:normalViewPr>
  <p:slideViewPr>
    <p:cSldViewPr>
      <p:cViewPr>
        <p:scale>
          <a:sx n="75" d="100"/>
          <a:sy n="75" d="100"/>
        </p:scale>
        <p:origin x="132" y="3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目前还没有统一的功能实体命名</a:t>
            </a:r>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201668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a:t>A station sends the AP an authentication request and association request which allows the AP to learn about the station’s existence and capabilities. By sending back an authentication response and association response to the station, the AP informs the station of the network parameters and assigns it an identifier, referred to as an AID.</a:t>
            </a:r>
          </a:p>
          <a:p>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11ah AID</a:t>
            </a:r>
            <a:r>
              <a:rPr lang="zh-CN" altLang="en-US" dirty="0"/>
              <a:t>：</a:t>
            </a:r>
            <a:r>
              <a:rPr lang="en-US" altLang="zh-CN" dirty="0"/>
              <a:t>page</a:t>
            </a:r>
            <a:r>
              <a:rPr lang="zh-CN" altLang="en-US" dirty="0"/>
              <a:t>、</a:t>
            </a:r>
            <a:r>
              <a:rPr lang="en-US" altLang="zh-CN" dirty="0"/>
              <a:t>block</a:t>
            </a:r>
            <a:r>
              <a:rPr lang="zh-CN" altLang="en-US" dirty="0"/>
              <a:t>、</a:t>
            </a:r>
            <a:r>
              <a:rPr lang="en-US" altLang="zh-CN" dirty="0"/>
              <a:t>sub-block</a:t>
            </a:r>
            <a:r>
              <a:rPr lang="zh-CN" altLang="en-US" dirty="0"/>
              <a:t>。。。。。</a:t>
            </a:r>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092043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AMP STA is likely unable to initiate association requests through EDCA, and the ID allocation process should be initiated by the reader to indicate the protection window for AMP STAs and legacy STAs</a:t>
            </a:r>
          </a:p>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497895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Considering the implementation of relay, both AP and non-AP STA can serve as readers</a:t>
            </a:r>
          </a:p>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569806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0025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802.11-24/1194r0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97819" y="65421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Capability report and ID allocation for AMP STA</a:t>
            </a:r>
          </a:p>
        </p:txBody>
      </p:sp>
      <p:sp>
        <p:nvSpPr>
          <p:cNvPr id="3074" name="Rectangle 2"/>
          <p:cNvSpPr>
            <a:spLocks noGrp="1" noChangeArrowheads="1"/>
          </p:cNvSpPr>
          <p:nvPr>
            <p:ph type="subTitle" idx="1"/>
          </p:nvPr>
        </p:nvSpPr>
        <p:spPr>
          <a:xfrm>
            <a:off x="1828800" y="16607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2024-07-08</a:t>
            </a:r>
          </a:p>
        </p:txBody>
      </p:sp>
      <p:sp>
        <p:nvSpPr>
          <p:cNvPr id="6" name="Date Placeholder 3"/>
          <p:cNvSpPr>
            <a:spLocks noGrp="1"/>
          </p:cNvSpPr>
          <p:nvPr>
            <p:ph type="dt" idx="10"/>
          </p:nvPr>
        </p:nvSpPr>
        <p:spPr/>
        <p:txBody>
          <a:bodyPr/>
          <a:lstStyle/>
          <a:p>
            <a:r>
              <a:rPr lang="en-US" dirty="0"/>
              <a:t>July 2024</a:t>
            </a:r>
            <a:endParaRPr lang="en-GB" dirty="0"/>
          </a:p>
        </p:txBody>
      </p:sp>
      <p:sp>
        <p:nvSpPr>
          <p:cNvPr id="7" name="Footer Placeholder 4"/>
          <p:cNvSpPr>
            <a:spLocks noGrp="1"/>
          </p:cNvSpPr>
          <p:nvPr>
            <p:ph type="ftr" idx="11"/>
          </p:nvPr>
        </p:nvSpPr>
        <p:spPr/>
        <p:txBody>
          <a:bodyPr/>
          <a:lstStyle/>
          <a:p>
            <a:r>
              <a:rPr lang="en-GB" dirty="0" err="1"/>
              <a:t>Zhanjing</a:t>
            </a:r>
            <a:r>
              <a:rPr lang="en-GB" dirty="0"/>
              <a:t> Bao, TCL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61058187"/>
              </p:ext>
            </p:extLst>
          </p:nvPr>
        </p:nvGraphicFramePr>
        <p:xfrm>
          <a:off x="995363" y="2900363"/>
          <a:ext cx="10277475" cy="2493962"/>
        </p:xfrm>
        <a:graphic>
          <a:graphicData uri="http://schemas.openxmlformats.org/presentationml/2006/ole">
            <mc:AlternateContent xmlns:mc="http://schemas.openxmlformats.org/markup-compatibility/2006">
              <mc:Choice xmlns:v="urn:schemas-microsoft-com:vml" Requires="v">
                <p:oleObj name="Document" r:id="rId3" imgW="10475047" imgH="2539535" progId="Word.Document.8">
                  <p:embed/>
                </p:oleObj>
              </mc:Choice>
              <mc:Fallback>
                <p:oleObj name="Document" r:id="rId3" imgW="10475047" imgH="2539535" progId="Word.Document.8">
                  <p:embed/>
                  <p:pic>
                    <p:nvPicPr>
                      <p:cNvPr id="0" name="Picture 3"/>
                      <p:cNvPicPr>
                        <a:picLocks noChangeAspect="1" noChangeArrowheads="1"/>
                      </p:cNvPicPr>
                      <p:nvPr/>
                    </p:nvPicPr>
                    <p:blipFill>
                      <a:blip r:embed="rId4"/>
                      <a:srcRect/>
                      <a:stretch>
                        <a:fillRect/>
                      </a:stretch>
                    </p:blipFill>
                    <p:spPr bwMode="auto">
                      <a:xfrm>
                        <a:off x="995363" y="2900363"/>
                        <a:ext cx="10277475" cy="2493962"/>
                      </a:xfrm>
                      <a:prstGeom prst="rect">
                        <a:avLst/>
                      </a:prstGeom>
                      <a:noFill/>
                    </p:spPr>
                  </p:pic>
                </p:oleObj>
              </mc:Fallback>
            </mc:AlternateContent>
          </a:graphicData>
        </a:graphic>
      </p:graphicFrame>
      <p:sp>
        <p:nvSpPr>
          <p:cNvPr id="3076" name="Rectangle 4"/>
          <p:cNvSpPr>
            <a:spLocks noChangeArrowheads="1"/>
          </p:cNvSpPr>
          <p:nvPr/>
        </p:nvSpPr>
        <p:spPr bwMode="auto">
          <a:xfrm>
            <a:off x="995363" y="248838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idx="1"/>
          </p:nvPr>
        </p:nvSpPr>
        <p:spPr>
          <a:xfrm>
            <a:off x="914401" y="1751015"/>
            <a:ext cx="10361084" cy="4486297"/>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We discussed the necessity and methods of AMP STAs reporting capability to the reader</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Based on the capability report, we proposed several methods for ID allocation of AMP STAs, </a:t>
            </a:r>
            <a:r>
              <a:rPr lang="en-US" altLang="zh-CN" b="0" dirty="0"/>
              <a:t>which helps readers obtain the capability information of AMP STAs and perform group access or access restrictions, thereby reducing conflicts caused by large-scale device access.</a:t>
            </a:r>
          </a:p>
          <a:p>
            <a:pPr marL="400050">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b="0" dirty="0"/>
          </a:p>
          <a:p>
            <a:pPr marL="400050">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We plan to further discuss the channel access schemes based on different AMP </a:t>
            </a:r>
            <a:r>
              <a:rPr lang="en-US" b="0" dirty="0" err="1"/>
              <a:t>STAs’</a:t>
            </a:r>
            <a:r>
              <a:rPr lang="en-US" b="0" dirty="0"/>
              <a:t> capabilities and corresponding MAC frame formats </a:t>
            </a:r>
            <a:r>
              <a:rPr lang="en-US" altLang="zh-CN" b="0" dirty="0"/>
              <a:t>i</a:t>
            </a:r>
            <a:r>
              <a:rPr lang="en-US" b="0" dirty="0"/>
              <a:t>n the future</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10</a:t>
            </a:fld>
            <a:endParaRPr lang="en-GB"/>
          </a:p>
        </p:txBody>
      </p:sp>
      <p:sp>
        <p:nvSpPr>
          <p:cNvPr id="4" name="Date Placeholder 3"/>
          <p:cNvSpPr>
            <a:spLocks noGrp="1"/>
          </p:cNvSpPr>
          <p:nvPr>
            <p:ph type="dt" idx="15"/>
          </p:nvPr>
        </p:nvSpPr>
        <p:spPr/>
        <p:txBody>
          <a:bodyPr/>
          <a:lstStyle/>
          <a:p>
            <a:r>
              <a:rPr lang="en-US" altLang="zh-CN" dirty="0"/>
              <a:t>July 2024</a:t>
            </a:r>
            <a:endParaRPr lang="en-GB" altLang="zh-CN" dirty="0"/>
          </a:p>
        </p:txBody>
      </p:sp>
      <p:sp>
        <p:nvSpPr>
          <p:cNvPr id="2" name="页脚占位符 4">
            <a:extLst>
              <a:ext uri="{FF2B5EF4-FFF2-40B4-BE49-F238E27FC236}">
                <a16:creationId xmlns:a16="http://schemas.microsoft.com/office/drawing/2014/main" id="{C17B5625-C6F0-1270-EA51-E83CAF185672}"/>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3" name="Title 1">
            <a:extLst>
              <a:ext uri="{FF2B5EF4-FFF2-40B4-BE49-F238E27FC236}">
                <a16:creationId xmlns:a16="http://schemas.microsoft.com/office/drawing/2014/main" id="{C1FBF95E-7E84-4E3D-8DB3-29B749B16EC3}"/>
              </a:ext>
            </a:extLst>
          </p:cNvPr>
          <p:cNvSpPr>
            <a:spLocks noGrp="1"/>
          </p:cNvSpPr>
          <p:nvPr>
            <p:ph type="title"/>
          </p:nvPr>
        </p:nvSpPr>
        <p:spPr bwMode="auto">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Summary</a:t>
            </a:r>
          </a:p>
        </p:txBody>
      </p:sp>
    </p:spTree>
    <p:extLst>
      <p:ext uri="{BB962C8B-B14F-4D97-AF65-F5344CB8AC3E}">
        <p14:creationId xmlns:p14="http://schemas.microsoft.com/office/powerpoint/2010/main" val="16097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3E79CE-3902-BDCD-8902-E8AAC67B7FFC}"/>
              </a:ext>
            </a:extLst>
          </p:cNvPr>
          <p:cNvSpPr>
            <a:spLocks noGrp="1"/>
          </p:cNvSpPr>
          <p:nvPr>
            <p:ph type="title"/>
          </p:nvPr>
        </p:nvSpPr>
        <p:spPr/>
        <p:txBody>
          <a:bodyPr/>
          <a:lstStyle/>
          <a:p>
            <a:r>
              <a:rPr lang="en-US" altLang="zh-CN" dirty="0"/>
              <a:t>SP1</a:t>
            </a:r>
            <a:endParaRPr lang="zh-CN" altLang="en-US" dirty="0"/>
          </a:p>
        </p:txBody>
      </p:sp>
      <p:sp>
        <p:nvSpPr>
          <p:cNvPr id="3" name="内容占位符 2">
            <a:extLst>
              <a:ext uri="{FF2B5EF4-FFF2-40B4-BE49-F238E27FC236}">
                <a16:creationId xmlns:a16="http://schemas.microsoft.com/office/drawing/2014/main" id="{F33E524C-301D-5D4D-7577-37FB7B10055F}"/>
              </a:ext>
            </a:extLst>
          </p:cNvPr>
          <p:cNvSpPr>
            <a:spLocks noGrp="1"/>
          </p:cNvSpPr>
          <p:nvPr>
            <p:ph idx="1"/>
          </p:nvPr>
        </p:nvSpPr>
        <p:spPr/>
        <p:txBody>
          <a:bodyPr/>
          <a:lstStyle/>
          <a:p>
            <a:r>
              <a:rPr lang="en-US" altLang="zh-CN" dirty="0"/>
              <a:t>Do you agree that AMP STAs should report device capability information to readers</a:t>
            </a:r>
          </a:p>
          <a:p>
            <a:endParaRPr lang="en-US" altLang="zh-CN" dirty="0"/>
          </a:p>
          <a:p>
            <a:pPr marL="0" indent="0"/>
            <a:r>
              <a:rPr lang="en-US" altLang="zh-CN" b="0" dirty="0"/>
              <a:t>Note: The detailed capability information is TBD.</a:t>
            </a:r>
          </a:p>
          <a:p>
            <a:pPr marL="0" indent="0"/>
            <a:endParaRPr lang="en-US" altLang="zh-CN" dirty="0"/>
          </a:p>
          <a:p>
            <a:pPr marL="0" indent="0"/>
            <a:r>
              <a:rPr lang="en-US" altLang="zh-CN" dirty="0"/>
              <a:t>Y/N/A</a:t>
            </a:r>
          </a:p>
          <a:p>
            <a:endParaRPr lang="zh-CN" altLang="en-US" dirty="0"/>
          </a:p>
        </p:txBody>
      </p:sp>
      <p:sp>
        <p:nvSpPr>
          <p:cNvPr id="4" name="灯片编号占位符 3">
            <a:extLst>
              <a:ext uri="{FF2B5EF4-FFF2-40B4-BE49-F238E27FC236}">
                <a16:creationId xmlns:a16="http://schemas.microsoft.com/office/drawing/2014/main" id="{95E8E3ED-96A2-4163-DB42-135961D8132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 name="Date Placeholder 3">
            <a:extLst>
              <a:ext uri="{FF2B5EF4-FFF2-40B4-BE49-F238E27FC236}">
                <a16:creationId xmlns:a16="http://schemas.microsoft.com/office/drawing/2014/main" id="{14C011AB-DD29-C9CB-8511-0E795BD2B9C3}"/>
              </a:ext>
            </a:extLst>
          </p:cNvPr>
          <p:cNvSpPr>
            <a:spLocks noGrp="1"/>
          </p:cNvSpPr>
          <p:nvPr>
            <p:ph type="dt" idx="15"/>
          </p:nvPr>
        </p:nvSpPr>
        <p:spPr>
          <a:xfrm>
            <a:off x="929217" y="333375"/>
            <a:ext cx="2499764" cy="273050"/>
          </a:xfrm>
        </p:spPr>
        <p:txBody>
          <a:bodyPr/>
          <a:lstStyle/>
          <a:p>
            <a:r>
              <a:rPr lang="en-US" altLang="zh-CN" dirty="0"/>
              <a:t>July 2024</a:t>
            </a:r>
            <a:endParaRPr lang="en-GB" altLang="zh-CN" dirty="0"/>
          </a:p>
        </p:txBody>
      </p:sp>
      <p:sp>
        <p:nvSpPr>
          <p:cNvPr id="10" name="页脚占位符 4">
            <a:extLst>
              <a:ext uri="{FF2B5EF4-FFF2-40B4-BE49-F238E27FC236}">
                <a16:creationId xmlns:a16="http://schemas.microsoft.com/office/drawing/2014/main" id="{B2AB50A5-61B1-11EA-B931-675AC212A390}"/>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Tree>
    <p:extLst>
      <p:ext uri="{BB962C8B-B14F-4D97-AF65-F5344CB8AC3E}">
        <p14:creationId xmlns:p14="http://schemas.microsoft.com/office/powerpoint/2010/main" val="3079537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SP2</a:t>
            </a:r>
          </a:p>
        </p:txBody>
      </p:sp>
      <p:sp>
        <p:nvSpPr>
          <p:cNvPr id="9218" name="Rectangle 2"/>
          <p:cNvSpPr>
            <a:spLocks noGrp="1" noChangeArrowheads="1"/>
          </p:cNvSpPr>
          <p:nvPr>
            <p:ph idx="1"/>
          </p:nvPr>
        </p:nvSpPr>
        <p:spPr>
          <a:ln/>
        </p:spPr>
        <p:txBody>
          <a:bodyPr/>
          <a:lstStyle/>
          <a:p>
            <a:pPr marL="0" indent="0"/>
            <a:r>
              <a:rPr lang="en-US" dirty="0"/>
              <a:t>Do you agree to assign an ID to </a:t>
            </a:r>
            <a:r>
              <a:rPr lang="en-US" altLang="zh-CN" dirty="0"/>
              <a:t>the </a:t>
            </a:r>
            <a:r>
              <a:rPr lang="en-US" dirty="0"/>
              <a:t>AMP STA that can support storing parameters assigned by the reader</a:t>
            </a:r>
          </a:p>
          <a:p>
            <a:pPr>
              <a:buFont typeface="Times New Roman" pitchFamily="16" charset="0"/>
              <a:buChar char="•"/>
            </a:pPr>
            <a:endParaRPr lang="en-US" dirty="0"/>
          </a:p>
          <a:p>
            <a:pPr marL="0" indent="0"/>
            <a:r>
              <a:rPr lang="en-US" b="0" dirty="0"/>
              <a:t>Note: The detailed ID allocation process and related frame formats are TBD.</a:t>
            </a:r>
          </a:p>
          <a:p>
            <a:pPr marL="0" indent="0"/>
            <a:endParaRPr lang="en-US" dirty="0"/>
          </a:p>
          <a:p>
            <a:pPr marL="0" indent="0"/>
            <a:r>
              <a:rPr lang="en-US" dirty="0"/>
              <a:t>Y/N/A</a:t>
            </a:r>
          </a:p>
          <a:p>
            <a:pPr marL="0"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3" name="Date Placeholder 3">
            <a:extLst>
              <a:ext uri="{FF2B5EF4-FFF2-40B4-BE49-F238E27FC236}">
                <a16:creationId xmlns:a16="http://schemas.microsoft.com/office/drawing/2014/main" id="{BA722BE6-ACEC-6B88-324B-A01EF62EDC88}"/>
              </a:ext>
            </a:extLst>
          </p:cNvPr>
          <p:cNvSpPr>
            <a:spLocks noGrp="1"/>
          </p:cNvSpPr>
          <p:nvPr>
            <p:ph type="dt" idx="15"/>
          </p:nvPr>
        </p:nvSpPr>
        <p:spPr>
          <a:xfrm>
            <a:off x="929217" y="333375"/>
            <a:ext cx="2499764" cy="273050"/>
          </a:xfrm>
        </p:spPr>
        <p:txBody>
          <a:bodyPr/>
          <a:lstStyle/>
          <a:p>
            <a:r>
              <a:rPr lang="en-US" altLang="zh-CN" dirty="0"/>
              <a:t>July 2024</a:t>
            </a:r>
            <a:endParaRPr lang="en-GB" altLang="zh-CN" dirty="0"/>
          </a:p>
        </p:txBody>
      </p:sp>
      <p:sp>
        <p:nvSpPr>
          <p:cNvPr id="7" name="页脚占位符 4">
            <a:extLst>
              <a:ext uri="{FF2B5EF4-FFF2-40B4-BE49-F238E27FC236}">
                <a16:creationId xmlns:a16="http://schemas.microsoft.com/office/drawing/2014/main" id="{A349C644-0197-8AF3-AA4B-2E78FFB02383}"/>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dirty="0"/>
              <a:t>[1] 11-24-0575-01-0amp-p802-11bp-par</a:t>
            </a:r>
          </a:p>
          <a:p>
            <a:r>
              <a:rPr lang="en-US" dirty="0"/>
              <a:t>[2] 11-24-0849-00-00bp-harmonization-of-waveform</a:t>
            </a:r>
          </a:p>
          <a:p>
            <a:r>
              <a:rPr lang="en-US" dirty="0"/>
              <a:t>[3] 11-24-0867-00-00bp-thoughts-and-questions-on-amp-phy</a:t>
            </a:r>
          </a:p>
          <a:p>
            <a:r>
              <a:rPr lang="en-US" dirty="0"/>
              <a:t>[4] 11-24-0853-00-00bp-design-target-and-device-capabilities-for-amp-iot</a:t>
            </a:r>
          </a:p>
          <a:p>
            <a:r>
              <a:rPr lang="en-US" dirty="0"/>
              <a:t>[5] 11-24-0872-00-00bp-mac-aspects-for-amp</a:t>
            </a:r>
          </a:p>
          <a:p>
            <a:r>
              <a:rPr lang="en-US" dirty="0"/>
              <a:t>[6] 11-23-2203-01-0amp-updated-technical-report-on-support-of-amp-iot-devices-in-wlan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3" name="Date Placeholder 3">
            <a:extLst>
              <a:ext uri="{FF2B5EF4-FFF2-40B4-BE49-F238E27FC236}">
                <a16:creationId xmlns:a16="http://schemas.microsoft.com/office/drawing/2014/main" id="{DB401794-C0BD-FCD6-4928-8C5F4E4D07FE}"/>
              </a:ext>
            </a:extLst>
          </p:cNvPr>
          <p:cNvSpPr>
            <a:spLocks noGrp="1"/>
          </p:cNvSpPr>
          <p:nvPr>
            <p:ph type="dt" idx="15"/>
          </p:nvPr>
        </p:nvSpPr>
        <p:spPr>
          <a:xfrm>
            <a:off x="929217" y="333375"/>
            <a:ext cx="2499764" cy="273050"/>
          </a:xfrm>
        </p:spPr>
        <p:txBody>
          <a:bodyPr/>
          <a:lstStyle/>
          <a:p>
            <a:r>
              <a:rPr lang="en-US" altLang="zh-CN" dirty="0"/>
              <a:t>July 2024</a:t>
            </a:r>
            <a:endParaRPr lang="en-GB" altLang="zh-CN" dirty="0"/>
          </a:p>
        </p:txBody>
      </p:sp>
      <p:sp>
        <p:nvSpPr>
          <p:cNvPr id="7" name="页脚占位符 4">
            <a:extLst>
              <a:ext uri="{FF2B5EF4-FFF2-40B4-BE49-F238E27FC236}">
                <a16:creationId xmlns:a16="http://schemas.microsoft.com/office/drawing/2014/main" id="{72A762C1-753F-E520-FB53-428DFB8B3498}"/>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48128C2-1715-E00E-504F-216D799FBDDF}"/>
              </a:ext>
            </a:extLst>
          </p:cNvPr>
          <p:cNvSpPr>
            <a:spLocks noGrp="1"/>
          </p:cNvSpPr>
          <p:nvPr>
            <p:ph type="title"/>
          </p:nvPr>
        </p:nvSpPr>
        <p:spPr/>
        <p:txBody>
          <a:bodyPr/>
          <a:lstStyle/>
          <a:p>
            <a:r>
              <a:rPr lang="en-US" altLang="zh-CN" dirty="0"/>
              <a:t>Background</a:t>
            </a:r>
            <a:endParaRPr lang="zh-CN" altLang="en-US" dirty="0"/>
          </a:p>
        </p:txBody>
      </p:sp>
      <p:sp>
        <p:nvSpPr>
          <p:cNvPr id="3" name="内容占位符 2">
            <a:extLst>
              <a:ext uri="{FF2B5EF4-FFF2-40B4-BE49-F238E27FC236}">
                <a16:creationId xmlns:a16="http://schemas.microsoft.com/office/drawing/2014/main" id="{565A2C34-9E0A-4868-B613-13C076381829}"/>
              </a:ext>
            </a:extLst>
          </p:cNvPr>
          <p:cNvSpPr>
            <a:spLocks noGrp="1"/>
          </p:cNvSpPr>
          <p:nvPr>
            <p:ph idx="1"/>
          </p:nvPr>
        </p:nvSpPr>
        <p:spPr/>
        <p:txBody>
          <a:bodyPr/>
          <a:lstStyle/>
          <a:p>
            <a:pPr>
              <a:buFont typeface="Arial" panose="020B0604020202020204" pitchFamily="34" charset="0"/>
              <a:buChar char="•"/>
            </a:pPr>
            <a:r>
              <a:rPr lang="en-US" altLang="zh-CN" b="0" dirty="0"/>
              <a:t>As stated in the 802.11bp PAR[1], 11bp amendment defines mechanisms for the coexistence of an AMP STA and deployed STAs in the same frequency.</a:t>
            </a:r>
          </a:p>
          <a:p>
            <a:pPr>
              <a:buFont typeface="Arial" panose="020B0604020202020204" pitchFamily="34" charset="0"/>
              <a:buChar char="•"/>
            </a:pPr>
            <a:r>
              <a:rPr lang="en-US" altLang="zh-CN" b="0" dirty="0"/>
              <a:t>There are couple of contributions [2] - [4] discussed the different PHY capabilities of AMP STAs.</a:t>
            </a:r>
          </a:p>
          <a:p>
            <a:pPr>
              <a:buFont typeface="Arial" panose="020B0604020202020204" pitchFamily="34" charset="0"/>
              <a:buChar char="•"/>
            </a:pPr>
            <a:r>
              <a:rPr lang="en-US" altLang="zh-CN" b="0" dirty="0"/>
              <a:t>In [5], different scenarios with or without associations are mentioned when discussing the MAC design of AMP.</a:t>
            </a:r>
          </a:p>
          <a:p>
            <a:pPr>
              <a:buFont typeface="Arial" panose="020B0604020202020204" pitchFamily="34" charset="0"/>
              <a:buChar char="•"/>
            </a:pPr>
            <a:r>
              <a:rPr lang="en-US" altLang="zh-CN" b="0" dirty="0"/>
              <a:t>Considering the implementation of relay, both AP(soft AP) and non-AP STA can serve as readers</a:t>
            </a:r>
          </a:p>
          <a:p>
            <a:endParaRPr lang="en-US" altLang="zh-CN" dirty="0"/>
          </a:p>
          <a:p>
            <a:endParaRPr lang="zh-CN" altLang="en-US" dirty="0"/>
          </a:p>
        </p:txBody>
      </p:sp>
      <p:sp>
        <p:nvSpPr>
          <p:cNvPr id="4" name="灯片编号占位符 3">
            <a:extLst>
              <a:ext uri="{FF2B5EF4-FFF2-40B4-BE49-F238E27FC236}">
                <a16:creationId xmlns:a16="http://schemas.microsoft.com/office/drawing/2014/main" id="{8F2478D9-8E40-F8DA-E090-5FAADF12EDAB}"/>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页脚占位符 4">
            <a:extLst>
              <a:ext uri="{FF2B5EF4-FFF2-40B4-BE49-F238E27FC236}">
                <a16:creationId xmlns:a16="http://schemas.microsoft.com/office/drawing/2014/main" id="{C35DCDA1-261F-AE78-838A-8394D3BBF1AD}"/>
              </a:ext>
            </a:extLst>
          </p:cNvPr>
          <p:cNvSpPr>
            <a:spLocks noGrp="1"/>
          </p:cNvSpPr>
          <p:nvPr>
            <p:ph type="ftr" idx="14"/>
          </p:nvPr>
        </p:nvSpPr>
        <p:spPr/>
        <p:txBody>
          <a:bodyPr/>
          <a:lstStyle/>
          <a:p>
            <a:r>
              <a:rPr lang="en-GB" altLang="zh-CN" dirty="0" err="1"/>
              <a:t>Zhanjing</a:t>
            </a:r>
            <a:r>
              <a:rPr lang="en-GB" altLang="zh-CN" dirty="0"/>
              <a:t> Bao, TCL</a:t>
            </a:r>
          </a:p>
          <a:p>
            <a:endParaRPr lang="en-GB" altLang="zh-CN" dirty="0"/>
          </a:p>
        </p:txBody>
      </p:sp>
      <p:sp>
        <p:nvSpPr>
          <p:cNvPr id="6" name="日期占位符 5">
            <a:extLst>
              <a:ext uri="{FF2B5EF4-FFF2-40B4-BE49-F238E27FC236}">
                <a16:creationId xmlns:a16="http://schemas.microsoft.com/office/drawing/2014/main" id="{512BC409-ECDC-B6F5-64E4-CC7AAE5FE0D3}"/>
              </a:ext>
            </a:extLst>
          </p:cNvPr>
          <p:cNvSpPr>
            <a:spLocks noGrp="1"/>
          </p:cNvSpPr>
          <p:nvPr>
            <p:ph type="dt" idx="15"/>
          </p:nvPr>
        </p:nvSpPr>
        <p:spPr/>
        <p:txBody>
          <a:bodyPr/>
          <a:lstStyle/>
          <a:p>
            <a:r>
              <a:rPr lang="en-US" altLang="zh-CN" dirty="0"/>
              <a:t>July 2024</a:t>
            </a:r>
            <a:endParaRPr lang="en-GB" altLang="zh-CN" dirty="0"/>
          </a:p>
        </p:txBody>
      </p:sp>
    </p:spTree>
    <p:extLst>
      <p:ext uri="{BB962C8B-B14F-4D97-AF65-F5344CB8AC3E}">
        <p14:creationId xmlns:p14="http://schemas.microsoft.com/office/powerpoint/2010/main" val="1497556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2BDC01-0CB3-C99D-7127-6F0411B99F9E}"/>
              </a:ext>
            </a:extLst>
          </p:cNvPr>
          <p:cNvSpPr>
            <a:spLocks noGrp="1"/>
          </p:cNvSpPr>
          <p:nvPr>
            <p:ph type="title"/>
          </p:nvPr>
        </p:nvSpPr>
        <p:spPr/>
        <p:txBody>
          <a:bodyPr/>
          <a:lstStyle/>
          <a:p>
            <a:r>
              <a:rPr lang="en-US" altLang="zh-CN" dirty="0"/>
              <a:t>Abstract</a:t>
            </a:r>
            <a:endParaRPr lang="zh-CN" altLang="en-US" dirty="0"/>
          </a:p>
        </p:txBody>
      </p:sp>
      <p:sp>
        <p:nvSpPr>
          <p:cNvPr id="3" name="内容占位符 2">
            <a:extLst>
              <a:ext uri="{FF2B5EF4-FFF2-40B4-BE49-F238E27FC236}">
                <a16:creationId xmlns:a16="http://schemas.microsoft.com/office/drawing/2014/main" id="{0F079F8B-16D8-CE8F-A594-ED531EE81A15}"/>
              </a:ext>
            </a:extLst>
          </p:cNvPr>
          <p:cNvSpPr>
            <a:spLocks noGrp="1"/>
          </p:cNvSpPr>
          <p:nvPr>
            <p:ph idx="1"/>
          </p:nvPr>
        </p:nvSpPr>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In this contribution, we discuss the necessity of AMP capability reporting and the method of ID allocation for AMP STAs with storage capacity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	- which allows the reader to learn about the AMP STA’s existence and capabilities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	- which is beneficial for achieving grouping access and access restrictions in IoT scenarios with large-scale devices</a:t>
            </a:r>
          </a:p>
          <a:p>
            <a:endParaRPr lang="zh-CN" altLang="en-US" dirty="0"/>
          </a:p>
        </p:txBody>
      </p:sp>
      <p:sp>
        <p:nvSpPr>
          <p:cNvPr id="4" name="灯片编号占位符 3">
            <a:extLst>
              <a:ext uri="{FF2B5EF4-FFF2-40B4-BE49-F238E27FC236}">
                <a16:creationId xmlns:a16="http://schemas.microsoft.com/office/drawing/2014/main" id="{9EB3D060-60E0-864C-1CC5-072B7A3D0CA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日期占位符 5">
            <a:extLst>
              <a:ext uri="{FF2B5EF4-FFF2-40B4-BE49-F238E27FC236}">
                <a16:creationId xmlns:a16="http://schemas.microsoft.com/office/drawing/2014/main" id="{09C8E16B-0D1C-C98B-3D7B-D70EEE24FB26}"/>
              </a:ext>
            </a:extLst>
          </p:cNvPr>
          <p:cNvSpPr>
            <a:spLocks noGrp="1"/>
          </p:cNvSpPr>
          <p:nvPr>
            <p:ph type="dt" idx="15"/>
          </p:nvPr>
        </p:nvSpPr>
        <p:spPr/>
        <p:txBody>
          <a:bodyPr/>
          <a:lstStyle/>
          <a:p>
            <a:r>
              <a:rPr lang="en-US" altLang="zh-CN" dirty="0"/>
              <a:t>July 2024</a:t>
            </a:r>
            <a:endParaRPr lang="en-GB" altLang="zh-CN" dirty="0"/>
          </a:p>
        </p:txBody>
      </p:sp>
      <p:sp>
        <p:nvSpPr>
          <p:cNvPr id="7" name="页脚占位符 4">
            <a:extLst>
              <a:ext uri="{FF2B5EF4-FFF2-40B4-BE49-F238E27FC236}">
                <a16:creationId xmlns:a16="http://schemas.microsoft.com/office/drawing/2014/main" id="{AFB7E6E1-9871-57B0-B6DD-08877F968546}"/>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Tree>
    <p:extLst>
      <p:ext uri="{BB962C8B-B14F-4D97-AF65-F5344CB8AC3E}">
        <p14:creationId xmlns:p14="http://schemas.microsoft.com/office/powerpoint/2010/main" val="1562192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a:t>
            </a:r>
            <a:r>
              <a:rPr lang="en-US" altLang="zh-CN" dirty="0" err="1"/>
              <a:t>ecap</a:t>
            </a:r>
            <a:r>
              <a:rPr lang="en-US" altLang="zh-CN" dirty="0"/>
              <a:t>-Fast Authentication and Association in 11ah</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4" name="Date Placeholder 3"/>
          <p:cNvSpPr>
            <a:spLocks noGrp="1"/>
          </p:cNvSpPr>
          <p:nvPr>
            <p:ph type="dt" idx="15"/>
          </p:nvPr>
        </p:nvSpPr>
        <p:spPr/>
        <p:txBody>
          <a:bodyPr/>
          <a:lstStyle/>
          <a:p>
            <a:r>
              <a:rPr lang="en-US" altLang="zh-CN" dirty="0"/>
              <a:t>July 2024</a:t>
            </a:r>
            <a:endParaRPr lang="en-GB" altLang="zh-CN" dirty="0"/>
          </a:p>
        </p:txBody>
      </p:sp>
      <p:sp>
        <p:nvSpPr>
          <p:cNvPr id="3" name="内容占位符 2">
            <a:extLst>
              <a:ext uri="{FF2B5EF4-FFF2-40B4-BE49-F238E27FC236}">
                <a16:creationId xmlns:a16="http://schemas.microsoft.com/office/drawing/2014/main" id="{9B4827CE-6E27-71A2-217B-4FA9C09ED014}"/>
              </a:ext>
            </a:extLst>
          </p:cNvPr>
          <p:cNvSpPr>
            <a:spLocks noGrp="1"/>
          </p:cNvSpPr>
          <p:nvPr>
            <p:ph idx="1"/>
          </p:nvPr>
        </p:nvSpPr>
        <p:spPr>
          <a:xfrm>
            <a:off x="914401" y="1830391"/>
            <a:ext cx="10361084" cy="4264024"/>
          </a:xfrm>
        </p:spPr>
        <p:txBody>
          <a:bodyPr/>
          <a:lstStyle/>
          <a:p>
            <a:pPr>
              <a:buFont typeface="Arial" panose="020B0604020202020204" pitchFamily="34" charset="0"/>
              <a:buChar char="•"/>
            </a:pPr>
            <a:r>
              <a:rPr lang="en-US" altLang="zh-CN" dirty="0"/>
              <a:t>In Centralized Authentication Control (CAC), the AP dynamically changes the portion of stations that are allowed to send </a:t>
            </a:r>
            <a:r>
              <a:rPr lang="en-US" altLang="zh-CN" dirty="0" err="1"/>
              <a:t>AuthReq</a:t>
            </a:r>
            <a:r>
              <a:rPr lang="en-US" altLang="zh-CN" dirty="0"/>
              <a:t> messages.</a:t>
            </a:r>
          </a:p>
          <a:p>
            <a:pPr marL="0" indent="0"/>
            <a:r>
              <a:rPr lang="en-US" altLang="zh-CN" b="0" dirty="0"/>
              <a:t>	- a CAC AP sets a threshold and broadcasts it to all stations, and a CAC STA shall generate a random value from the interval [0, 1022], and tries to send an </a:t>
            </a:r>
            <a:r>
              <a:rPr lang="en-US" altLang="zh-CN" b="0" i="1" dirty="0" err="1"/>
              <a:t>AuthReq</a:t>
            </a:r>
            <a:r>
              <a:rPr lang="en-US" altLang="zh-CN" b="0" dirty="0"/>
              <a:t> to the AP if the random value is smaller than the threshold obtained from the received beacon. </a:t>
            </a:r>
          </a:p>
          <a:p>
            <a:pPr>
              <a:buFont typeface="Arial" panose="020B0604020202020204" pitchFamily="34" charset="0"/>
              <a:buChar char="•"/>
            </a:pPr>
            <a:r>
              <a:rPr lang="en-US" altLang="zh-CN" dirty="0"/>
              <a:t>In Distributed Authentication Control (DAC), a beacon interval is divided into sub-intervals called Authentication Control Slots (ACSs). </a:t>
            </a:r>
          </a:p>
          <a:p>
            <a:pPr marL="0" indent="0"/>
            <a:r>
              <a:rPr lang="en-US" altLang="zh-CN" b="0" dirty="0"/>
              <a:t>	- Stations randomly select a beacon interval and a ACS to send their </a:t>
            </a:r>
            <a:r>
              <a:rPr lang="en-US" altLang="zh-CN" b="0" i="1" dirty="0" err="1"/>
              <a:t>AuthReq</a:t>
            </a:r>
            <a:r>
              <a:rPr lang="en-US" altLang="zh-CN" b="0" dirty="0"/>
              <a:t>. </a:t>
            </a:r>
            <a:endParaRPr lang="zh-CN" altLang="en-US" b="0" dirty="0"/>
          </a:p>
        </p:txBody>
      </p:sp>
      <p:sp>
        <p:nvSpPr>
          <p:cNvPr id="7" name="页脚占位符 4">
            <a:extLst>
              <a:ext uri="{FF2B5EF4-FFF2-40B4-BE49-F238E27FC236}">
                <a16:creationId xmlns:a16="http://schemas.microsoft.com/office/drawing/2014/main" id="{2AD227B4-26D1-2EA6-C287-400BD2B5C2CA}"/>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031892-5BD8-B505-96DB-7A8693186068}"/>
              </a:ext>
            </a:extLst>
          </p:cNvPr>
          <p:cNvSpPr>
            <a:spLocks noGrp="1"/>
          </p:cNvSpPr>
          <p:nvPr>
            <p:ph type="title"/>
          </p:nvPr>
        </p:nvSpPr>
        <p:spPr/>
        <p:txBody>
          <a:bodyPr/>
          <a:lstStyle/>
          <a:p>
            <a:r>
              <a:rPr lang="en-US" altLang="zh-CN" dirty="0"/>
              <a:t>The necessity of capability reporting</a:t>
            </a:r>
            <a:endParaRPr lang="zh-CN" altLang="en-US" dirty="0"/>
          </a:p>
        </p:txBody>
      </p:sp>
      <p:sp>
        <p:nvSpPr>
          <p:cNvPr id="3" name="内容占位符 2">
            <a:extLst>
              <a:ext uri="{FF2B5EF4-FFF2-40B4-BE49-F238E27FC236}">
                <a16:creationId xmlns:a16="http://schemas.microsoft.com/office/drawing/2014/main" id="{E185F1F7-05E3-54CF-46DF-B5C73927FD90}"/>
              </a:ext>
            </a:extLst>
          </p:cNvPr>
          <p:cNvSpPr>
            <a:spLocks noGrp="1"/>
          </p:cNvSpPr>
          <p:nvPr>
            <p:ph idx="1"/>
          </p:nvPr>
        </p:nvSpPr>
        <p:spPr>
          <a:xfrm>
            <a:off x="914401" y="1981201"/>
            <a:ext cx="10361083" cy="4113213"/>
          </a:xfrm>
        </p:spPr>
        <p:txBody>
          <a:bodyPr/>
          <a:lstStyle/>
          <a:p>
            <a:r>
              <a:rPr lang="en-US" altLang="zh-CN" dirty="0"/>
              <a:t>During the study group stage, we discussed AMP-only devices and AMP- assisted devices based on different use cases[6]</a:t>
            </a:r>
          </a:p>
          <a:p>
            <a:r>
              <a:rPr lang="en-US" altLang="zh-CN" b="0" dirty="0"/>
              <a:t>AMP-assisted devices tend to achieve compatibility and coexistence with legacy STAs, and further reduce power consumption through environmental energy harvesting,</a:t>
            </a:r>
            <a:r>
              <a:rPr lang="zh-CN" altLang="en-US" b="0" dirty="0"/>
              <a:t> </a:t>
            </a:r>
            <a:r>
              <a:rPr lang="en-US" altLang="zh-CN" b="0" dirty="0"/>
              <a:t>while AMP-only devices may have active transmitters or just transmit through backscatter</a:t>
            </a:r>
          </a:p>
          <a:p>
            <a:endParaRPr lang="en-US" altLang="zh-CN" b="0" dirty="0"/>
          </a:p>
          <a:p>
            <a:pPr>
              <a:buFont typeface="Wingdings" panose="05000000000000000000" pitchFamily="2" charset="2"/>
              <a:buChar char="p"/>
            </a:pPr>
            <a:r>
              <a:rPr lang="en-US" altLang="zh-CN" dirty="0"/>
              <a:t>There should be different channel access methods for different AMP STAs, and the reader should obtain the capability information of the AMP STA before initiating </a:t>
            </a:r>
            <a:r>
              <a:rPr lang="en-US" altLang="zh-CN" dirty="0">
                <a:solidFill>
                  <a:schemeClr val="tx1"/>
                </a:solidFill>
              </a:rPr>
              <a:t>scheduling</a:t>
            </a:r>
          </a:p>
          <a:p>
            <a:pPr>
              <a:buFont typeface="Wingdings" panose="05000000000000000000" pitchFamily="2" charset="2"/>
              <a:buChar char="p"/>
            </a:pPr>
            <a:endParaRPr lang="en-US" altLang="zh-CN" dirty="0"/>
          </a:p>
          <a:p>
            <a:endParaRPr lang="en-US" altLang="zh-CN" b="0" dirty="0"/>
          </a:p>
          <a:p>
            <a:endParaRPr lang="en-US" altLang="zh-CN" b="0" dirty="0"/>
          </a:p>
          <a:p>
            <a:endParaRPr lang="en-US" altLang="zh-CN" dirty="0"/>
          </a:p>
          <a:p>
            <a:endParaRPr lang="en-US" altLang="zh-CN" dirty="0"/>
          </a:p>
          <a:p>
            <a:endParaRPr lang="en-US" altLang="zh-CN" dirty="0"/>
          </a:p>
          <a:p>
            <a:endParaRPr lang="zh-CN" altLang="en-US" dirty="0"/>
          </a:p>
        </p:txBody>
      </p:sp>
      <p:sp>
        <p:nvSpPr>
          <p:cNvPr id="4" name="灯片编号占位符 3">
            <a:extLst>
              <a:ext uri="{FF2B5EF4-FFF2-40B4-BE49-F238E27FC236}">
                <a16:creationId xmlns:a16="http://schemas.microsoft.com/office/drawing/2014/main" id="{060BA7EB-470A-C54F-5B56-0A803F7FB9C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日期占位符 5">
            <a:extLst>
              <a:ext uri="{FF2B5EF4-FFF2-40B4-BE49-F238E27FC236}">
                <a16:creationId xmlns:a16="http://schemas.microsoft.com/office/drawing/2014/main" id="{377225D0-4373-E280-02D0-8CE008EBB1EE}"/>
              </a:ext>
            </a:extLst>
          </p:cNvPr>
          <p:cNvSpPr>
            <a:spLocks noGrp="1"/>
          </p:cNvSpPr>
          <p:nvPr>
            <p:ph type="dt" idx="15"/>
          </p:nvPr>
        </p:nvSpPr>
        <p:spPr/>
        <p:txBody>
          <a:bodyPr/>
          <a:lstStyle/>
          <a:p>
            <a:r>
              <a:rPr lang="en-US" altLang="zh-CN" dirty="0"/>
              <a:t>July 2024</a:t>
            </a:r>
            <a:endParaRPr lang="en-GB" altLang="zh-CN" dirty="0"/>
          </a:p>
        </p:txBody>
      </p:sp>
      <p:sp>
        <p:nvSpPr>
          <p:cNvPr id="7" name="页脚占位符 4">
            <a:extLst>
              <a:ext uri="{FF2B5EF4-FFF2-40B4-BE49-F238E27FC236}">
                <a16:creationId xmlns:a16="http://schemas.microsoft.com/office/drawing/2014/main" id="{110C155F-8F64-2630-B272-B2D71EB0D24E}"/>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Tree>
    <p:extLst>
      <p:ext uri="{BB962C8B-B14F-4D97-AF65-F5344CB8AC3E}">
        <p14:creationId xmlns:p14="http://schemas.microsoft.com/office/powerpoint/2010/main" val="830406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C954D5-42B3-2574-085B-19DC15DF50DB}"/>
              </a:ext>
            </a:extLst>
          </p:cNvPr>
          <p:cNvSpPr>
            <a:spLocks noGrp="1"/>
          </p:cNvSpPr>
          <p:nvPr>
            <p:ph type="title"/>
          </p:nvPr>
        </p:nvSpPr>
        <p:spPr/>
        <p:txBody>
          <a:bodyPr/>
          <a:lstStyle/>
          <a:p>
            <a:r>
              <a:rPr lang="en-US" altLang="zh-CN" dirty="0"/>
              <a:t>AMP STA capability report </a:t>
            </a:r>
            <a:endParaRPr lang="zh-CN" altLang="en-US" dirty="0"/>
          </a:p>
        </p:txBody>
      </p:sp>
      <p:sp>
        <p:nvSpPr>
          <p:cNvPr id="3" name="内容占位符 2">
            <a:extLst>
              <a:ext uri="{FF2B5EF4-FFF2-40B4-BE49-F238E27FC236}">
                <a16:creationId xmlns:a16="http://schemas.microsoft.com/office/drawing/2014/main" id="{C9D29487-2848-86B5-E2E0-19EDE87C66BE}"/>
              </a:ext>
            </a:extLst>
          </p:cNvPr>
          <p:cNvSpPr>
            <a:spLocks noGrp="1"/>
          </p:cNvSpPr>
          <p:nvPr>
            <p:ph idx="1"/>
          </p:nvPr>
        </p:nvSpPr>
        <p:spPr>
          <a:xfrm>
            <a:off x="551384" y="2276873"/>
            <a:ext cx="6120680" cy="2952328"/>
          </a:xfrm>
        </p:spPr>
        <p:txBody>
          <a:bodyPr/>
          <a:lstStyle/>
          <a:p>
            <a:endParaRPr lang="en-US" altLang="zh-CN" sz="1800" dirty="0"/>
          </a:p>
          <a:p>
            <a:pPr>
              <a:buFont typeface="Wingdings" panose="05000000000000000000" pitchFamily="2" charset="2"/>
              <a:buChar char="p"/>
            </a:pPr>
            <a:r>
              <a:rPr lang="en-US" altLang="zh-CN" sz="1800" b="0" dirty="0"/>
              <a:t>The Reader broadcasts trigger frame to initiate the capability collection, indicating the protection window</a:t>
            </a:r>
          </a:p>
          <a:p>
            <a:pPr>
              <a:buFont typeface="Wingdings" panose="05000000000000000000" pitchFamily="2" charset="2"/>
              <a:buChar char="p"/>
            </a:pPr>
            <a:r>
              <a:rPr lang="en-US" altLang="zh-CN" sz="1800" b="0" dirty="0"/>
              <a:t>AMP STAs send response frame with capability fields or element to report its device capability information</a:t>
            </a:r>
          </a:p>
          <a:p>
            <a:pPr marL="0" indent="0"/>
            <a:r>
              <a:rPr lang="en-US" altLang="zh-CN" sz="1800" b="0" dirty="0"/>
              <a:t>	- The content of capability information needs further discussion</a:t>
            </a:r>
          </a:p>
          <a:p>
            <a:pPr marL="0" indent="0"/>
            <a:r>
              <a:rPr lang="en-US" altLang="zh-CN" sz="1800" b="0" dirty="0"/>
              <a:t>	- Further discussion is needed on the channel access methods for the response frame, such as TDMA, FDMA, </a:t>
            </a:r>
            <a:r>
              <a:rPr lang="en-US" altLang="zh-CN" sz="1800" b="0" dirty="0" err="1"/>
              <a:t>etc</a:t>
            </a:r>
            <a:endParaRPr lang="en-US" altLang="zh-CN" sz="1800" b="0" dirty="0"/>
          </a:p>
        </p:txBody>
      </p:sp>
      <p:sp>
        <p:nvSpPr>
          <p:cNvPr id="4" name="灯片编号占位符 3">
            <a:extLst>
              <a:ext uri="{FF2B5EF4-FFF2-40B4-BE49-F238E27FC236}">
                <a16:creationId xmlns:a16="http://schemas.microsoft.com/office/drawing/2014/main" id="{4F891823-6952-9DB4-C73E-A27CC1B0509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pic>
        <p:nvPicPr>
          <p:cNvPr id="10" name="图片 9">
            <a:extLst>
              <a:ext uri="{FF2B5EF4-FFF2-40B4-BE49-F238E27FC236}">
                <a16:creationId xmlns:a16="http://schemas.microsoft.com/office/drawing/2014/main" id="{F7364DD4-7688-13F4-2012-F7CDA1A44DB3}"/>
              </a:ext>
            </a:extLst>
          </p:cNvPr>
          <p:cNvPicPr>
            <a:picLocks noChangeAspect="1"/>
          </p:cNvPicPr>
          <p:nvPr/>
        </p:nvPicPr>
        <p:blipFill>
          <a:blip r:embed="rId2"/>
          <a:stretch>
            <a:fillRect/>
          </a:stretch>
        </p:blipFill>
        <p:spPr>
          <a:xfrm>
            <a:off x="7025600" y="2708920"/>
            <a:ext cx="4372622" cy="2431529"/>
          </a:xfrm>
          <a:prstGeom prst="rect">
            <a:avLst/>
          </a:prstGeom>
        </p:spPr>
      </p:pic>
      <p:sp>
        <p:nvSpPr>
          <p:cNvPr id="12" name="文本框 11">
            <a:extLst>
              <a:ext uri="{FF2B5EF4-FFF2-40B4-BE49-F238E27FC236}">
                <a16:creationId xmlns:a16="http://schemas.microsoft.com/office/drawing/2014/main" id="{59EE57F2-6811-97B7-99E9-8B1163290707}"/>
              </a:ext>
            </a:extLst>
          </p:cNvPr>
          <p:cNvSpPr txBox="1"/>
          <p:nvPr/>
        </p:nvSpPr>
        <p:spPr>
          <a:xfrm>
            <a:off x="575283" y="1801664"/>
            <a:ext cx="10436069" cy="646331"/>
          </a:xfrm>
          <a:prstGeom prst="rect">
            <a:avLst/>
          </a:prstGeom>
          <a:noFill/>
        </p:spPr>
        <p:txBody>
          <a:bodyPr wrap="square">
            <a:spAutoFit/>
          </a:bodyPr>
          <a:lstStyle/>
          <a:p>
            <a:r>
              <a:rPr lang="en-US" altLang="zh-CN" sz="1800" b="1" dirty="0">
                <a:solidFill>
                  <a:schemeClr val="tx1"/>
                </a:solidFill>
              </a:rPr>
              <a:t>For AMP STAs which are unable to initiate transmission through EDCA, the AMP STA capability collection should be initiated by the reader. </a:t>
            </a:r>
          </a:p>
        </p:txBody>
      </p:sp>
      <p:sp>
        <p:nvSpPr>
          <p:cNvPr id="14" name="文本框 13">
            <a:extLst>
              <a:ext uri="{FF2B5EF4-FFF2-40B4-BE49-F238E27FC236}">
                <a16:creationId xmlns:a16="http://schemas.microsoft.com/office/drawing/2014/main" id="{C7D60871-0130-04D8-CF93-69A593984129}"/>
              </a:ext>
            </a:extLst>
          </p:cNvPr>
          <p:cNvSpPr txBox="1"/>
          <p:nvPr/>
        </p:nvSpPr>
        <p:spPr>
          <a:xfrm>
            <a:off x="551384" y="5435018"/>
            <a:ext cx="10657184" cy="923330"/>
          </a:xfrm>
          <a:prstGeom prst="rect">
            <a:avLst/>
          </a:prstGeom>
          <a:noFill/>
        </p:spPr>
        <p:txBody>
          <a:bodyPr wrap="square">
            <a:spAutoFit/>
          </a:bodyPr>
          <a:lstStyle/>
          <a:p>
            <a:r>
              <a:rPr lang="en-US" altLang="zh-CN" sz="1800" b="1" dirty="0">
                <a:solidFill>
                  <a:schemeClr val="tx1"/>
                </a:solidFill>
              </a:rPr>
              <a:t>Based on capability reporting, the reader can further assign IDs to AMP STAs which can store the ID for grouping or allocation of transmission resources. </a:t>
            </a:r>
            <a:r>
              <a:rPr lang="en-US" altLang="zh-CN" sz="1800" dirty="0">
                <a:solidFill>
                  <a:schemeClr val="tx1"/>
                </a:solidFill>
              </a:rPr>
              <a:t>AMP STAs which can obtain transmission opportunities on their own can follow the existing association way.</a:t>
            </a:r>
          </a:p>
        </p:txBody>
      </p:sp>
      <p:sp>
        <p:nvSpPr>
          <p:cNvPr id="7" name="日期占位符 5">
            <a:extLst>
              <a:ext uri="{FF2B5EF4-FFF2-40B4-BE49-F238E27FC236}">
                <a16:creationId xmlns:a16="http://schemas.microsoft.com/office/drawing/2014/main" id="{C0421D5F-4F9F-078A-E7C8-5B9A35EA1788}"/>
              </a:ext>
            </a:extLst>
          </p:cNvPr>
          <p:cNvSpPr>
            <a:spLocks noGrp="1"/>
          </p:cNvSpPr>
          <p:nvPr>
            <p:ph type="dt" idx="15"/>
          </p:nvPr>
        </p:nvSpPr>
        <p:spPr>
          <a:xfrm>
            <a:off x="929217" y="333375"/>
            <a:ext cx="2499764" cy="273050"/>
          </a:xfrm>
        </p:spPr>
        <p:txBody>
          <a:bodyPr/>
          <a:lstStyle/>
          <a:p>
            <a:r>
              <a:rPr lang="en-US" altLang="zh-CN" dirty="0"/>
              <a:t>July 2024</a:t>
            </a:r>
            <a:endParaRPr lang="en-GB" altLang="zh-CN" dirty="0"/>
          </a:p>
        </p:txBody>
      </p:sp>
      <p:sp>
        <p:nvSpPr>
          <p:cNvPr id="8" name="页脚占位符 4">
            <a:extLst>
              <a:ext uri="{FF2B5EF4-FFF2-40B4-BE49-F238E27FC236}">
                <a16:creationId xmlns:a16="http://schemas.microsoft.com/office/drawing/2014/main" id="{8D4065BA-5FEB-D214-B01C-9E42A742E521}"/>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Tree>
    <p:extLst>
      <p:ext uri="{BB962C8B-B14F-4D97-AF65-F5344CB8AC3E}">
        <p14:creationId xmlns:p14="http://schemas.microsoft.com/office/powerpoint/2010/main" val="984934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105A01-41D3-3528-E8AF-710CBAB27AF0}"/>
              </a:ext>
            </a:extLst>
          </p:cNvPr>
          <p:cNvSpPr>
            <a:spLocks noGrp="1"/>
          </p:cNvSpPr>
          <p:nvPr>
            <p:ph type="title"/>
          </p:nvPr>
        </p:nvSpPr>
        <p:spPr/>
        <p:txBody>
          <a:bodyPr/>
          <a:lstStyle/>
          <a:p>
            <a:r>
              <a:rPr lang="en-US" altLang="zh-CN" dirty="0"/>
              <a:t>AP as reader-ID allocation method a</a:t>
            </a:r>
            <a:endParaRPr lang="zh-CN" altLang="en-US" dirty="0"/>
          </a:p>
        </p:txBody>
      </p:sp>
      <p:sp>
        <p:nvSpPr>
          <p:cNvPr id="4" name="灯片编号占位符 3">
            <a:extLst>
              <a:ext uri="{FF2B5EF4-FFF2-40B4-BE49-F238E27FC236}">
                <a16:creationId xmlns:a16="http://schemas.microsoft.com/office/drawing/2014/main" id="{DF3C4FB3-ED92-F2E4-2E3E-0AA83D62372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日期占位符 5">
            <a:extLst>
              <a:ext uri="{FF2B5EF4-FFF2-40B4-BE49-F238E27FC236}">
                <a16:creationId xmlns:a16="http://schemas.microsoft.com/office/drawing/2014/main" id="{C8CFBC3B-D5B9-CAFC-F885-0B50AB2D9B68}"/>
              </a:ext>
            </a:extLst>
          </p:cNvPr>
          <p:cNvSpPr>
            <a:spLocks noGrp="1"/>
          </p:cNvSpPr>
          <p:nvPr>
            <p:ph type="dt" idx="15"/>
          </p:nvPr>
        </p:nvSpPr>
        <p:spPr/>
        <p:txBody>
          <a:bodyPr/>
          <a:lstStyle/>
          <a:p>
            <a:r>
              <a:rPr lang="en-US" altLang="zh-CN" dirty="0"/>
              <a:t>July 2024</a:t>
            </a:r>
            <a:endParaRPr lang="en-GB" altLang="zh-CN" dirty="0"/>
          </a:p>
        </p:txBody>
      </p:sp>
      <p:pic>
        <p:nvPicPr>
          <p:cNvPr id="18" name="图片 17">
            <a:extLst>
              <a:ext uri="{FF2B5EF4-FFF2-40B4-BE49-F238E27FC236}">
                <a16:creationId xmlns:a16="http://schemas.microsoft.com/office/drawing/2014/main" id="{2CBA30AF-5498-8C1A-0FB4-A59ACA535C80}"/>
              </a:ext>
            </a:extLst>
          </p:cNvPr>
          <p:cNvPicPr>
            <a:picLocks noChangeAspect="1"/>
          </p:cNvPicPr>
          <p:nvPr/>
        </p:nvPicPr>
        <p:blipFill>
          <a:blip r:embed="rId3"/>
          <a:stretch>
            <a:fillRect/>
          </a:stretch>
        </p:blipFill>
        <p:spPr>
          <a:xfrm>
            <a:off x="6740077" y="4869160"/>
            <a:ext cx="4845710" cy="815840"/>
          </a:xfrm>
          <a:prstGeom prst="rect">
            <a:avLst/>
          </a:prstGeom>
        </p:spPr>
      </p:pic>
      <p:sp>
        <p:nvSpPr>
          <p:cNvPr id="19" name="文本框 18">
            <a:extLst>
              <a:ext uri="{FF2B5EF4-FFF2-40B4-BE49-F238E27FC236}">
                <a16:creationId xmlns:a16="http://schemas.microsoft.com/office/drawing/2014/main" id="{B5F76E9C-6C7F-7429-F1EE-99E827FC4E63}"/>
              </a:ext>
            </a:extLst>
          </p:cNvPr>
          <p:cNvSpPr txBox="1"/>
          <p:nvPr/>
        </p:nvSpPr>
        <p:spPr>
          <a:xfrm>
            <a:off x="635344" y="2172659"/>
            <a:ext cx="5616624" cy="3539430"/>
          </a:xfrm>
          <a:prstGeom prst="rect">
            <a:avLst/>
          </a:prstGeom>
          <a:noFill/>
        </p:spPr>
        <p:txBody>
          <a:bodyPr wrap="square">
            <a:spAutoFit/>
          </a:bodyPr>
          <a:lstStyle/>
          <a:p>
            <a:pPr marL="285750" indent="-285750">
              <a:buFont typeface="Wingdings" panose="05000000000000000000" pitchFamily="2" charset="2"/>
              <a:buChar char="p"/>
            </a:pPr>
            <a:r>
              <a:rPr lang="en-US" altLang="zh-CN" sz="1600" dirty="0">
                <a:solidFill>
                  <a:schemeClr val="tx1"/>
                </a:solidFill>
              </a:rPr>
              <a:t>AP broadcasts trigger frame to initiate capability collection, indicating the protection window</a:t>
            </a:r>
          </a:p>
          <a:p>
            <a:r>
              <a:rPr lang="en-US" altLang="zh-CN" sz="1600" dirty="0">
                <a:solidFill>
                  <a:schemeClr val="tx1"/>
                </a:solidFill>
              </a:rPr>
              <a:t>	- AMP STA do not need to send request frame through EDCA</a:t>
            </a:r>
          </a:p>
          <a:p>
            <a:endParaRPr lang="en-US" altLang="zh-CN" sz="1600" dirty="0">
              <a:solidFill>
                <a:schemeClr val="tx1"/>
              </a:solidFill>
            </a:endParaRPr>
          </a:p>
          <a:p>
            <a:pPr marL="285750" indent="-285750">
              <a:buFont typeface="Wingdings" panose="05000000000000000000" pitchFamily="2" charset="2"/>
              <a:buChar char="p"/>
            </a:pPr>
            <a:r>
              <a:rPr lang="en-US" altLang="zh-CN" sz="1600" dirty="0">
                <a:solidFill>
                  <a:schemeClr val="tx1"/>
                </a:solidFill>
              </a:rPr>
              <a:t>AMP STAs send response frame</a:t>
            </a:r>
            <a:r>
              <a:rPr lang="zh-CN" altLang="en-US" sz="1600" dirty="0">
                <a:solidFill>
                  <a:schemeClr val="tx1"/>
                </a:solidFill>
              </a:rPr>
              <a:t> </a:t>
            </a:r>
            <a:r>
              <a:rPr lang="en-US" altLang="zh-CN" sz="1600" dirty="0">
                <a:solidFill>
                  <a:schemeClr val="tx1"/>
                </a:solidFill>
              </a:rPr>
              <a:t>with its capabilities</a:t>
            </a:r>
          </a:p>
          <a:p>
            <a:endParaRPr lang="en-US" altLang="zh-CN" sz="1600" dirty="0">
              <a:solidFill>
                <a:schemeClr val="tx1"/>
              </a:solidFill>
            </a:endParaRPr>
          </a:p>
          <a:p>
            <a:pPr marL="285750" indent="-285750">
              <a:buFont typeface="Wingdings" panose="05000000000000000000" pitchFamily="2" charset="2"/>
              <a:buChar char="p"/>
            </a:pPr>
            <a:r>
              <a:rPr lang="en-US" altLang="zh-CN" sz="1600" dirty="0">
                <a:solidFill>
                  <a:schemeClr val="tx1"/>
                </a:solidFill>
              </a:rPr>
              <a:t>AP assigns an ID to the AMP STA that successfully sent a response frame, like AID in 11ah</a:t>
            </a:r>
          </a:p>
          <a:p>
            <a:endParaRPr lang="en-US" altLang="zh-CN" sz="1600" dirty="0">
              <a:solidFill>
                <a:schemeClr val="tx1"/>
              </a:solidFill>
            </a:endParaRPr>
          </a:p>
          <a:p>
            <a:pPr marL="285750" indent="-285750">
              <a:buFont typeface="Wingdings" panose="05000000000000000000" pitchFamily="2" charset="2"/>
              <a:buChar char="p"/>
            </a:pPr>
            <a:r>
              <a:rPr lang="en-US" altLang="zh-CN" sz="1600" dirty="0">
                <a:solidFill>
                  <a:schemeClr val="tx1"/>
                </a:solidFill>
              </a:rPr>
              <a:t>Within the protection window, the reader can repeatedly send trigger frames, and the AMP STA received the ID does not need to respond to subsequent trigger frames</a:t>
            </a:r>
          </a:p>
          <a:p>
            <a:pPr marL="285750" indent="-285750">
              <a:buFont typeface="Wingdings" panose="05000000000000000000" pitchFamily="2" charset="2"/>
              <a:buChar char="p"/>
            </a:pPr>
            <a:endParaRPr lang="en-US" altLang="zh-CN" sz="1600" dirty="0">
              <a:solidFill>
                <a:schemeClr val="tx1"/>
              </a:solidFill>
            </a:endParaRPr>
          </a:p>
        </p:txBody>
      </p:sp>
      <p:sp>
        <p:nvSpPr>
          <p:cNvPr id="20" name="页脚占位符 4">
            <a:extLst>
              <a:ext uri="{FF2B5EF4-FFF2-40B4-BE49-F238E27FC236}">
                <a16:creationId xmlns:a16="http://schemas.microsoft.com/office/drawing/2014/main" id="{1C1D15AD-D28D-16A4-D248-F27C64EB031F}"/>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pic>
        <p:nvPicPr>
          <p:cNvPr id="24" name="图片 23">
            <a:extLst>
              <a:ext uri="{FF2B5EF4-FFF2-40B4-BE49-F238E27FC236}">
                <a16:creationId xmlns:a16="http://schemas.microsoft.com/office/drawing/2014/main" id="{D7FEDD00-9034-BF8E-782E-60673C8CD957}"/>
              </a:ext>
            </a:extLst>
          </p:cNvPr>
          <p:cNvPicPr>
            <a:picLocks noChangeAspect="1"/>
          </p:cNvPicPr>
          <p:nvPr/>
        </p:nvPicPr>
        <p:blipFill>
          <a:blip r:embed="rId4"/>
          <a:stretch>
            <a:fillRect/>
          </a:stretch>
        </p:blipFill>
        <p:spPr>
          <a:xfrm>
            <a:off x="6462671" y="2420888"/>
            <a:ext cx="5421418" cy="1708646"/>
          </a:xfrm>
          <a:prstGeom prst="rect">
            <a:avLst/>
          </a:prstGeom>
        </p:spPr>
      </p:pic>
    </p:spTree>
    <p:extLst>
      <p:ext uri="{BB962C8B-B14F-4D97-AF65-F5344CB8AC3E}">
        <p14:creationId xmlns:p14="http://schemas.microsoft.com/office/powerpoint/2010/main" val="2703557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105A01-41D3-3528-E8AF-710CBAB27AF0}"/>
              </a:ext>
            </a:extLst>
          </p:cNvPr>
          <p:cNvSpPr>
            <a:spLocks noGrp="1"/>
          </p:cNvSpPr>
          <p:nvPr>
            <p:ph type="title"/>
          </p:nvPr>
        </p:nvSpPr>
        <p:spPr/>
        <p:txBody>
          <a:bodyPr/>
          <a:lstStyle/>
          <a:p>
            <a:r>
              <a:rPr lang="en-US" altLang="zh-CN" dirty="0"/>
              <a:t>AP as reader-ID allocation method b</a:t>
            </a:r>
            <a:endParaRPr lang="zh-CN" altLang="en-US" dirty="0"/>
          </a:p>
        </p:txBody>
      </p:sp>
      <p:sp>
        <p:nvSpPr>
          <p:cNvPr id="4" name="灯片编号占位符 3">
            <a:extLst>
              <a:ext uri="{FF2B5EF4-FFF2-40B4-BE49-F238E27FC236}">
                <a16:creationId xmlns:a16="http://schemas.microsoft.com/office/drawing/2014/main" id="{DF3C4FB3-ED92-F2E4-2E3E-0AA83D62372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日期占位符 5">
            <a:extLst>
              <a:ext uri="{FF2B5EF4-FFF2-40B4-BE49-F238E27FC236}">
                <a16:creationId xmlns:a16="http://schemas.microsoft.com/office/drawing/2014/main" id="{C8CFBC3B-D5B9-CAFC-F885-0B50AB2D9B68}"/>
              </a:ext>
            </a:extLst>
          </p:cNvPr>
          <p:cNvSpPr>
            <a:spLocks noGrp="1"/>
          </p:cNvSpPr>
          <p:nvPr>
            <p:ph type="dt" idx="15"/>
          </p:nvPr>
        </p:nvSpPr>
        <p:spPr/>
        <p:txBody>
          <a:bodyPr/>
          <a:lstStyle/>
          <a:p>
            <a:r>
              <a:rPr lang="en-US" altLang="zh-CN" dirty="0"/>
              <a:t>July 2024</a:t>
            </a:r>
            <a:endParaRPr lang="en-GB" altLang="zh-CN" dirty="0"/>
          </a:p>
        </p:txBody>
      </p:sp>
      <p:pic>
        <p:nvPicPr>
          <p:cNvPr id="9" name="图片 8">
            <a:extLst>
              <a:ext uri="{FF2B5EF4-FFF2-40B4-BE49-F238E27FC236}">
                <a16:creationId xmlns:a16="http://schemas.microsoft.com/office/drawing/2014/main" id="{55D77AA2-2BD1-2480-5A1B-42CD2A3B50D7}"/>
              </a:ext>
            </a:extLst>
          </p:cNvPr>
          <p:cNvPicPr>
            <a:picLocks noChangeAspect="1"/>
          </p:cNvPicPr>
          <p:nvPr/>
        </p:nvPicPr>
        <p:blipFill>
          <a:blip r:embed="rId3"/>
          <a:stretch>
            <a:fillRect/>
          </a:stretch>
        </p:blipFill>
        <p:spPr>
          <a:xfrm>
            <a:off x="6214226" y="4270247"/>
            <a:ext cx="5519885" cy="1229548"/>
          </a:xfrm>
          <a:prstGeom prst="rect">
            <a:avLst/>
          </a:prstGeom>
        </p:spPr>
      </p:pic>
      <p:sp>
        <p:nvSpPr>
          <p:cNvPr id="11" name="文本框 10">
            <a:extLst>
              <a:ext uri="{FF2B5EF4-FFF2-40B4-BE49-F238E27FC236}">
                <a16:creationId xmlns:a16="http://schemas.microsoft.com/office/drawing/2014/main" id="{582C32F3-7BA9-28F2-E1C8-6AE17040A2E9}"/>
              </a:ext>
            </a:extLst>
          </p:cNvPr>
          <p:cNvSpPr txBox="1"/>
          <p:nvPr/>
        </p:nvSpPr>
        <p:spPr>
          <a:xfrm>
            <a:off x="335360" y="2140326"/>
            <a:ext cx="5616624" cy="4031873"/>
          </a:xfrm>
          <a:prstGeom prst="rect">
            <a:avLst/>
          </a:prstGeom>
          <a:noFill/>
        </p:spPr>
        <p:txBody>
          <a:bodyPr wrap="square">
            <a:spAutoFit/>
          </a:bodyPr>
          <a:lstStyle/>
          <a:p>
            <a:pPr marL="285750" indent="-285750">
              <a:buFont typeface="Wingdings" panose="05000000000000000000" pitchFamily="2" charset="2"/>
              <a:buChar char="p"/>
            </a:pPr>
            <a:r>
              <a:rPr lang="en-US" altLang="zh-CN" sz="1600" dirty="0">
                <a:solidFill>
                  <a:schemeClr val="tx1"/>
                </a:solidFill>
              </a:rPr>
              <a:t>AP broadcasts trigger frame to initiate capability collection, and AMP STA send response frame like method a.</a:t>
            </a:r>
          </a:p>
          <a:p>
            <a:endParaRPr lang="en-US" altLang="zh-CN" sz="1600" dirty="0">
              <a:solidFill>
                <a:schemeClr val="tx1"/>
              </a:solidFill>
            </a:endParaRPr>
          </a:p>
          <a:p>
            <a:pPr marL="285750" indent="-285750">
              <a:buFont typeface="Wingdings" panose="05000000000000000000" pitchFamily="2" charset="2"/>
              <a:buChar char="p"/>
            </a:pPr>
            <a:r>
              <a:rPr lang="en-US" altLang="zh-CN" sz="1600" dirty="0">
                <a:solidFill>
                  <a:schemeClr val="tx1"/>
                </a:solidFill>
              </a:rPr>
              <a:t>Unlike method a, AP does not need to assign an ID immediately after receiving feedback from AMP STA, and shall send an ack to it </a:t>
            </a:r>
          </a:p>
          <a:p>
            <a:r>
              <a:rPr lang="en-US" altLang="zh-CN" sz="1600" dirty="0">
                <a:solidFill>
                  <a:schemeClr val="tx1"/>
                </a:solidFill>
              </a:rPr>
              <a:t>	-the AMP STA received ack will not intend to respond again subsequent trigger frames</a:t>
            </a:r>
          </a:p>
          <a:p>
            <a:endParaRPr lang="en-US" altLang="zh-CN" sz="1600" dirty="0">
              <a:solidFill>
                <a:schemeClr val="tx1"/>
              </a:solidFill>
            </a:endParaRPr>
          </a:p>
          <a:p>
            <a:pPr marL="285750" indent="-285750">
              <a:buFont typeface="Wingdings" panose="05000000000000000000" pitchFamily="2" charset="2"/>
              <a:buChar char="p"/>
            </a:pPr>
            <a:r>
              <a:rPr lang="en-US" altLang="zh-CN" sz="1600" dirty="0">
                <a:solidFill>
                  <a:schemeClr val="tx1"/>
                </a:solidFill>
              </a:rPr>
              <a:t>After multiple triggers, the AP can uniformly allocate IDs</a:t>
            </a:r>
          </a:p>
          <a:p>
            <a:endParaRPr lang="en-US" altLang="zh-CN" sz="1600" dirty="0">
              <a:solidFill>
                <a:schemeClr val="tx1"/>
              </a:solidFill>
            </a:endParaRPr>
          </a:p>
          <a:p>
            <a:pPr marL="285750" indent="-285750">
              <a:buFont typeface="Wingdings" panose="05000000000000000000" pitchFamily="2" charset="2"/>
              <a:buChar char="p"/>
            </a:pPr>
            <a:r>
              <a:rPr lang="en-US" altLang="zh-CN" sz="1600" dirty="0">
                <a:solidFill>
                  <a:schemeClr val="tx1"/>
                </a:solidFill>
              </a:rPr>
              <a:t>For both method a and b, if no feedback is received after multiple triggers,  AP could terminate the protection window in advance</a:t>
            </a:r>
          </a:p>
          <a:p>
            <a:endParaRPr lang="en-US" altLang="zh-CN" sz="1600" dirty="0">
              <a:solidFill>
                <a:schemeClr val="tx1"/>
              </a:solidFill>
            </a:endParaRPr>
          </a:p>
          <a:p>
            <a:pPr marL="285750" indent="-285750">
              <a:buFont typeface="Wingdings" panose="05000000000000000000" pitchFamily="2" charset="2"/>
              <a:buChar char="p"/>
            </a:pPr>
            <a:endParaRPr lang="en-US" altLang="zh-CN" sz="1600" dirty="0">
              <a:solidFill>
                <a:schemeClr val="tx1"/>
              </a:solidFill>
            </a:endParaRPr>
          </a:p>
        </p:txBody>
      </p:sp>
      <p:sp>
        <p:nvSpPr>
          <p:cNvPr id="13" name="页脚占位符 4">
            <a:extLst>
              <a:ext uri="{FF2B5EF4-FFF2-40B4-BE49-F238E27FC236}">
                <a16:creationId xmlns:a16="http://schemas.microsoft.com/office/drawing/2014/main" id="{EA54109F-CD37-FB51-BA8B-C5B1C733B04F}"/>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pic>
        <p:nvPicPr>
          <p:cNvPr id="17" name="图片 16">
            <a:extLst>
              <a:ext uri="{FF2B5EF4-FFF2-40B4-BE49-F238E27FC236}">
                <a16:creationId xmlns:a16="http://schemas.microsoft.com/office/drawing/2014/main" id="{F5D27A2D-9D82-512A-C38C-85167C9B7A30}"/>
              </a:ext>
            </a:extLst>
          </p:cNvPr>
          <p:cNvPicPr>
            <a:picLocks noChangeAspect="1"/>
          </p:cNvPicPr>
          <p:nvPr/>
        </p:nvPicPr>
        <p:blipFill>
          <a:blip r:embed="rId4"/>
          <a:stretch>
            <a:fillRect/>
          </a:stretch>
        </p:blipFill>
        <p:spPr>
          <a:xfrm>
            <a:off x="5821571" y="2438466"/>
            <a:ext cx="6053077" cy="1851149"/>
          </a:xfrm>
          <a:prstGeom prst="rect">
            <a:avLst/>
          </a:prstGeom>
        </p:spPr>
      </p:pic>
    </p:spTree>
    <p:extLst>
      <p:ext uri="{BB962C8B-B14F-4D97-AF65-F5344CB8AC3E}">
        <p14:creationId xmlns:p14="http://schemas.microsoft.com/office/powerpoint/2010/main" val="3123531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061E34-C8B1-9740-2CBA-1A54ED999A34}"/>
              </a:ext>
            </a:extLst>
          </p:cNvPr>
          <p:cNvSpPr>
            <a:spLocks noGrp="1"/>
          </p:cNvSpPr>
          <p:nvPr>
            <p:ph type="title"/>
          </p:nvPr>
        </p:nvSpPr>
        <p:spPr/>
        <p:txBody>
          <a:bodyPr/>
          <a:lstStyle/>
          <a:p>
            <a:r>
              <a:rPr lang="en-US" altLang="zh-CN" dirty="0"/>
              <a:t>non-AP STA as reader-ID allocation method c</a:t>
            </a:r>
            <a:endParaRPr lang="zh-CN" altLang="en-US" dirty="0"/>
          </a:p>
        </p:txBody>
      </p:sp>
      <p:sp>
        <p:nvSpPr>
          <p:cNvPr id="4" name="灯片编号占位符 3">
            <a:extLst>
              <a:ext uri="{FF2B5EF4-FFF2-40B4-BE49-F238E27FC236}">
                <a16:creationId xmlns:a16="http://schemas.microsoft.com/office/drawing/2014/main" id="{8C0916E4-94C9-142A-9442-FB0B4938210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页脚占位符 4">
            <a:extLst>
              <a:ext uri="{FF2B5EF4-FFF2-40B4-BE49-F238E27FC236}">
                <a16:creationId xmlns:a16="http://schemas.microsoft.com/office/drawing/2014/main" id="{CFD01458-591C-ED64-F2C7-BA83F1025DF4}"/>
              </a:ext>
            </a:extLst>
          </p:cNvPr>
          <p:cNvSpPr>
            <a:spLocks noGrp="1"/>
          </p:cNvSpPr>
          <p:nvPr>
            <p:ph type="ftr" idx="14"/>
          </p:nvPr>
        </p:nvSpPr>
        <p:spPr/>
        <p:txBody>
          <a:bodyPr/>
          <a:lstStyle/>
          <a:p>
            <a:r>
              <a:rPr lang="en-GB" dirty="0"/>
              <a:t>Z</a:t>
            </a:r>
            <a:r>
              <a:rPr lang="en-US" altLang="zh-CN" dirty="0" err="1"/>
              <a:t>hanjing</a:t>
            </a:r>
            <a:r>
              <a:rPr lang="en-US" altLang="zh-CN" dirty="0"/>
              <a:t> Bao</a:t>
            </a:r>
            <a:r>
              <a:rPr lang="en-GB" dirty="0"/>
              <a:t>, TCL</a:t>
            </a:r>
          </a:p>
        </p:txBody>
      </p:sp>
      <p:sp>
        <p:nvSpPr>
          <p:cNvPr id="6" name="日期占位符 5">
            <a:extLst>
              <a:ext uri="{FF2B5EF4-FFF2-40B4-BE49-F238E27FC236}">
                <a16:creationId xmlns:a16="http://schemas.microsoft.com/office/drawing/2014/main" id="{A0D7687E-9582-3949-36B7-88666BD7D5D7}"/>
              </a:ext>
            </a:extLst>
          </p:cNvPr>
          <p:cNvSpPr>
            <a:spLocks noGrp="1"/>
          </p:cNvSpPr>
          <p:nvPr>
            <p:ph type="dt" idx="15"/>
          </p:nvPr>
        </p:nvSpPr>
        <p:spPr/>
        <p:txBody>
          <a:bodyPr/>
          <a:lstStyle/>
          <a:p>
            <a:r>
              <a:rPr lang="en-US" altLang="zh-CN" dirty="0"/>
              <a:t>July 2024</a:t>
            </a:r>
            <a:endParaRPr lang="en-GB" altLang="zh-CN" dirty="0"/>
          </a:p>
        </p:txBody>
      </p:sp>
      <p:sp>
        <p:nvSpPr>
          <p:cNvPr id="9" name="文本框 8">
            <a:extLst>
              <a:ext uri="{FF2B5EF4-FFF2-40B4-BE49-F238E27FC236}">
                <a16:creationId xmlns:a16="http://schemas.microsoft.com/office/drawing/2014/main" id="{DA046B36-1F3B-F384-3D10-0FDFCAA6099B}"/>
              </a:ext>
            </a:extLst>
          </p:cNvPr>
          <p:cNvSpPr txBox="1"/>
          <p:nvPr/>
        </p:nvSpPr>
        <p:spPr>
          <a:xfrm>
            <a:off x="498927" y="2420888"/>
            <a:ext cx="5616624" cy="3046988"/>
          </a:xfrm>
          <a:prstGeom prst="rect">
            <a:avLst/>
          </a:prstGeom>
          <a:noFill/>
        </p:spPr>
        <p:txBody>
          <a:bodyPr wrap="square">
            <a:spAutoFit/>
          </a:bodyPr>
          <a:lstStyle/>
          <a:p>
            <a:pPr marL="285750" indent="-285750">
              <a:buFont typeface="Wingdings" panose="05000000000000000000" pitchFamily="2" charset="2"/>
              <a:buChar char="p"/>
            </a:pPr>
            <a:r>
              <a:rPr lang="en-US" altLang="zh-CN" sz="1600" dirty="0">
                <a:solidFill>
                  <a:schemeClr val="tx1"/>
                </a:solidFill>
              </a:rPr>
              <a:t>Capability collection can be initiated by the reader or AP</a:t>
            </a:r>
          </a:p>
          <a:p>
            <a:pPr marL="285750" indent="-285750">
              <a:buFont typeface="Wingdings" panose="05000000000000000000" pitchFamily="2" charset="2"/>
              <a:buChar char="p"/>
            </a:pPr>
            <a:endParaRPr lang="en-US" altLang="zh-CN" sz="1600" dirty="0">
              <a:solidFill>
                <a:schemeClr val="tx1"/>
              </a:solidFill>
            </a:endParaRPr>
          </a:p>
          <a:p>
            <a:pPr marL="285750" indent="-285750">
              <a:buFont typeface="Wingdings" panose="05000000000000000000" pitchFamily="2" charset="2"/>
              <a:buChar char="p"/>
            </a:pPr>
            <a:r>
              <a:rPr lang="en-US" altLang="zh-CN" sz="1600" dirty="0">
                <a:solidFill>
                  <a:schemeClr val="tx1"/>
                </a:solidFill>
              </a:rPr>
              <a:t>The reader sends identification triggers to collect feedback from AMP STAs, similar to method b</a:t>
            </a:r>
          </a:p>
          <a:p>
            <a:r>
              <a:rPr lang="en-US" altLang="zh-CN" sz="1600" dirty="0">
                <a:solidFill>
                  <a:schemeClr val="tx1"/>
                </a:solidFill>
              </a:rPr>
              <a:t>      </a:t>
            </a:r>
          </a:p>
          <a:p>
            <a:pPr marL="285750" indent="-285750">
              <a:buFont typeface="Wingdings" panose="05000000000000000000" pitchFamily="2" charset="2"/>
              <a:buChar char="p"/>
            </a:pPr>
            <a:r>
              <a:rPr lang="en-US" altLang="zh-CN" sz="1600" dirty="0">
                <a:solidFill>
                  <a:schemeClr val="tx1"/>
                </a:solidFill>
              </a:rPr>
              <a:t>The reader reports the information of AMP STA to the AP. </a:t>
            </a:r>
          </a:p>
          <a:p>
            <a:r>
              <a:rPr lang="en-US" altLang="zh-CN" sz="1600" dirty="0">
                <a:solidFill>
                  <a:schemeClr val="tx1"/>
                </a:solidFill>
              </a:rPr>
              <a:t>	</a:t>
            </a:r>
          </a:p>
          <a:p>
            <a:pPr marL="285750" indent="-285750">
              <a:buFont typeface="Wingdings" panose="05000000000000000000" pitchFamily="2" charset="2"/>
              <a:buChar char="p"/>
            </a:pPr>
            <a:r>
              <a:rPr lang="en-US" altLang="zh-CN" sz="1600" dirty="0">
                <a:solidFill>
                  <a:schemeClr val="tx1"/>
                </a:solidFill>
              </a:rPr>
              <a:t>AP assigns IDs and forwards them to AMP STAs through a reader</a:t>
            </a:r>
          </a:p>
          <a:p>
            <a:pPr marL="285750" indent="-285750">
              <a:buFont typeface="Wingdings" panose="05000000000000000000" pitchFamily="2" charset="2"/>
              <a:buChar char="p"/>
            </a:pPr>
            <a:endParaRPr lang="en-US" altLang="zh-CN" sz="1600" dirty="0">
              <a:solidFill>
                <a:schemeClr val="tx1"/>
              </a:solidFill>
            </a:endParaRPr>
          </a:p>
          <a:p>
            <a:pPr marL="285750" indent="-285750">
              <a:buFont typeface="Wingdings" panose="05000000000000000000" pitchFamily="2" charset="2"/>
              <a:buChar char="p"/>
            </a:pPr>
            <a:r>
              <a:rPr lang="en-US" altLang="zh-CN" sz="1600" dirty="0">
                <a:solidFill>
                  <a:schemeClr val="tx1"/>
                </a:solidFill>
              </a:rPr>
              <a:t>Based on MLO, the link between AP and reader does not have to be in the 2.4G or S1G frequency band</a:t>
            </a:r>
          </a:p>
        </p:txBody>
      </p:sp>
      <p:pic>
        <p:nvPicPr>
          <p:cNvPr id="17" name="图片 16">
            <a:extLst>
              <a:ext uri="{FF2B5EF4-FFF2-40B4-BE49-F238E27FC236}">
                <a16:creationId xmlns:a16="http://schemas.microsoft.com/office/drawing/2014/main" id="{52A6B590-0B9B-92DF-305A-9E4F371A5A4F}"/>
              </a:ext>
            </a:extLst>
          </p:cNvPr>
          <p:cNvPicPr>
            <a:picLocks noChangeAspect="1"/>
          </p:cNvPicPr>
          <p:nvPr/>
        </p:nvPicPr>
        <p:blipFill>
          <a:blip r:embed="rId3"/>
          <a:stretch>
            <a:fillRect/>
          </a:stretch>
        </p:blipFill>
        <p:spPr>
          <a:xfrm>
            <a:off x="6417910" y="2063168"/>
            <a:ext cx="5697720" cy="3522712"/>
          </a:xfrm>
          <a:prstGeom prst="rect">
            <a:avLst/>
          </a:prstGeom>
        </p:spPr>
      </p:pic>
    </p:spTree>
    <p:extLst>
      <p:ext uri="{BB962C8B-B14F-4D97-AF65-F5344CB8AC3E}">
        <p14:creationId xmlns:p14="http://schemas.microsoft.com/office/powerpoint/2010/main" val="1249065923"/>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7988</TotalTime>
  <Words>1322</Words>
  <Application>Microsoft Office PowerPoint</Application>
  <PresentationFormat>宽屏</PresentationFormat>
  <Paragraphs>167</Paragraphs>
  <Slides>13</Slides>
  <Notes>9</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19" baseType="lpstr">
      <vt:lpstr>Arial Unicode MS</vt:lpstr>
      <vt:lpstr>Arial</vt:lpstr>
      <vt:lpstr>Times New Roman</vt:lpstr>
      <vt:lpstr>Wingdings</vt:lpstr>
      <vt:lpstr>Office 主题​​</vt:lpstr>
      <vt:lpstr>Document</vt:lpstr>
      <vt:lpstr>Capability report and ID allocation for AMP STA</vt:lpstr>
      <vt:lpstr>Background</vt:lpstr>
      <vt:lpstr>Abstract</vt:lpstr>
      <vt:lpstr>Recap-Fast Authentication and Association in 11ah</vt:lpstr>
      <vt:lpstr>The necessity of capability reporting</vt:lpstr>
      <vt:lpstr>AMP STA capability report </vt:lpstr>
      <vt:lpstr>AP as reader-ID allocation method a</vt:lpstr>
      <vt:lpstr>AP as reader-ID allocation method b</vt:lpstr>
      <vt:lpstr>non-AP STA as reader-ID allocation method c</vt:lpstr>
      <vt:lpstr>Summary</vt:lpstr>
      <vt:lpstr>SP1</vt:lpstr>
      <vt:lpstr>SP2</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capability report for AMP STA</dc:title>
  <dc:creator>包占京</dc:creator>
  <cp:keywords/>
  <cp:lastModifiedBy>包占京</cp:lastModifiedBy>
  <cp:revision>69</cp:revision>
  <cp:lastPrinted>1601-01-01T00:00:00Z</cp:lastPrinted>
  <dcterms:created xsi:type="dcterms:W3CDTF">2024-07-05T02:28:50Z</dcterms:created>
  <dcterms:modified xsi:type="dcterms:W3CDTF">2024-07-13T07:16:48Z</dcterms:modified>
  <cp:category>Zhanjing Bao, TCL</cp:category>
</cp:coreProperties>
</file>