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147472560" r:id="rId5"/>
    <p:sldId id="2147472561" r:id="rId6"/>
    <p:sldId id="2147472576" r:id="rId7"/>
    <p:sldId id="2147472579" r:id="rId8"/>
    <p:sldId id="2147472581" r:id="rId9"/>
    <p:sldId id="2147472569" r:id="rId10"/>
    <p:sldId id="2147472568" r:id="rId11"/>
    <p:sldId id="2147472573" r:id="rId12"/>
    <p:sldId id="2147472571" r:id="rId13"/>
    <p:sldId id="2147472572" r:id="rId14"/>
    <p:sldId id="2147472564" r:id="rId15"/>
    <p:sldId id="2147472577" r:id="rId16"/>
    <p:sldId id="2147472582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B4753D28-6F3D-2291-C442-34C9018A370C}" name="Abdel Karim Ajami" initials="AKA" userId="S::aajami@qti.qualcomm.com::52d54957-2a0e-4b01-bea4-4ee51dbbefc4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9C499"/>
    <a:srgbClr val="BDE4EF"/>
    <a:srgbClr val="FFF2CC"/>
    <a:srgbClr val="20B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84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2844" y="14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6456" y="21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7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1474" y="6532895"/>
            <a:ext cx="4457700" cy="118174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46771"/>
            <a:ext cx="8390334" cy="3578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719073"/>
            <a:ext cx="8390334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A2A4FE0-4282-C34E-A8FD-CAE319C0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642" y="1088136"/>
            <a:ext cx="8391167" cy="2703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6000"/>
              </a:lnSpc>
              <a:spcBef>
                <a:spcPts val="675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9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Mingyu Lee et al., Samsung Electronics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Mingyu Lee et al.,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2024</a:t>
            </a:r>
          </a:p>
        </p:txBody>
      </p:sp>
      <p:sp>
        <p:nvSpPr>
          <p:cNvPr id="2" name="직사각형 1"/>
          <p:cNvSpPr/>
          <p:nvPr userDrawn="1"/>
        </p:nvSpPr>
        <p:spPr>
          <a:xfrm>
            <a:off x="5601016" y="270947"/>
            <a:ext cx="299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802.11-24/1193r1</a:t>
            </a:r>
            <a:endParaRPr kumimoji="0" lang="en-GB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336868"/>
            <a:ext cx="7772400" cy="975326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800" dirty="0"/>
              <a:t>EDCA</a:t>
            </a:r>
            <a:r>
              <a:rPr lang="en-US" sz="2800" baseline="30000" dirty="0"/>
              <a:t>+</a:t>
            </a:r>
            <a:r>
              <a:rPr lang="en-US" sz="2800" dirty="0"/>
              <a:t> for High Priority Access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52700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</a:t>
            </a:r>
            <a:r>
              <a:rPr lang="en-GB" sz="1500" b="0" dirty="0" smtClean="0"/>
              <a:t>2024-09-06</a:t>
            </a:r>
            <a:endParaRPr lang="en-GB" sz="15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614663"/>
              </p:ext>
            </p:extLst>
          </p:nvPr>
        </p:nvGraphicFramePr>
        <p:xfrm>
          <a:off x="1533223" y="3491035"/>
          <a:ext cx="7319963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4" imgW="10340524" imgH="2836637" progId="Word.Document.8">
                  <p:embed/>
                </p:oleObj>
              </mc:Choice>
              <mc:Fallback>
                <p:oleObj name="Document" r:id="rId4" imgW="10340524" imgH="283663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223" y="3491035"/>
                        <a:ext cx="7319963" cy="2000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33223" y="3177508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162546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may provide additional parameters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Number of Retransmission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If AP wants to provide additional priority according to the number of retransmissions, it can be provided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If the value is 1, STA shall be failed at least once before participating in EDCA+  </a:t>
            </a:r>
          </a:p>
          <a:p>
            <a:pPr marL="1085850" lvl="2" indent="-171450">
              <a:buFontTx/>
              <a:buChar char="-"/>
            </a:pP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Contention window size for EDCA +   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Could be smaller than EIFS  (e.g., AC_VI uses this value instead of EDCA value) </a:t>
            </a:r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may send TF for UORA, MU-RTS, etc.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Compared to general TXOP operation, AP transmission can be prioritized because MAC frame (e.g., TF instead of DS) can be transmitted right after PIFS/DIFS </a:t>
            </a:r>
            <a:endParaRPr lang="en-US" altLang="ko-KR" sz="1400" dirty="0"/>
          </a:p>
          <a:p>
            <a:pPr marL="1085850" lvl="2" indent="-171450">
              <a:buFontTx/>
              <a:buChar char="-"/>
            </a:pPr>
            <a:endParaRPr lang="en-US" altLang="ko-KR" sz="14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Additional Considerations on EDCA+ 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77375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294-5DF2-4381-BA2B-2B16B75B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20" y="838200"/>
            <a:ext cx="7770813" cy="6096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469312" cy="43148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EDCA+ is proposed to further reduce delay   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Provide additional access control method  </a:t>
            </a:r>
          </a:p>
          <a:p>
            <a:pPr marL="457200" lvl="1" indent="0"/>
            <a:r>
              <a:rPr lang="en-US" sz="1600" dirty="0"/>
              <a:t>       . To reduce the EDCA collisions in dense environment by using PV based </a:t>
            </a:r>
            <a:r>
              <a:rPr lang="en-US" sz="1600" dirty="0" smtClean="0"/>
              <a:t>decision</a:t>
            </a:r>
            <a:endParaRPr lang="en-US" sz="1600" dirty="0"/>
          </a:p>
          <a:p>
            <a:pPr marL="457200" lvl="1" indent="0"/>
            <a:r>
              <a:rPr lang="en-US" sz="1600" dirty="0"/>
              <a:t>       . To control the congestions by using the EDCA+ parameters in addition to </a:t>
            </a:r>
            <a:r>
              <a:rPr lang="en-US" sz="1600" dirty="0" smtClean="0"/>
              <a:t>PV</a:t>
            </a:r>
          </a:p>
          <a:p>
            <a:pPr marL="457200" lvl="1" indent="0"/>
            <a:endParaRPr lang="en-US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Enhance the scalability by using AP control</a:t>
            </a:r>
          </a:p>
          <a:p>
            <a:pPr marL="457200" lvl="1" indent="0"/>
            <a:r>
              <a:rPr lang="en-US" altLang="ko-KR" sz="1600" dirty="0"/>
              <a:t>       . To extend the target traffic, </a:t>
            </a:r>
            <a:r>
              <a:rPr lang="en-US" altLang="ko-KR" sz="1600" dirty="0" err="1"/>
              <a:t>e.g</a:t>
            </a:r>
            <a:r>
              <a:rPr lang="en-US" altLang="ko-KR" sz="1600" dirty="0"/>
              <a:t>, AC_VI in addition to AC_VO</a:t>
            </a:r>
          </a:p>
          <a:p>
            <a:pPr marL="457200" lvl="1" indent="0"/>
            <a:r>
              <a:rPr lang="en-US" altLang="ko-KR" sz="1600" dirty="0"/>
              <a:t>       . To open for future enhancement of AP control by introducing new EDCA+ </a:t>
            </a:r>
            <a:r>
              <a:rPr lang="en-US" altLang="ko-KR" sz="1600" dirty="0" smtClean="0"/>
              <a:t>parameters</a:t>
            </a:r>
            <a:endParaRPr lang="en-US" altLang="ko-KR" sz="1600" dirty="0"/>
          </a:p>
          <a:p>
            <a:pPr marL="457200" lvl="1" indent="0"/>
            <a:r>
              <a:rPr lang="en-US" altLang="ko-KR" sz="1600" dirty="0"/>
              <a:t>      </a:t>
            </a:r>
          </a:p>
          <a:p>
            <a:pPr marL="0" indent="0"/>
            <a:r>
              <a:rPr lang="en-US" altLang="ko-KR" sz="2000" dirty="0"/>
              <a:t> </a:t>
            </a:r>
            <a:endParaRPr lang="en-US" altLang="ko-KR" sz="1100" dirty="0"/>
          </a:p>
          <a:p>
            <a:pPr marL="457200" lvl="1" indent="0"/>
            <a:endParaRPr lang="en-US" altLang="ko-KR" sz="1050" dirty="0"/>
          </a:p>
          <a:p>
            <a:pPr marL="719138" lvl="2" indent="0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AB09-74E2-4FBA-9F6F-604F09D0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7154-C55D-4B0F-ADE0-ABDA87953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DEACB-3D9A-47AD-BAD1-1AF1C3D73E95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877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3" y="1837190"/>
            <a:ext cx="8097199" cy="3284776"/>
          </a:xfrm>
        </p:spPr>
        <p:txBody>
          <a:bodyPr>
            <a:normAutofit/>
          </a:bodyPr>
          <a:lstStyle/>
          <a:p>
            <a:pPr marL="0" indent="0"/>
            <a:r>
              <a:rPr lang="en-US" sz="1800" b="0" dirty="0"/>
              <a:t>[1] 11-24-840-00-00bn-hip-edca-proposal</a:t>
            </a:r>
            <a:endParaRPr lang="en-US" altLang="ko-KR" sz="1800" b="0" dirty="0"/>
          </a:p>
          <a:p>
            <a:r>
              <a:rPr lang="en-US" altLang="ko-KR" sz="1800" b="0" dirty="0"/>
              <a:t>[2] 11-23/1886, Preemption-techniques-to-meet-low-latency-</a:t>
            </a:r>
            <a:r>
              <a:rPr lang="en-US" altLang="ko-KR" sz="1800" b="0" dirty="0" err="1"/>
              <a:t>ll</a:t>
            </a:r>
            <a:r>
              <a:rPr lang="en-US" altLang="ko-KR" sz="1800" b="0" dirty="0"/>
              <a:t>-targets</a:t>
            </a:r>
          </a:p>
          <a:p>
            <a:r>
              <a:rPr lang="en-US" altLang="ko-KR" sz="1800" b="0" dirty="0"/>
              <a:t>[3] 11-24/0416, Target STA Prioritization in EDCA-based Preemption Mechanisms during a DL TXOP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sz="1800" b="0" dirty="0"/>
          </a:p>
          <a:p>
            <a:pPr marL="0" indent="0"/>
            <a:r>
              <a:rPr lang="en-US" sz="1800" b="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Reference 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423970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FAB76-CF04-4740-656F-3D6FC770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7A14A-47B3-E664-D58E-3AB010E25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43900" cy="4113213"/>
          </a:xfrm>
        </p:spPr>
        <p:txBody>
          <a:bodyPr/>
          <a:lstStyle/>
          <a:p>
            <a:pPr marL="0" indent="0"/>
            <a:r>
              <a:rPr lang="en-US" sz="1600" dirty="0"/>
              <a:t>Do you agree to improve EDCA to reduce tail access delay of low </a:t>
            </a:r>
            <a:r>
              <a:rPr lang="en-US" sz="1600" dirty="0" smtClean="0"/>
              <a:t>latency traffic</a:t>
            </a:r>
            <a:r>
              <a:rPr lang="en-US" sz="1600" dirty="0"/>
              <a:t>? </a:t>
            </a:r>
          </a:p>
          <a:p>
            <a:endParaRPr lang="en-US" sz="1600" dirty="0"/>
          </a:p>
          <a:p>
            <a:pPr marL="0" indent="0"/>
            <a:r>
              <a:rPr lang="en-US" sz="1400" dirty="0" smtClean="0"/>
              <a:t>Note : </a:t>
            </a:r>
            <a:br>
              <a:rPr lang="en-US" sz="1400" dirty="0" smtClean="0"/>
            </a:br>
            <a:r>
              <a:rPr lang="en-US" sz="1400" dirty="0" smtClean="0"/>
              <a:t>The </a:t>
            </a:r>
            <a:r>
              <a:rPr lang="en-US" sz="1400" dirty="0"/>
              <a:t>solution can operate under the guidance/supervision of the AP to limit impact to legacy use cases.</a:t>
            </a:r>
            <a:r>
              <a:rPr lang="en-US" sz="1100" b="0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81D42-E5C9-1656-0A9B-21D8699465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74342-C604-F418-AA3C-27FFDF77D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</a:t>
            </a:r>
            <a:r>
              <a:rPr lang="en-GB" altLang="ko-KR" dirty="0" smtClean="0"/>
              <a:t>et. </a:t>
            </a:r>
            <a:r>
              <a:rPr lang="en-GB" altLang="ko-KR" dirty="0"/>
              <a:t>al., Samsung Electronics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CB0056-D323-B38A-F018-9232F1DAD460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980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3" y="1837190"/>
            <a:ext cx="8097199" cy="451281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EDCA based techniques to reduce tail access delay of Low Latency (LL) traffic in multi-BSS dense scenarios has been discussed [1-3]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techniques support the LL traffic by giving higher priority than legacy STAs which are using EDCA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Among them, (Hi)</a:t>
            </a:r>
            <a:r>
              <a:rPr lang="en-US" sz="1800" b="0" dirty="0" err="1"/>
              <a:t>gh</a:t>
            </a:r>
            <a:r>
              <a:rPr lang="en-US" sz="1800" b="0" dirty="0"/>
              <a:t> (P)</a:t>
            </a:r>
            <a:r>
              <a:rPr lang="en-US" sz="1800" b="0" dirty="0" err="1"/>
              <a:t>riority</a:t>
            </a:r>
            <a:r>
              <a:rPr lang="en-US" sz="1800" b="0" dirty="0"/>
              <a:t> EDCA is proposed in [1]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dirty="0"/>
              <a:t>Separate STA(s) with traffic streams that require bounded latency/stringent ETE bounds from the rest of the contention crowd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dirty="0"/>
              <a:t>Allow LL STA(s) to send special signal or MAC frame to announce (Hi)</a:t>
            </a:r>
            <a:r>
              <a:rPr lang="en-US" sz="1600" b="0" dirty="0" err="1"/>
              <a:t>gh</a:t>
            </a:r>
            <a:r>
              <a:rPr lang="en-US" sz="1600" b="0" dirty="0"/>
              <a:t> (P)</a:t>
            </a:r>
            <a:r>
              <a:rPr lang="en-US" sz="1600" b="0" dirty="0" err="1"/>
              <a:t>riority</a:t>
            </a:r>
            <a:r>
              <a:rPr lang="en-US" sz="1600" b="0" dirty="0"/>
              <a:t> EDCA contention PRIOR to regular contention start </a:t>
            </a:r>
          </a:p>
          <a:p>
            <a:pPr marL="0" indent="0"/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This document proposes a method to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Provide </a:t>
            </a:r>
            <a:r>
              <a:rPr lang="en-US" sz="1600" dirty="0" smtClean="0"/>
              <a:t>a </a:t>
            </a:r>
            <a:r>
              <a:rPr lang="en-US" sz="1600" dirty="0" smtClean="0">
                <a:solidFill>
                  <a:schemeClr val="tx1"/>
                </a:solidFill>
              </a:rPr>
              <a:t>scalable method using </a:t>
            </a:r>
            <a:r>
              <a:rPr lang="en-US" sz="1600" dirty="0" err="1" smtClean="0">
                <a:solidFill>
                  <a:schemeClr val="tx1"/>
                </a:solidFill>
              </a:rPr>
              <a:t>HiP</a:t>
            </a:r>
            <a:r>
              <a:rPr lang="en-US" sz="1600" dirty="0" smtClean="0">
                <a:solidFill>
                  <a:schemeClr val="tx1"/>
                </a:solidFill>
              </a:rPr>
              <a:t> EDCA parametrized by AP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Further reduce delays due to EDCA collisions.</a:t>
            </a:r>
            <a:endParaRPr lang="en-US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Background 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14308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C4C4C8-7C22-6F4E-84B1-9C65C2854D09}"/>
              </a:ext>
            </a:extLst>
          </p:cNvPr>
          <p:cNvSpPr/>
          <p:nvPr/>
        </p:nvSpPr>
        <p:spPr bwMode="auto">
          <a:xfrm>
            <a:off x="2286000" y="1601787"/>
            <a:ext cx="2438400" cy="4341813"/>
          </a:xfrm>
          <a:prstGeom prst="rect">
            <a:avLst/>
          </a:prstGeom>
          <a:solidFill>
            <a:srgbClr val="F7F7F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B1F15F-DDE1-559B-1F60-9611EF295CE1}"/>
              </a:ext>
            </a:extLst>
          </p:cNvPr>
          <p:cNvSpPr/>
          <p:nvPr/>
        </p:nvSpPr>
        <p:spPr bwMode="auto">
          <a:xfrm>
            <a:off x="4725550" y="1601787"/>
            <a:ext cx="380885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E1E5B-6E00-8079-1B77-27A3769A6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HiP</a:t>
            </a:r>
            <a:r>
              <a:rPr lang="en-US" dirty="0"/>
              <a:t> EDCA Illustration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BAA63-D0EE-4866-78D1-9D81D2ED7A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D19AB-0F0B-652B-D24E-4556950D1D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1447800" y="1601787"/>
            <a:ext cx="83820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561351" y="1566446"/>
            <a:ext cx="1970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1455965" y="1594722"/>
            <a:ext cx="849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B8EEAA-E221-9EFF-DA81-8BE5E02E29B5}"/>
              </a:ext>
            </a:extLst>
          </p:cNvPr>
          <p:cNvSpPr txBox="1"/>
          <p:nvPr/>
        </p:nvSpPr>
        <p:spPr>
          <a:xfrm>
            <a:off x="4942638" y="1597223"/>
            <a:ext cx="1915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TxOP</a:t>
            </a:r>
            <a:r>
              <a:rPr lang="en-US" sz="1400" dirty="0">
                <a:solidFill>
                  <a:schemeClr val="tx1"/>
                </a:solidFill>
              </a:rPr>
              <a:t> gained by STA3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A73747-B141-17DA-43E0-FF71798D64DA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5" name="Line 5">
            <a:extLst>
              <a:ext uri="{FF2B5EF4-FFF2-40B4-BE49-F238E27FC236}">
                <a16:creationId xmlns:a16="http://schemas.microsoft.com/office/drawing/2014/main" id="{1E1E5EE0-7EB6-01B1-25D6-2BA657833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9725" y="3014663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BEEBDA92-1BE2-F98B-A9F0-E9B84E50F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377983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BF8B77C3-B393-31B4-C69A-969DF47A0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4621212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866CDF9E-CF50-B56F-8D28-174411352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8925" y="538638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5237162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44338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34940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583DA20-C7A8-FF80-5573-22DDE738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3746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2728913"/>
            <a:ext cx="55086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63D904F8-BB9A-4B6A-D57D-C965DEA52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2984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62" y="2404755"/>
            <a:ext cx="744537" cy="458787"/>
          </a:xfrm>
          <a:prstGeom prst="rect">
            <a:avLst/>
          </a:prstGeom>
          <a:solidFill>
            <a:srgbClr val="46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/>
              <a:t>Last frame of TXOP</a:t>
            </a:r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703CBD8B-341F-910F-B7DB-63E1DFD4A589}"/>
              </a:ext>
            </a:extLst>
          </p:cNvPr>
          <p:cNvSpPr>
            <a:spLocks noEditPoints="1"/>
          </p:cNvSpPr>
          <p:nvPr/>
        </p:nvSpPr>
        <p:spPr bwMode="auto">
          <a:xfrm>
            <a:off x="27733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B2EC99F3-6F7E-CD05-54BC-7D2091227B5D}"/>
              </a:ext>
            </a:extLst>
          </p:cNvPr>
          <p:cNvSpPr>
            <a:spLocks noEditPoints="1"/>
          </p:cNvSpPr>
          <p:nvPr/>
        </p:nvSpPr>
        <p:spPr bwMode="auto">
          <a:xfrm>
            <a:off x="30019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0">
            <a:extLst>
              <a:ext uri="{FF2B5EF4-FFF2-40B4-BE49-F238E27FC236}">
                <a16:creationId xmlns:a16="http://schemas.microsoft.com/office/drawing/2014/main" id="{134C9126-A9E6-37CD-BE6D-F2A8A97F3AC1}"/>
              </a:ext>
            </a:extLst>
          </p:cNvPr>
          <p:cNvSpPr>
            <a:spLocks noEditPoints="1"/>
          </p:cNvSpPr>
          <p:nvPr/>
        </p:nvSpPr>
        <p:spPr bwMode="auto">
          <a:xfrm>
            <a:off x="3230562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C2766101-5F6E-B95B-209F-C3C9C2758769}"/>
              </a:ext>
            </a:extLst>
          </p:cNvPr>
          <p:cNvSpPr>
            <a:spLocks noEditPoints="1"/>
          </p:cNvSpPr>
          <p:nvPr/>
        </p:nvSpPr>
        <p:spPr bwMode="auto">
          <a:xfrm>
            <a:off x="3460750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FD51E7EA-CD86-0F0D-2A6F-A4CA410DB557}"/>
              </a:ext>
            </a:extLst>
          </p:cNvPr>
          <p:cNvSpPr>
            <a:spLocks noEditPoints="1"/>
          </p:cNvSpPr>
          <p:nvPr/>
        </p:nvSpPr>
        <p:spPr bwMode="auto">
          <a:xfrm>
            <a:off x="3798887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15FEB90-5CC7-1D2D-8713-7C6AB135B044}"/>
              </a:ext>
            </a:extLst>
          </p:cNvPr>
          <p:cNvSpPr>
            <a:spLocks noEditPoints="1"/>
          </p:cNvSpPr>
          <p:nvPr/>
        </p:nvSpPr>
        <p:spPr bwMode="auto">
          <a:xfrm>
            <a:off x="4027487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0DE5E6FC-634C-7936-ADAB-EA22A103F731}"/>
              </a:ext>
            </a:extLst>
          </p:cNvPr>
          <p:cNvSpPr>
            <a:spLocks noEditPoints="1"/>
          </p:cNvSpPr>
          <p:nvPr/>
        </p:nvSpPr>
        <p:spPr bwMode="auto">
          <a:xfrm>
            <a:off x="42576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C2E157F3-BA4F-CF28-527E-80CFC3452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86" y="1941513"/>
            <a:ext cx="0" cy="917575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1773" y="2211388"/>
            <a:ext cx="469839" cy="4762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366" y="2170330"/>
            <a:ext cx="88900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21669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359952C7-2865-2FF8-D778-63AEEA07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151063"/>
            <a:ext cx="1666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2" y="2157413"/>
            <a:ext cx="21431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1" y="2095500"/>
            <a:ext cx="952500" cy="1588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675" y="2041526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0" y="20526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4">
            <a:extLst>
              <a:ext uri="{FF2B5EF4-FFF2-40B4-BE49-F238E27FC236}">
                <a16:creationId xmlns:a16="http://schemas.microsoft.com/office/drawing/2014/main" id="{105EA2A1-A942-6D33-83AA-1F1EDCEBE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5" y="2036763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2030415"/>
            <a:ext cx="25400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AB619A9A-0394-1DCB-D806-D1B6B5FDF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39">
            <a:extLst>
              <a:ext uri="{FF2B5EF4-FFF2-40B4-BE49-F238E27FC236}">
                <a16:creationId xmlns:a16="http://schemas.microsoft.com/office/drawing/2014/main" id="{DCE190B1-48ED-C9EA-4622-771055B9D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062" y="4169092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pic>
        <p:nvPicPr>
          <p:cNvPr id="1066" name="Picture 42">
            <a:extLst>
              <a:ext uri="{FF2B5EF4-FFF2-40B4-BE49-F238E27FC236}">
                <a16:creationId xmlns:a16="http://schemas.microsoft.com/office/drawing/2014/main" id="{FFC6586C-C5E2-014C-6F09-69E28E3BD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2836862"/>
            <a:ext cx="793749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2836863"/>
            <a:ext cx="793750" cy="1778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4">
            <a:extLst>
              <a:ext uri="{FF2B5EF4-FFF2-40B4-BE49-F238E27FC236}">
                <a16:creationId xmlns:a16="http://schemas.microsoft.com/office/drawing/2014/main" id="{3C802FB3-FC47-9CCB-DDCA-FA77CD92E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2881313"/>
            <a:ext cx="2952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4B9440F9-6D8E-0B4C-59DD-C2BAD6190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3609974"/>
            <a:ext cx="793749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46">
            <a:extLst>
              <a:ext uri="{FF2B5EF4-FFF2-40B4-BE49-F238E27FC236}">
                <a16:creationId xmlns:a16="http://schemas.microsoft.com/office/drawing/2014/main" id="{B48F7040-F11E-10DA-9849-A0F1DBFAF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3616325"/>
            <a:ext cx="787400" cy="163512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47">
            <a:extLst>
              <a:ext uri="{FF2B5EF4-FFF2-40B4-BE49-F238E27FC236}">
                <a16:creationId xmlns:a16="http://schemas.microsoft.com/office/drawing/2014/main" id="{A1E9DD69-1DCD-B498-8FAF-B35135A4C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3646487"/>
            <a:ext cx="2952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48">
            <a:extLst>
              <a:ext uri="{FF2B5EF4-FFF2-40B4-BE49-F238E27FC236}">
                <a16:creationId xmlns:a16="http://schemas.microsoft.com/office/drawing/2014/main" id="{531C4D23-3E0D-664C-8760-F8FC9FE56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49">
            <a:extLst>
              <a:ext uri="{FF2B5EF4-FFF2-40B4-BE49-F238E27FC236}">
                <a16:creationId xmlns:a16="http://schemas.microsoft.com/office/drawing/2014/main" id="{FDA38D18-CD75-D235-35A8-EA251999F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3090863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3030538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3036888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5" name="Line 57">
            <a:extLst>
              <a:ext uri="{FF2B5EF4-FFF2-40B4-BE49-F238E27FC236}">
                <a16:creationId xmlns:a16="http://schemas.microsoft.com/office/drawing/2014/main" id="{52574965-F0A5-6652-2D23-FC019630A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0" y="3090863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3030538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Rectangle 59">
            <a:extLst>
              <a:ext uri="{FF2B5EF4-FFF2-40B4-BE49-F238E27FC236}">
                <a16:creationId xmlns:a16="http://schemas.microsoft.com/office/drawing/2014/main" id="{1BFC3D1E-317A-8010-E5DE-BDCB54F9B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8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3487" y="3090863"/>
            <a:ext cx="944562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Rectangle 61">
            <a:extLst>
              <a:ext uri="{FF2B5EF4-FFF2-40B4-BE49-F238E27FC236}">
                <a16:creationId xmlns:a16="http://schemas.microsoft.com/office/drawing/2014/main" id="{A4C969B0-2FC5-FF1C-D04C-171159109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2" y="3030538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299" y="3029887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31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2987" y="3856037"/>
            <a:ext cx="935037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3795712"/>
            <a:ext cx="1524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3798887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4" name="Line 66">
            <a:extLst>
              <a:ext uri="{FF2B5EF4-FFF2-40B4-BE49-F238E27FC236}">
                <a16:creationId xmlns:a16="http://schemas.microsoft.com/office/drawing/2014/main" id="{BF3510B3-E448-8D48-6FC0-1D954B5D9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8025" y="385603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67">
            <a:extLst>
              <a:ext uri="{FF2B5EF4-FFF2-40B4-BE49-F238E27FC236}">
                <a16:creationId xmlns:a16="http://schemas.microsoft.com/office/drawing/2014/main" id="{C904724A-B5EA-DCE2-5D72-66194E75C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7" y="3795712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68">
            <a:extLst>
              <a:ext uri="{FF2B5EF4-FFF2-40B4-BE49-F238E27FC236}">
                <a16:creationId xmlns:a16="http://schemas.microsoft.com/office/drawing/2014/main" id="{57731DA1-22CF-2BA7-6D19-8A9F82027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7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3012" y="3856037"/>
            <a:ext cx="95567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Rectangle 70">
            <a:extLst>
              <a:ext uri="{FF2B5EF4-FFF2-40B4-BE49-F238E27FC236}">
                <a16:creationId xmlns:a16="http://schemas.microsoft.com/office/drawing/2014/main" id="{D0C767C3-481D-29E1-6680-B3BBF6DCC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3795712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4697412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3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5462587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Rectangle 76">
            <a:extLst>
              <a:ext uri="{FF2B5EF4-FFF2-40B4-BE49-F238E27FC236}">
                <a16:creationId xmlns:a16="http://schemas.microsoft.com/office/drawing/2014/main" id="{F46FF9B8-6D2C-6741-F05B-37053523D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77">
            <a:extLst>
              <a:ext uri="{FF2B5EF4-FFF2-40B4-BE49-F238E27FC236}">
                <a16:creationId xmlns:a16="http://schemas.microsoft.com/office/drawing/2014/main" id="{BA3A7F9A-45FE-74CB-0DDA-396481A92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5405437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02" name="Picture 78">
            <a:extLst>
              <a:ext uri="{FF2B5EF4-FFF2-40B4-BE49-F238E27FC236}">
                <a16:creationId xmlns:a16="http://schemas.microsoft.com/office/drawing/2014/main" id="{7BB452AF-BAC3-9E55-BC5D-E60C01979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4460875"/>
            <a:ext cx="917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6" name="Rectangle 79">
            <a:extLst>
              <a:ext uri="{FF2B5EF4-FFF2-40B4-BE49-F238E27FC236}">
                <a16:creationId xmlns:a16="http://schemas.microsoft.com/office/drawing/2014/main" id="{60CC609E-6667-48FC-3A99-37AC6EBA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4468812"/>
            <a:ext cx="917575" cy="1524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Rectangle 80">
            <a:extLst>
              <a:ext uri="{FF2B5EF4-FFF2-40B4-BE49-F238E27FC236}">
                <a16:creationId xmlns:a16="http://schemas.microsoft.com/office/drawing/2014/main" id="{FF2786DD-0F20-EB6C-921C-E6D1D617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487862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Freeform 81">
            <a:extLst>
              <a:ext uri="{FF2B5EF4-FFF2-40B4-BE49-F238E27FC236}">
                <a16:creationId xmlns:a16="http://schemas.microsoft.com/office/drawing/2014/main" id="{D48E9480-C03F-6148-E8CA-47E50EB1F4C2}"/>
              </a:ext>
            </a:extLst>
          </p:cNvPr>
          <p:cNvSpPr>
            <a:spLocks noEditPoints="1"/>
          </p:cNvSpPr>
          <p:nvPr/>
        </p:nvSpPr>
        <p:spPr bwMode="auto">
          <a:xfrm>
            <a:off x="44862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Freeform 82">
            <a:extLst>
              <a:ext uri="{FF2B5EF4-FFF2-40B4-BE49-F238E27FC236}">
                <a16:creationId xmlns:a16="http://schemas.microsoft.com/office/drawing/2014/main" id="{3514DE27-F370-BF8F-5B4D-18A7E278AF3E}"/>
              </a:ext>
            </a:extLst>
          </p:cNvPr>
          <p:cNvSpPr>
            <a:spLocks noEditPoints="1"/>
          </p:cNvSpPr>
          <p:nvPr/>
        </p:nvSpPr>
        <p:spPr bwMode="auto">
          <a:xfrm>
            <a:off x="4714874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09" name="Picture 85">
            <a:extLst>
              <a:ext uri="{FF2B5EF4-FFF2-40B4-BE49-F238E27FC236}">
                <a16:creationId xmlns:a16="http://schemas.microsoft.com/office/drawing/2014/main" id="{227D2F10-9D3B-58C0-8387-D9C3ACF09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5224462"/>
            <a:ext cx="1150937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2" name="Rectangle 86">
            <a:extLst>
              <a:ext uri="{FF2B5EF4-FFF2-40B4-BE49-F238E27FC236}">
                <a16:creationId xmlns:a16="http://schemas.microsoft.com/office/drawing/2014/main" id="{7781A6C2-CB25-298A-B875-1985622CE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5232399"/>
            <a:ext cx="1146175" cy="153987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3" name="Rectangle 87">
            <a:extLst>
              <a:ext uri="{FF2B5EF4-FFF2-40B4-BE49-F238E27FC236}">
                <a16:creationId xmlns:a16="http://schemas.microsoft.com/office/drawing/2014/main" id="{5AEFB7B1-7E5B-9807-F9E5-B039D54A3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5253037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4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89">
            <a:extLst>
              <a:ext uri="{FF2B5EF4-FFF2-40B4-BE49-F238E27FC236}">
                <a16:creationId xmlns:a16="http://schemas.microsoft.com/office/drawing/2014/main" id="{D26AA3F6-35EC-A0B7-BAC3-2B3842CFF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Rectangle 90">
            <a:extLst>
              <a:ext uri="{FF2B5EF4-FFF2-40B4-BE49-F238E27FC236}">
                <a16:creationId xmlns:a16="http://schemas.microsoft.com/office/drawing/2014/main" id="{9F968197-A88D-AB45-C78E-4B22C1479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4314825"/>
            <a:ext cx="1160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EFFFF"/>
                </a:solidFill>
                <a:effectLst/>
                <a:latin typeface="Calibri" panose="020F0502020204030204" pitchFamily="34" charset="0"/>
              </a:rPr>
              <a:t>PPDU transmission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4697412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92">
            <a:extLst>
              <a:ext uri="{FF2B5EF4-FFF2-40B4-BE49-F238E27FC236}">
                <a16:creationId xmlns:a16="http://schemas.microsoft.com/office/drawing/2014/main" id="{5E677AC7-626A-BE1C-AB46-660B56DAA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9" name="Rectangle 93">
            <a:extLst>
              <a:ext uri="{FF2B5EF4-FFF2-40B4-BE49-F238E27FC236}">
                <a16:creationId xmlns:a16="http://schemas.microsoft.com/office/drawing/2014/main" id="{14166D69-93F7-C889-1876-09053BC3D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0" name="Line 94">
            <a:extLst>
              <a:ext uri="{FF2B5EF4-FFF2-40B4-BE49-F238E27FC236}">
                <a16:creationId xmlns:a16="http://schemas.microsoft.com/office/drawing/2014/main" id="{F195C83F-48F6-BF65-8B5C-EFEDEF21B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5462587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95">
            <a:extLst>
              <a:ext uri="{FF2B5EF4-FFF2-40B4-BE49-F238E27FC236}">
                <a16:creationId xmlns:a16="http://schemas.microsoft.com/office/drawing/2014/main" id="{B8EBDBEC-A2FF-C61A-65BE-E544FFCDA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Rectangle 96">
            <a:extLst>
              <a:ext uri="{FF2B5EF4-FFF2-40B4-BE49-F238E27FC236}">
                <a16:creationId xmlns:a16="http://schemas.microsoft.com/office/drawing/2014/main" id="{A015BA3F-45B2-18C0-582D-14A0671EA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5405437"/>
            <a:ext cx="204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3" name="Line 97">
            <a:extLst>
              <a:ext uri="{FF2B5EF4-FFF2-40B4-BE49-F238E27FC236}">
                <a16:creationId xmlns:a16="http://schemas.microsoft.com/office/drawing/2014/main" id="{24F93B46-EAB9-BCFC-9748-8B985DC44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1062" y="5462587"/>
            <a:ext cx="357505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98">
            <a:extLst>
              <a:ext uri="{FF2B5EF4-FFF2-40B4-BE49-F238E27FC236}">
                <a16:creationId xmlns:a16="http://schemas.microsoft.com/office/drawing/2014/main" id="{72F83291-F269-9E2C-9FB3-1B1BCF9C0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2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" name="Rectangle 99">
            <a:extLst>
              <a:ext uri="{FF2B5EF4-FFF2-40B4-BE49-F238E27FC236}">
                <a16:creationId xmlns:a16="http://schemas.microsoft.com/office/drawing/2014/main" id="{5F435279-667E-1F74-6844-93F552D8F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5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7" name="Line 100">
            <a:extLst>
              <a:ext uri="{FF2B5EF4-FFF2-40B4-BE49-F238E27FC236}">
                <a16:creationId xmlns:a16="http://schemas.microsoft.com/office/drawing/2014/main" id="{A1448986-F569-167E-63F4-9D3273EF0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9162" y="3090863"/>
            <a:ext cx="355123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8" name="Rectangle 101">
            <a:extLst>
              <a:ext uri="{FF2B5EF4-FFF2-40B4-BE49-F238E27FC236}">
                <a16:creationId xmlns:a16="http://schemas.microsoft.com/office/drawing/2014/main" id="{A3A6DBEE-4597-E231-1892-9125F0CF0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3030538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" name="Rectangle 102">
            <a:extLst>
              <a:ext uri="{FF2B5EF4-FFF2-40B4-BE49-F238E27FC236}">
                <a16:creationId xmlns:a16="http://schemas.microsoft.com/office/drawing/2014/main" id="{96C64AF9-252F-A2BA-3445-474B33F14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9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1" name="Line 103">
            <a:extLst>
              <a:ext uri="{FF2B5EF4-FFF2-40B4-BE49-F238E27FC236}">
                <a16:creationId xmlns:a16="http://schemas.microsoft.com/office/drawing/2014/main" id="{61164A06-C009-60E2-E154-6CAF33888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8687" y="3856037"/>
            <a:ext cx="355282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2" name="Rectangle 104">
            <a:extLst>
              <a:ext uri="{FF2B5EF4-FFF2-40B4-BE49-F238E27FC236}">
                <a16:creationId xmlns:a16="http://schemas.microsoft.com/office/drawing/2014/main" id="{14773C91-6968-5CAE-6940-AAA4F4871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2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105">
            <a:extLst>
              <a:ext uri="{FF2B5EF4-FFF2-40B4-BE49-F238E27FC236}">
                <a16:creationId xmlns:a16="http://schemas.microsoft.com/office/drawing/2014/main" id="{7B63C160-8DDA-6B33-93CD-0C20FB26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4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9587" y="3856037"/>
            <a:ext cx="53340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" name="Rectangle 107">
            <a:extLst>
              <a:ext uri="{FF2B5EF4-FFF2-40B4-BE49-F238E27FC236}">
                <a16:creationId xmlns:a16="http://schemas.microsoft.com/office/drawing/2014/main" id="{60A2B77D-4D86-3B5C-C171-55367662E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2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7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4697412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8" name="Rectangle 110">
            <a:extLst>
              <a:ext uri="{FF2B5EF4-FFF2-40B4-BE49-F238E27FC236}">
                <a16:creationId xmlns:a16="http://schemas.microsoft.com/office/drawing/2014/main" id="{B42EDD95-4728-0945-0ED5-0C392102C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4637087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4640262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0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546258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1" name="Rectangle 113">
            <a:extLst>
              <a:ext uri="{FF2B5EF4-FFF2-40B4-BE49-F238E27FC236}">
                <a16:creationId xmlns:a16="http://schemas.microsoft.com/office/drawing/2014/main" id="{7E1ECFDC-6BFE-AC35-15B7-205BC9FA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2">
            <a:extLst>
              <a:ext uri="{FF2B5EF4-FFF2-40B4-BE49-F238E27FC236}">
                <a16:creationId xmlns:a16="http://schemas.microsoft.com/office/drawing/2014/main" id="{49293808-3ED3-BAB7-00CD-19AD1036F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569" y="3786235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0EDCDB66-5A04-A54A-20AB-00353B370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537" y="4923134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sp>
        <p:nvSpPr>
          <p:cNvPr id="14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742" y="1960565"/>
            <a:ext cx="726333" cy="616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416" y="1907207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439" y="192166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" name="Rectangle 34">
            <a:extLst>
              <a:ext uri="{FF2B5EF4-FFF2-40B4-BE49-F238E27FC236}">
                <a16:creationId xmlns:a16="http://schemas.microsoft.com/office/drawing/2014/main" id="{9C2E8C79-D9B9-B64B-1DB5-7AD92B925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001" y="1890097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4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578" y="1891427"/>
            <a:ext cx="17152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5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3" y="1837190"/>
            <a:ext cx="8097199" cy="451281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Some observations are provided in [1]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If AP send DS for DL LL streams, it has additional gain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dirty="0"/>
              <a:t>If DS transmissions are randomized, it would help to increase </a:t>
            </a:r>
            <a:r>
              <a:rPr lang="en-US" sz="1600" dirty="0"/>
              <a:t>gain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Some aspects requires additional enhancements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Fully distributed </a:t>
            </a:r>
            <a:r>
              <a:rPr lang="en-US" sz="1600" dirty="0">
                <a:solidFill>
                  <a:schemeClr val="tx1"/>
                </a:solidFill>
              </a:rPr>
              <a:t>way is vulnerable to DS congestion in dense environment</a:t>
            </a:r>
          </a:p>
          <a:p>
            <a:pPr marL="457200" lvl="1" indent="0"/>
            <a:r>
              <a:rPr lang="en-US" altLang="ko-KR" sz="1400" dirty="0">
                <a:solidFill>
                  <a:schemeClr val="tx1"/>
                </a:solidFill>
              </a:rPr>
              <a:t>       . For reducing congestion, additional conditions (e.g., # of retransmissions, etc.) might be required</a:t>
            </a:r>
          </a:p>
          <a:p>
            <a:pPr marL="457200" lvl="1" indent="0"/>
            <a:r>
              <a:rPr lang="en-US" altLang="ko-KR" sz="1400" dirty="0">
                <a:solidFill>
                  <a:schemeClr val="tx1"/>
                </a:solidFill>
              </a:rPr>
              <a:t>       . Adding randomness to DS transmission is limited because the time resource is not enough </a:t>
            </a:r>
          </a:p>
          <a:p>
            <a:pPr marL="457200" lvl="1" indent="0"/>
            <a:r>
              <a:rPr lang="en-US" altLang="ko-KR" sz="1400" dirty="0">
                <a:solidFill>
                  <a:schemeClr val="tx1"/>
                </a:solidFill>
              </a:rPr>
              <a:t>       . </a:t>
            </a:r>
            <a:r>
              <a:rPr lang="en-US" altLang="ko-KR" sz="1400" dirty="0" smtClean="0">
                <a:solidFill>
                  <a:schemeClr val="tx1"/>
                </a:solidFill>
              </a:rPr>
              <a:t>It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is </a:t>
            </a:r>
            <a:r>
              <a:rPr lang="en-US" altLang="ko-KR" sz="1400" dirty="0">
                <a:solidFill>
                  <a:schemeClr val="tx1"/>
                </a:solidFill>
              </a:rPr>
              <a:t>not easy to add/control the conditions in a distributed feature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marL="457200" lvl="1" indent="0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. It is hard to block the operations of STAs if there are unexpected problems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/>
                </a:solidFill>
              </a:rPr>
              <a:t>In addition to AC_VO, AC_VI may need to be support with higher priority than best effort traffic.</a:t>
            </a:r>
          </a:p>
          <a:p>
            <a:pPr marL="457200" lvl="1" indent="0"/>
            <a:r>
              <a:rPr lang="en-US" sz="1400" dirty="0">
                <a:solidFill>
                  <a:schemeClr val="tx1"/>
                </a:solidFill>
              </a:rPr>
              <a:t>      . </a:t>
            </a:r>
            <a:r>
              <a:rPr lang="en-US" altLang="ko-KR" sz="1400" dirty="0">
                <a:solidFill>
                  <a:schemeClr val="tx1"/>
                </a:solidFill>
              </a:rPr>
              <a:t>We may not have AC_VO in the network while AC_VI is </a:t>
            </a:r>
            <a:r>
              <a:rPr lang="en-US" altLang="ko-KR" sz="1400" dirty="0" smtClean="0">
                <a:solidFill>
                  <a:schemeClr val="tx1"/>
                </a:solidFill>
              </a:rPr>
              <a:t>delayed</a:t>
            </a:r>
          </a:p>
          <a:p>
            <a:pPr marL="457200" lvl="1" indent="0"/>
            <a:r>
              <a:rPr lang="en-US" sz="1400" b="0" dirty="0"/>
              <a:t> </a:t>
            </a:r>
            <a:r>
              <a:rPr lang="en-US" sz="1400" b="0" dirty="0" smtClean="0"/>
              <a:t>     . In </a:t>
            </a:r>
            <a:r>
              <a:rPr lang="en-US" sz="1400" b="0" dirty="0"/>
              <a:t>the future, we may have a traffic which is higher priority than </a:t>
            </a:r>
            <a:r>
              <a:rPr lang="en-US" sz="1400" b="0" dirty="0" smtClean="0"/>
              <a:t>AC_VO</a:t>
            </a:r>
            <a:r>
              <a:rPr lang="en-US" sz="1400" dirty="0" smtClean="0"/>
              <a:t> </a:t>
            </a:r>
            <a:endParaRPr lang="en-US" sz="1400" b="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AP may further prioritize the urgent traffic  </a:t>
            </a:r>
          </a:p>
          <a:p>
            <a:pPr marL="457200" lvl="1" indent="0"/>
            <a:endParaRPr lang="en-US" sz="14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Motivation  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23473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can provide some parameters to decide whether STA sends DS or not </a:t>
            </a: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Traffic Type (Access Class, TID, etc.)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For example, AP selects the lowest access class (LAC) </a:t>
            </a:r>
            <a:r>
              <a:rPr lang="en-US" altLang="ko-KR" sz="1400" dirty="0" smtClean="0"/>
              <a:t>allowed </a:t>
            </a:r>
            <a:r>
              <a:rPr lang="en-US" altLang="ko-KR" sz="1400" dirty="0"/>
              <a:t>for prioritized </a:t>
            </a:r>
            <a:r>
              <a:rPr lang="en-US" altLang="ko-KR" sz="1400" dirty="0" smtClean="0"/>
              <a:t>access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 smtClean="0"/>
              <a:t>If </a:t>
            </a:r>
            <a:r>
              <a:rPr lang="en-US" altLang="ko-KR" sz="1400" dirty="0"/>
              <a:t>AC_VI is selected as LAC, AC_VO and AC_VI are allowed to be transmitted 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EDCA+ </a:t>
            </a:r>
            <a:r>
              <a:rPr lang="en-US" altLang="ko-KR" sz="2800" dirty="0"/>
              <a:t>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671" y="5491896"/>
            <a:ext cx="527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468" y="4817828"/>
            <a:ext cx="465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289" y="4221635"/>
            <a:ext cx="5116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(Legacy)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899" y="3619307"/>
            <a:ext cx="16991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3172372" y="351155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3553" y="4456654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3553" y="502505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3553" y="565737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247" y="391940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526" y="3512348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588" y="5485554"/>
            <a:ext cx="527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385" y="4811486"/>
            <a:ext cx="465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206" y="4215293"/>
            <a:ext cx="5116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(Legacy)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816" y="3612965"/>
            <a:ext cx="16991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7292289" y="350521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70" y="4450312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6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70" y="501870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7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70" y="565103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9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4164" y="391305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443" y="3506006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b="1" dirty="0" smtClean="0">
                <a:solidFill>
                  <a:srgbClr val="0070C0"/>
                </a:solidFill>
              </a:rPr>
              <a:t>LAC </a:t>
            </a:r>
            <a:r>
              <a:rPr lang="en-US" sz="1000" b="1" dirty="0">
                <a:solidFill>
                  <a:srgbClr val="0070C0"/>
                </a:solidFill>
              </a:rPr>
              <a:t>= </a:t>
            </a:r>
            <a:r>
              <a:rPr lang="en-US" sz="1000" b="1" dirty="0" smtClean="0">
                <a:solidFill>
                  <a:srgbClr val="7030A0"/>
                </a:solidFill>
              </a:rPr>
              <a:t>AC_VI</a:t>
            </a:r>
            <a:endParaRPr lang="en-US" sz="1000" b="1" dirty="0">
              <a:solidFill>
                <a:srgbClr val="7030A0"/>
              </a:solidFill>
            </a:endParaRP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2334668" y="4150568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328904" y="4674991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307058" y="5294108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6492558" y="4143410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6474337" y="471180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  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6452483" y="5301781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40" name="직선 연결선 39"/>
          <p:cNvCxnSpPr/>
          <p:nvPr/>
        </p:nvCxnSpPr>
        <p:spPr bwMode="auto">
          <a:xfrm>
            <a:off x="4622113" y="3223239"/>
            <a:ext cx="0" cy="28203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35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AP can provide some parameters to decide whether STA sends DS or </a:t>
            </a:r>
            <a:r>
              <a:rPr lang="en-US" altLang="ko-KR" sz="1800" b="0" dirty="0" smtClean="0"/>
              <a:t>not (Cont.) </a:t>
            </a:r>
            <a:endParaRPr lang="en-US" altLang="ko-KR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 smtClean="0"/>
              <a:t>Priority </a:t>
            </a:r>
            <a:r>
              <a:rPr lang="en-US" altLang="ko-KR" sz="1600" dirty="0"/>
              <a:t>Value (PV)   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/>
              <a:t>AP selects a proper value within [</a:t>
            </a:r>
            <a:r>
              <a:rPr lang="en-US" altLang="ko-KR" sz="1400" dirty="0" err="1"/>
              <a:t>PVmin</a:t>
            </a:r>
            <a:r>
              <a:rPr lang="en-US" altLang="ko-KR" sz="1400" dirty="0"/>
              <a:t>, </a:t>
            </a:r>
            <a:r>
              <a:rPr lang="en-US" altLang="ko-KR" sz="1400" dirty="0" err="1"/>
              <a:t>PVmax</a:t>
            </a:r>
            <a:r>
              <a:rPr lang="en-US" altLang="ko-KR" sz="1400" dirty="0"/>
              <a:t>] for access control </a:t>
            </a:r>
            <a:r>
              <a:rPr lang="en-US" altLang="ko-KR" sz="1600" dirty="0"/>
              <a:t> </a:t>
            </a:r>
            <a:endParaRPr lang="en-US" altLang="ko-KR" sz="16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 smtClean="0"/>
              <a:t>Range of PV : [</a:t>
            </a:r>
            <a:r>
              <a:rPr lang="en-US" altLang="ko-KR" sz="1600" dirty="0" err="1" smtClean="0"/>
              <a:t>PVmin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PVmax</a:t>
            </a:r>
            <a:r>
              <a:rPr lang="en-US" altLang="ko-KR" sz="1600" dirty="0" smtClean="0"/>
              <a:t>]</a:t>
            </a:r>
          </a:p>
          <a:p>
            <a:pPr marL="1085850" lvl="2" indent="-171450">
              <a:buFontTx/>
              <a:buChar char="-"/>
            </a:pPr>
            <a:r>
              <a:rPr lang="en-US" altLang="ko-KR" sz="1400" dirty="0" smtClean="0"/>
              <a:t>Could be fixed in advance. 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STA decide DS transmission by using the received parameters from AP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STA selects a Access PV(APV) within [</a:t>
            </a:r>
            <a:r>
              <a:rPr lang="en-US" altLang="ko-KR" sz="1600" dirty="0" err="1"/>
              <a:t>PVmin</a:t>
            </a:r>
            <a:r>
              <a:rPr lang="en-US" altLang="ko-KR" sz="1600" dirty="0"/>
              <a:t>, </a:t>
            </a:r>
            <a:r>
              <a:rPr lang="en-US" altLang="ko-KR" sz="1600" dirty="0" err="1"/>
              <a:t>PVmax</a:t>
            </a:r>
            <a:r>
              <a:rPr lang="en-US" altLang="ko-KR" sz="1600" dirty="0"/>
              <a:t>]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600" dirty="0"/>
              <a:t>If APV &lt; PV and </a:t>
            </a:r>
            <a:r>
              <a:rPr lang="en-US" altLang="ko-KR" sz="1600" dirty="0" smtClean="0"/>
              <a:t>traffic </a:t>
            </a:r>
            <a:r>
              <a:rPr lang="en-US" altLang="ko-KR" sz="1600" dirty="0"/>
              <a:t>type is higher than LAC, STA is eligible to send DS  </a:t>
            </a:r>
            <a:endParaRPr lang="en-US" altLang="ko-KR" sz="1400" dirty="0"/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EDCA+ </a:t>
            </a:r>
            <a:r>
              <a:rPr lang="en-US" altLang="ko-KR" sz="2800" dirty="0"/>
              <a:t>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553" y="6030455"/>
            <a:ext cx="527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50" y="5356387"/>
            <a:ext cx="4653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088" y="4647168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900785" y="454020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양쪽 대괄호 38"/>
          <p:cNvSpPr/>
          <p:nvPr/>
        </p:nvSpPr>
        <p:spPr bwMode="auto">
          <a:xfrm>
            <a:off x="1548539" y="5936420"/>
            <a:ext cx="1241097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200" dirty="0">
                <a:solidFill>
                  <a:srgbClr val="C00000"/>
                </a:solidFill>
              </a:rPr>
              <a:t> APV = 2 </a:t>
            </a:r>
            <a:r>
              <a:rPr lang="en-US" altLang="en-US" sz="1200" dirty="0">
                <a:solidFill>
                  <a:srgbClr val="C00000"/>
                </a:solidFill>
                <a:latin typeface="Arial" panose="020B0604020202020204" pitchFamily="34" charset="0"/>
              </a:rPr>
              <a:t>&lt; </a:t>
            </a:r>
            <a:r>
              <a:rPr lang="en-US" altLang="en-US" sz="1200" dirty="0">
                <a:solidFill>
                  <a:srgbClr val="C00000"/>
                </a:solidFill>
              </a:rPr>
              <a:t>PV = 3</a:t>
            </a:r>
            <a:endParaRPr lang="en-US" altLang="en-US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0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1434" y="5563610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1434" y="619593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1434" y="494726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474" y="4457701"/>
            <a:ext cx="1509285" cy="48874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dirty="0">
                <a:solidFill>
                  <a:srgbClr val="FF0000"/>
                </a:solidFill>
              </a:rPr>
              <a:t>PV = 3</a:t>
            </a:r>
            <a:r>
              <a:rPr lang="en-US" sz="10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10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1794405" y="5294554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5" name="직선 연결선 44"/>
          <p:cNvCxnSpPr/>
          <p:nvPr/>
        </p:nvCxnSpPr>
        <p:spPr bwMode="auto">
          <a:xfrm>
            <a:off x="4595470" y="4366260"/>
            <a:ext cx="0" cy="20634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714" y="6030455"/>
            <a:ext cx="527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lang="en-US" altLang="en-US" sz="1200" dirty="0"/>
          </a:p>
        </p:txBody>
      </p:sp>
      <p:sp>
        <p:nvSpPr>
          <p:cNvPr id="47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6511" y="5356387"/>
            <a:ext cx="4653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alibri" panose="020F0502020204030204" pitchFamily="34" charset="0"/>
              </a:rPr>
              <a:t>(</a:t>
            </a:r>
            <a:r>
              <a:rPr lang="en-US" altLang="en-US" sz="12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200" dirty="0">
                <a:latin typeface="Calibri" panose="020F0502020204030204" pitchFamily="34" charset="0"/>
              </a:rPr>
              <a:t>)</a:t>
            </a:r>
            <a:endParaRPr kumimoji="0" lang="en-US" altLang="en-US" sz="12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249" y="4647168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7081946" y="454020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0" name="양쪽 대괄호 49"/>
          <p:cNvSpPr/>
          <p:nvPr/>
        </p:nvSpPr>
        <p:spPr bwMode="auto">
          <a:xfrm>
            <a:off x="5729699" y="5936420"/>
            <a:ext cx="1284191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200" dirty="0">
                <a:solidFill>
                  <a:srgbClr val="C00000"/>
                </a:solidFill>
              </a:rPr>
              <a:t> APV = </a:t>
            </a:r>
            <a:r>
              <a:rPr lang="en-US" altLang="en-US" sz="1200" dirty="0" smtClean="0">
                <a:solidFill>
                  <a:srgbClr val="C00000"/>
                </a:solidFill>
              </a:rPr>
              <a:t>10 </a:t>
            </a:r>
            <a:r>
              <a:rPr lang="en-US" altLang="en-US" sz="1200" dirty="0" smtClean="0">
                <a:solidFill>
                  <a:srgbClr val="C00000"/>
                </a:solidFill>
                <a:latin typeface="Arial" panose="020B0604020202020204" pitchFamily="34" charset="0"/>
              </a:rPr>
              <a:t>&gt; </a:t>
            </a:r>
            <a:r>
              <a:rPr lang="en-US" altLang="en-US" sz="1200" dirty="0">
                <a:solidFill>
                  <a:srgbClr val="C00000"/>
                </a:solidFill>
              </a:rPr>
              <a:t>PV = 3</a:t>
            </a:r>
            <a:endParaRPr lang="en-US" altLang="en-US" sz="1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51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595" y="5563610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595" y="619593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595" y="4947262"/>
            <a:ext cx="2824035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4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5875" y="4457701"/>
            <a:ext cx="1509285" cy="48874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1000" dirty="0">
                <a:solidFill>
                  <a:srgbClr val="FF0000"/>
                </a:solidFill>
              </a:rPr>
              <a:t>PV = 3</a:t>
            </a:r>
            <a:r>
              <a:rPr lang="en-US" sz="10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10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10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5975566" y="5294554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104422" y="5898601"/>
            <a:ext cx="673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EDCA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3040267" y="5888395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EDCA+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2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access of STA (</a:t>
            </a:r>
            <a:r>
              <a:rPr lang="en-US" altLang="ko-KR" sz="1800" b="0" dirty="0" smtClean="0"/>
              <a:t>AC_VO, PV = 3)    </a:t>
            </a: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132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1965" y="5270356"/>
            <a:ext cx="526980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44" name="그룹 143"/>
          <p:cNvGrpSpPr/>
          <p:nvPr/>
        </p:nvGrpSpPr>
        <p:grpSpPr>
          <a:xfrm>
            <a:off x="4667867" y="2783351"/>
            <a:ext cx="1394607" cy="3419999"/>
            <a:chOff x="4080333" y="3465486"/>
            <a:chExt cx="1394607" cy="2836543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B2EC99F3-6F7E-CD05-54BC-7D2091227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033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134C9126-A9E6-37CD-BE6D-F2A8A97F3A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4575" y="3465486"/>
              <a:ext cx="14074" cy="2836543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C2766101-5F6E-B95B-209F-C3C9C27587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0097" y="3540985"/>
              <a:ext cx="12795" cy="2746970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0DE5E6FC-634C-7936-ADAB-EA22A103F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238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D48E9480-C03F-6148-E8CA-47E50EB1F4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6625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3514DE27-F370-BF8F-5B4D-18A7E278A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0866" y="3585601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8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3545514" y="2379095"/>
            <a:ext cx="675553" cy="3817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Example 1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of EDCA+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4524063" y="2384634"/>
            <a:ext cx="1231487" cy="1950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3530825" y="2405751"/>
            <a:ext cx="684508" cy="3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433" y="5699152"/>
            <a:ext cx="4504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44" y="5099828"/>
            <a:ext cx="440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lang="en-US" altLang="en-US" sz="1000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47" y="4425760"/>
            <a:ext cx="397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7030A0"/>
                </a:solidFill>
                <a:latin typeface="Calibri" panose="020F0502020204030204" pitchFamily="34" charset="0"/>
              </a:rPr>
              <a:t>AC_VI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512" y="3829567"/>
            <a:ext cx="4360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(Legacy)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9801" y="2924610"/>
            <a:ext cx="378670" cy="3559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847" y="2893924"/>
            <a:ext cx="71650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368" y="2891389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594" y="2866097"/>
            <a:ext cx="14747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42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1269" y="2837997"/>
            <a:ext cx="767674" cy="1187"/>
          </a:xfrm>
          <a:prstGeom prst="line">
            <a:avLst/>
          </a:prstGeom>
          <a:noFill/>
          <a:ln w="17463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648" y="2797657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17" y="2805962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512" y="2771180"/>
            <a:ext cx="160300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6420" y="4060071"/>
            <a:ext cx="814006" cy="4515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4019500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404718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922" y="4019500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9917" y="4062822"/>
            <a:ext cx="774396" cy="1764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2817" y="4627322"/>
            <a:ext cx="807609" cy="9147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843" y="4591383"/>
            <a:ext cx="122828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7595" y="4635965"/>
            <a:ext cx="777330" cy="504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1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5265305"/>
            <a:ext cx="790604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2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5220218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3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5249666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4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6420" y="5834283"/>
            <a:ext cx="776548" cy="2906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pic>
        <p:nvPicPr>
          <p:cNvPr id="75" name="Picture 78">
            <a:extLst>
              <a:ext uri="{FF2B5EF4-FFF2-40B4-BE49-F238E27FC236}">
                <a16:creationId xmlns:a16="http://schemas.microsoft.com/office/drawing/2014/main" id="{7BB452AF-BAC3-9E55-BC5D-E60C01979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27" y="5088519"/>
            <a:ext cx="739526" cy="11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8536" y="5265305"/>
            <a:ext cx="690906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1866" y="2737148"/>
            <a:ext cx="585393" cy="460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246" y="2697268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896" y="2708076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7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112" y="2667302"/>
            <a:ext cx="15228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0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59" y="5789197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1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8805" y="5823425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13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614" y="5789197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5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609" y="5834283"/>
            <a:ext cx="783704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519" y="3227239"/>
            <a:ext cx="1394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0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3006764" y="311949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064586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6329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265305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8342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양쪽 대괄호 14"/>
          <p:cNvSpPr/>
          <p:nvPr/>
        </p:nvSpPr>
        <p:spPr bwMode="auto">
          <a:xfrm>
            <a:off x="1895049" y="5005793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2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&lt;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6" name="양쪽 대괄호 125"/>
          <p:cNvSpPr/>
          <p:nvPr/>
        </p:nvSpPr>
        <p:spPr bwMode="auto">
          <a:xfrm>
            <a:off x="1882369" y="556390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4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&gt;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8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4462034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025" y="462040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127" name="그룹 126"/>
          <p:cNvGrpSpPr/>
          <p:nvPr/>
        </p:nvGrpSpPr>
        <p:grpSpPr>
          <a:xfrm>
            <a:off x="3534268" y="4636469"/>
            <a:ext cx="708550" cy="1200720"/>
            <a:chOff x="3201076" y="4739908"/>
            <a:chExt cx="454207" cy="1200720"/>
          </a:xfrm>
        </p:grpSpPr>
        <p:sp>
          <p:nvSpPr>
            <p:cNvPr id="93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386" y="4739908"/>
              <a:ext cx="429897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6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368744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9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940628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95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4620403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8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249666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01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823425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76" name="Rectangle 79">
            <a:extLst>
              <a:ext uri="{FF2B5EF4-FFF2-40B4-BE49-F238E27FC236}">
                <a16:creationId xmlns:a16="http://schemas.microsoft.com/office/drawing/2014/main" id="{60CC609E-6667-48FC-3A99-37AC6EBA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9593" y="5082003"/>
            <a:ext cx="561041" cy="186549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600" b="1" dirty="0" err="1">
                <a:solidFill>
                  <a:srgbClr val="62983D"/>
                </a:solidFill>
                <a:latin typeface="Calibri" panose="020F0502020204030204" pitchFamily="34" charset="0"/>
              </a:rPr>
              <a:t>Backoff</a:t>
            </a:r>
            <a:r>
              <a:rPr lang="en-US" altLang="en-US" sz="600" b="1" dirty="0">
                <a:solidFill>
                  <a:srgbClr val="62983D"/>
                </a:solidFill>
                <a:latin typeface="Calibri" panose="020F0502020204030204" pitchFamily="34" charset="0"/>
              </a:rPr>
              <a:t> (BO) </a:t>
            </a:r>
          </a:p>
          <a:p>
            <a:pPr lvl="0" defTabSz="914400">
              <a:buClrTx/>
              <a:buSzTx/>
            </a:pPr>
            <a:r>
              <a:rPr lang="en-US" altLang="en-US" sz="600" b="1" dirty="0">
                <a:solidFill>
                  <a:srgbClr val="62983D"/>
                </a:solidFill>
                <a:latin typeface="Calibri" panose="020F0502020204030204" pitchFamily="34" charset="0"/>
              </a:rPr>
              <a:t>rand(0,7) = 3</a:t>
            </a:r>
            <a:endParaRPr lang="en-US" altLang="en-US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8639" y="352733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9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918" y="3120280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800" dirty="0">
                <a:solidFill>
                  <a:srgbClr val="FF0000"/>
                </a:solidFill>
              </a:rPr>
              <a:t>PV = 3</a:t>
            </a:r>
            <a:r>
              <a:rPr lang="en-US" sz="8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8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8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133" y="3883463"/>
            <a:ext cx="548073" cy="168618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46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326" y="5806873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7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8947" y="4596585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8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701" y="4028847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0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9611" y="4071582"/>
            <a:ext cx="2152716" cy="6126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1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5617" y="4625666"/>
            <a:ext cx="2116885" cy="7317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803" y="5830568"/>
            <a:ext cx="2139021" cy="7166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3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332" y="4033741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4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187" y="4596289"/>
            <a:ext cx="15947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5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187" y="5784402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5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1110" y="3534149"/>
            <a:ext cx="781857" cy="5551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6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858" y="3489064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7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804" y="3516747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8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613" y="3489064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5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4706" y="3536508"/>
            <a:ext cx="67062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754" y="3520017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77" name="양쪽 대괄호 176"/>
          <p:cNvSpPr/>
          <p:nvPr/>
        </p:nvSpPr>
        <p:spPr bwMode="auto">
          <a:xfrm>
            <a:off x="1910429" y="436096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            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987" y="3725150"/>
            <a:ext cx="600065" cy="342893"/>
          </a:xfrm>
          <a:prstGeom prst="rect">
            <a:avLst/>
          </a:prstGeom>
          <a:solidFill>
            <a:srgbClr val="4672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Last frame of TXOP</a:t>
            </a:r>
          </a:p>
        </p:txBody>
      </p:sp>
      <p:sp>
        <p:nvSpPr>
          <p:cNvPr id="80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942" y="4938569"/>
            <a:ext cx="1668241" cy="342893"/>
          </a:xfrm>
          <a:prstGeom prst="rect">
            <a:avLst/>
          </a:prstGeom>
          <a:solidFill>
            <a:srgbClr val="70AD4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800" dirty="0">
                <a:solidFill>
                  <a:srgbClr val="FEFFFF"/>
                </a:solidFill>
                <a:latin typeface="Calibri" panose="020F0502020204030204" pitchFamily="34" charset="0"/>
              </a:rPr>
              <a:t>PPDU transmission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7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821" y="4932113"/>
            <a:ext cx="642291" cy="342893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DS or </a:t>
            </a:r>
          </a:p>
          <a:p>
            <a:r>
              <a:rPr lang="en-US" sz="800" dirty="0">
                <a:solidFill>
                  <a:schemeClr val="tx1"/>
                </a:solidFill>
              </a:rPr>
              <a:t>A Frame</a:t>
            </a:r>
          </a:p>
        </p:txBody>
      </p:sp>
      <p:sp>
        <p:nvSpPr>
          <p:cNvPr id="106" name="Freeform 82">
            <a:extLst>
              <a:ext uri="{FF2B5EF4-FFF2-40B4-BE49-F238E27FC236}">
                <a16:creationId xmlns:a16="http://schemas.microsoft.com/office/drawing/2014/main" id="{3514DE27-F370-BF8F-5B4D-18A7E278AF3E}"/>
              </a:ext>
            </a:extLst>
          </p:cNvPr>
          <p:cNvSpPr>
            <a:spLocks noEditPoints="1"/>
          </p:cNvSpPr>
          <p:nvPr/>
        </p:nvSpPr>
        <p:spPr bwMode="auto">
          <a:xfrm>
            <a:off x="6204925" y="2933127"/>
            <a:ext cx="14074" cy="3247306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8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05397" y="3516747"/>
            <a:ext cx="2470416" cy="17402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9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9906" y="3192272"/>
            <a:ext cx="269041" cy="342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ACK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3494" y="4068043"/>
            <a:ext cx="613739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4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4143" y="4633012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6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4947" y="5827801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7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842" y="4025419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495" y="4585120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9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142" y="5784402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3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5653192"/>
            <a:ext cx="541195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4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6286" y="3536718"/>
            <a:ext cx="774396" cy="1764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5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0070" y="3502743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0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4193" y="3534149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702" y="3490621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7999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90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access of STA (</a:t>
            </a:r>
            <a:r>
              <a:rPr lang="en-US" altLang="ko-KR" sz="1800" b="0" dirty="0" smtClean="0"/>
              <a:t>AC_VO, PV = 3), but STA</a:t>
            </a:r>
            <a:r>
              <a:rPr lang="ko-KR" altLang="en-US" sz="1800" b="0" dirty="0" smtClean="0"/>
              <a:t> </a:t>
            </a:r>
            <a:r>
              <a:rPr lang="en-US" altLang="ko-KR" sz="1800" b="0" dirty="0" smtClean="0"/>
              <a:t>3 is prioritized by AP</a:t>
            </a: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131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26229" y="5263772"/>
            <a:ext cx="580401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44" name="그룹 143"/>
          <p:cNvGrpSpPr/>
          <p:nvPr/>
        </p:nvGrpSpPr>
        <p:grpSpPr>
          <a:xfrm>
            <a:off x="4667867" y="2783351"/>
            <a:ext cx="1394607" cy="3419999"/>
            <a:chOff x="4080333" y="3465486"/>
            <a:chExt cx="1394607" cy="2836543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B2EC99F3-6F7E-CD05-54BC-7D2091227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033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134C9126-A9E6-37CD-BE6D-F2A8A97F3A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4575" y="3465486"/>
              <a:ext cx="14074" cy="2836543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C2766101-5F6E-B95B-209F-C3C9C27587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0097" y="3540985"/>
              <a:ext cx="12795" cy="2746970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D15FEB90-5CC7-1D2D-8713-7C6AB135B0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6862" y="3585601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0DE5E6FC-634C-7936-ADAB-EA22A103F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238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D48E9480-C03F-6148-E8CA-47E50EB1F4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6625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3514DE27-F370-BF8F-5B4D-18A7E278A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0866" y="3585601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8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3545514" y="2379095"/>
            <a:ext cx="675553" cy="3817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Example </a:t>
            </a:r>
            <a:r>
              <a:rPr lang="en-US" altLang="ko-KR" sz="2800" dirty="0" smtClean="0"/>
              <a:t>2 </a:t>
            </a:r>
            <a:r>
              <a:rPr lang="en-US" altLang="ko-KR" sz="2800" dirty="0"/>
              <a:t>of EDCA+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4524063" y="2384634"/>
            <a:ext cx="1231487" cy="1950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3530825" y="2405751"/>
            <a:ext cx="684508" cy="3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433" y="5699152"/>
            <a:ext cx="4504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44" y="5099828"/>
            <a:ext cx="440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000" dirty="0">
                <a:latin typeface="Calibri" panose="020F0502020204030204" pitchFamily="34" charset="0"/>
              </a:rPr>
              <a:t>(</a:t>
            </a:r>
            <a:r>
              <a:rPr lang="en-US" altLang="en-US" sz="1000" dirty="0">
                <a:solidFill>
                  <a:srgbClr val="0070C0"/>
                </a:solidFill>
                <a:latin typeface="Calibri" panose="020F0502020204030204" pitchFamily="34" charset="0"/>
              </a:rPr>
              <a:t>AC_VO</a:t>
            </a:r>
            <a:r>
              <a:rPr lang="en-US" altLang="en-US" sz="1000" dirty="0">
                <a:latin typeface="Calibri" panose="020F0502020204030204" pitchFamily="34" charset="0"/>
              </a:rPr>
              <a:t>)</a:t>
            </a:r>
            <a:endParaRPr lang="en-US" altLang="en-US" sz="1000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47" y="4425760"/>
            <a:ext cx="397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(AC_VI)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512" y="3829567"/>
            <a:ext cx="4360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(Legacy)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9801" y="2924610"/>
            <a:ext cx="378670" cy="3559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847" y="2893924"/>
            <a:ext cx="71650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168" y="2891389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894" y="2867093"/>
            <a:ext cx="14747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2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1269" y="2837997"/>
            <a:ext cx="767674" cy="1187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648" y="2797657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17" y="2805962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512" y="2771180"/>
            <a:ext cx="160300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4064586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4019500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404718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922" y="4019500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9917" y="4064586"/>
            <a:ext cx="642557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2817" y="4636469"/>
            <a:ext cx="753599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843" y="4591383"/>
            <a:ext cx="122828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7595" y="4636469"/>
            <a:ext cx="642490" cy="605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1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5265305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2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167" y="5220218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3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113" y="5249666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4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6420" y="5837189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1866" y="2737148"/>
            <a:ext cx="585393" cy="460"/>
          </a:xfrm>
          <a:prstGeom prst="line">
            <a:avLst/>
          </a:prstGeom>
          <a:noFill/>
          <a:ln w="17463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246" y="2697268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896" y="2708076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7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112" y="2667302"/>
            <a:ext cx="15228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0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59" y="5789197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1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8805" y="5823425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13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7614" y="5789197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5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609" y="5834283"/>
            <a:ext cx="65186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519" y="3227239"/>
            <a:ext cx="1394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0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3006764" y="311949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064586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46329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265305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945" y="583428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양쪽 대괄호 14"/>
          <p:cNvSpPr/>
          <p:nvPr/>
        </p:nvSpPr>
        <p:spPr bwMode="auto">
          <a:xfrm>
            <a:off x="1895049" y="5005793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2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&lt;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6" name="양쪽 대괄호 125"/>
          <p:cNvSpPr/>
          <p:nvPr/>
        </p:nvSpPr>
        <p:spPr bwMode="auto">
          <a:xfrm>
            <a:off x="1882369" y="556390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APV = 4 </a:t>
            </a:r>
            <a:r>
              <a:rPr lang="en-US" alt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&gt; </a:t>
            </a:r>
            <a:r>
              <a:rPr lang="en-US" altLang="en-US" sz="1050" dirty="0">
                <a:solidFill>
                  <a:srgbClr val="C00000"/>
                </a:solidFill>
              </a:rPr>
              <a:t>PV = 3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025" y="462040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127" name="그룹 126"/>
          <p:cNvGrpSpPr/>
          <p:nvPr/>
        </p:nvGrpSpPr>
        <p:grpSpPr>
          <a:xfrm>
            <a:off x="3534268" y="4636469"/>
            <a:ext cx="708550" cy="1200720"/>
            <a:chOff x="3201076" y="4739908"/>
            <a:chExt cx="454207" cy="1200720"/>
          </a:xfrm>
        </p:grpSpPr>
        <p:sp>
          <p:nvSpPr>
            <p:cNvPr id="93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386" y="4739908"/>
              <a:ext cx="429897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6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368744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9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940628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95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4620403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8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249666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01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08" y="5823425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37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4794" y="4064586"/>
            <a:ext cx="613739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8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6179" y="4632983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9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145" y="5837278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0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931" y="404718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9622" y="462040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65" y="5823425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8639" y="3527333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9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918" y="3120280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800" dirty="0">
                <a:solidFill>
                  <a:srgbClr val="FF0000"/>
                </a:solidFill>
              </a:rPr>
              <a:t>PV = 3</a:t>
            </a:r>
            <a:r>
              <a:rPr lang="en-US" sz="800" dirty="0">
                <a:solidFill>
                  <a:schemeClr val="tx1"/>
                </a:solidFill>
              </a:rPr>
              <a:t>, Range = [0, 10]</a:t>
            </a:r>
          </a:p>
          <a:p>
            <a:r>
              <a:rPr lang="en-US" sz="800" b="1" dirty="0">
                <a:solidFill>
                  <a:srgbClr val="0070C0"/>
                </a:solidFill>
              </a:rPr>
              <a:t>LAC = AC_VO</a:t>
            </a:r>
          </a:p>
          <a:p>
            <a:r>
              <a:rPr lang="en-US" sz="8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146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917" y="5919496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7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6711" y="4683176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8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743" y="4142851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5716605" y="4061591"/>
            <a:ext cx="2190026" cy="1775687"/>
            <a:chOff x="6066231" y="4061591"/>
            <a:chExt cx="1840400" cy="1775687"/>
          </a:xfrm>
        </p:grpSpPr>
        <p:sp>
          <p:nvSpPr>
            <p:cNvPr id="150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6231" y="4061591"/>
              <a:ext cx="1840400" cy="2994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1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2062" y="4630427"/>
              <a:ext cx="1804568" cy="2556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2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9925" y="5834283"/>
              <a:ext cx="1826705" cy="2995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53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487" y="404718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4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178" y="462040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5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0821" y="5823425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5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1111" y="3534150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6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858" y="3489064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7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804" y="3516747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8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613" y="3489064"/>
            <a:ext cx="156094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5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4706" y="3536508"/>
            <a:ext cx="67062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754" y="3520017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77" name="양쪽 대괄호 176"/>
          <p:cNvSpPr/>
          <p:nvPr/>
        </p:nvSpPr>
        <p:spPr bwMode="auto">
          <a:xfrm>
            <a:off x="1910429" y="4360962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            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987" y="3725150"/>
            <a:ext cx="600065" cy="342893"/>
          </a:xfrm>
          <a:prstGeom prst="rect">
            <a:avLst/>
          </a:prstGeom>
          <a:solidFill>
            <a:srgbClr val="4672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Last frame of TXOP</a:t>
            </a:r>
          </a:p>
        </p:txBody>
      </p:sp>
      <p:sp>
        <p:nvSpPr>
          <p:cNvPr id="108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6179" y="3211910"/>
            <a:ext cx="642291" cy="342893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DS or </a:t>
            </a:r>
          </a:p>
          <a:p>
            <a:r>
              <a:rPr lang="en-US" sz="800" dirty="0">
                <a:solidFill>
                  <a:schemeClr val="tx1"/>
                </a:solidFill>
              </a:rPr>
              <a:t>A Frame</a:t>
            </a:r>
          </a:p>
        </p:txBody>
      </p:sp>
      <p:sp>
        <p:nvSpPr>
          <p:cNvPr id="114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3898" y="5266663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6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341" y="5254083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665" y="5263772"/>
            <a:ext cx="690906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1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12" y="4928543"/>
            <a:ext cx="1821473" cy="342893"/>
          </a:xfrm>
          <a:prstGeom prst="rect">
            <a:avLst/>
          </a:prstGeom>
          <a:solidFill>
            <a:srgbClr val="70AD4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800" dirty="0">
                <a:solidFill>
                  <a:srgbClr val="FEFFFF"/>
                </a:solidFill>
                <a:latin typeface="Calibri" panose="020F0502020204030204" pitchFamily="34" charset="0"/>
              </a:rPr>
              <a:t>PPDU transmission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9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12115" y="3526517"/>
            <a:ext cx="2394515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0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589" y="3183226"/>
            <a:ext cx="269041" cy="342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ACK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4462034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133" y="3883463"/>
            <a:ext cx="548073" cy="168618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3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571" y="5653192"/>
            <a:ext cx="541195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</p:spTree>
    <p:extLst>
      <p:ext uri="{BB962C8B-B14F-4D97-AF65-F5344CB8AC3E}">
        <p14:creationId xmlns:p14="http://schemas.microsoft.com/office/powerpoint/2010/main" val="1968377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106" y="1688743"/>
            <a:ext cx="7919284" cy="4462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access of </a:t>
            </a:r>
            <a:r>
              <a:rPr lang="en-US" altLang="ko-KR" sz="1800" b="0" dirty="0" smtClean="0"/>
              <a:t>AP only </a:t>
            </a:r>
            <a:r>
              <a:rPr lang="en-US" altLang="ko-KR" sz="1800" b="0" dirty="0"/>
              <a:t>(not for </a:t>
            </a:r>
            <a:r>
              <a:rPr lang="en-US" altLang="ko-KR" sz="1800" b="0" dirty="0" smtClean="0"/>
              <a:t>STA)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 smtClean="0">
                <a:solidFill>
                  <a:schemeClr val="tx1"/>
                </a:solidFill>
              </a:rPr>
              <a:t>Plus, </a:t>
            </a:r>
            <a:r>
              <a:rPr lang="en-US" altLang="ko-KR" sz="1800" b="0" dirty="0">
                <a:solidFill>
                  <a:schemeClr val="tx1"/>
                </a:solidFill>
              </a:rPr>
              <a:t>PV=0 block the operation of </a:t>
            </a:r>
            <a:r>
              <a:rPr lang="en-US" altLang="ko-KR" sz="1800" b="0" dirty="0" err="1">
                <a:solidFill>
                  <a:schemeClr val="tx1"/>
                </a:solidFill>
              </a:rPr>
              <a:t>HiP</a:t>
            </a:r>
            <a:r>
              <a:rPr lang="en-US" altLang="ko-KR" sz="1800" b="0" dirty="0">
                <a:solidFill>
                  <a:schemeClr val="tx1"/>
                </a:solidFill>
              </a:rPr>
              <a:t> </a:t>
            </a:r>
            <a:r>
              <a:rPr lang="en-US" altLang="ko-KR" sz="1800" b="0" dirty="0" smtClean="0">
                <a:solidFill>
                  <a:schemeClr val="tx1"/>
                </a:solidFill>
              </a:rPr>
              <a:t>EDCA if </a:t>
            </a:r>
            <a:r>
              <a:rPr lang="en-US" altLang="ko-KR" sz="1800" b="0" dirty="0">
                <a:solidFill>
                  <a:schemeClr val="tx1"/>
                </a:solidFill>
              </a:rPr>
              <a:t>there is unexpected </a:t>
            </a:r>
            <a:r>
              <a:rPr lang="en-US" altLang="ko-KR" sz="1800" b="0" dirty="0" smtClean="0">
                <a:solidFill>
                  <a:schemeClr val="tx1"/>
                </a:solidFill>
              </a:rPr>
              <a:t>problem</a:t>
            </a:r>
          </a:p>
          <a:p>
            <a:pPr marL="0" indent="0"/>
            <a:r>
              <a:rPr lang="en-US" altLang="ko-KR" sz="1800" b="0" dirty="0">
                <a:solidFill>
                  <a:schemeClr val="tx1"/>
                </a:solidFill>
              </a:rPr>
              <a:t> </a:t>
            </a:r>
            <a:r>
              <a:rPr lang="en-US" altLang="ko-KR" sz="1800" b="0" dirty="0" smtClean="0">
                <a:solidFill>
                  <a:schemeClr val="tx1"/>
                </a:solidFill>
              </a:rPr>
              <a:t>     </a:t>
            </a:r>
            <a:endParaRPr lang="en-US" altLang="ko-KR" sz="1800" b="0" dirty="0">
              <a:solidFill>
                <a:schemeClr val="tx1"/>
              </a:solidFill>
            </a:endParaRPr>
          </a:p>
          <a:p>
            <a:pPr marL="1085850" lvl="2" indent="-171450">
              <a:buFontTx/>
              <a:buChar char="-"/>
            </a:pPr>
            <a:endParaRPr lang="en-US" altLang="ko-KR" sz="1200" dirty="0"/>
          </a:p>
          <a:p>
            <a:pPr marL="1085850" lvl="2" indent="-171450">
              <a:buFontTx/>
              <a:buChar char="-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112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3116" y="3593342"/>
            <a:ext cx="483848" cy="0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44" name="그룹 143"/>
          <p:cNvGrpSpPr/>
          <p:nvPr/>
        </p:nvGrpSpPr>
        <p:grpSpPr>
          <a:xfrm>
            <a:off x="4630629" y="2824727"/>
            <a:ext cx="1399572" cy="3419999"/>
            <a:chOff x="4080333" y="3465486"/>
            <a:chExt cx="1399572" cy="2836543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B2EC99F3-6F7E-CD05-54BC-7D2091227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033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134C9126-A9E6-37CD-BE6D-F2A8A97F3A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4575" y="3465486"/>
              <a:ext cx="14074" cy="2836543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C2766101-5F6E-B95B-209F-C3C9C27587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0097" y="3540985"/>
              <a:ext cx="12795" cy="2746970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0DE5E6FC-634C-7936-ADAB-EA22A103F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2383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D48E9480-C03F-6148-E8CA-47E50EB1F4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6625" y="3585601"/>
              <a:ext cx="12795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3514DE27-F370-BF8F-5B4D-18A7E278AF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5831" y="3583283"/>
              <a:ext cx="14074" cy="2693312"/>
            </a:xfrm>
            <a:custGeom>
              <a:avLst/>
              <a:gdLst>
                <a:gd name="T0" fmla="*/ 26 w 26"/>
                <a:gd name="T1" fmla="*/ 200 h 5654"/>
                <a:gd name="T2" fmla="*/ 0 w 26"/>
                <a:gd name="T3" fmla="*/ 200 h 5654"/>
                <a:gd name="T4" fmla="*/ 13 w 26"/>
                <a:gd name="T5" fmla="*/ 0 h 5654"/>
                <a:gd name="T6" fmla="*/ 26 w 26"/>
                <a:gd name="T7" fmla="*/ 334 h 5654"/>
                <a:gd name="T8" fmla="*/ 13 w 26"/>
                <a:gd name="T9" fmla="*/ 534 h 5654"/>
                <a:gd name="T10" fmla="*/ 0 w 26"/>
                <a:gd name="T11" fmla="*/ 334 h 5654"/>
                <a:gd name="T12" fmla="*/ 26 w 26"/>
                <a:gd name="T13" fmla="*/ 334 h 5654"/>
                <a:gd name="T14" fmla="*/ 26 w 26"/>
                <a:gd name="T15" fmla="*/ 840 h 5654"/>
                <a:gd name="T16" fmla="*/ 0 w 26"/>
                <a:gd name="T17" fmla="*/ 840 h 5654"/>
                <a:gd name="T18" fmla="*/ 13 w 26"/>
                <a:gd name="T19" fmla="*/ 640 h 5654"/>
                <a:gd name="T20" fmla="*/ 26 w 26"/>
                <a:gd name="T21" fmla="*/ 974 h 5654"/>
                <a:gd name="T22" fmla="*/ 13 w 26"/>
                <a:gd name="T23" fmla="*/ 1174 h 5654"/>
                <a:gd name="T24" fmla="*/ 0 w 26"/>
                <a:gd name="T25" fmla="*/ 974 h 5654"/>
                <a:gd name="T26" fmla="*/ 26 w 26"/>
                <a:gd name="T27" fmla="*/ 974 h 5654"/>
                <a:gd name="T28" fmla="*/ 26 w 26"/>
                <a:gd name="T29" fmla="*/ 1480 h 5654"/>
                <a:gd name="T30" fmla="*/ 0 w 26"/>
                <a:gd name="T31" fmla="*/ 1480 h 5654"/>
                <a:gd name="T32" fmla="*/ 13 w 26"/>
                <a:gd name="T33" fmla="*/ 1280 h 5654"/>
                <a:gd name="T34" fmla="*/ 26 w 26"/>
                <a:gd name="T35" fmla="*/ 1614 h 5654"/>
                <a:gd name="T36" fmla="*/ 13 w 26"/>
                <a:gd name="T37" fmla="*/ 1814 h 5654"/>
                <a:gd name="T38" fmla="*/ 0 w 26"/>
                <a:gd name="T39" fmla="*/ 1614 h 5654"/>
                <a:gd name="T40" fmla="*/ 26 w 26"/>
                <a:gd name="T41" fmla="*/ 1614 h 5654"/>
                <a:gd name="T42" fmla="*/ 26 w 26"/>
                <a:gd name="T43" fmla="*/ 2120 h 5654"/>
                <a:gd name="T44" fmla="*/ 0 w 26"/>
                <a:gd name="T45" fmla="*/ 2120 h 5654"/>
                <a:gd name="T46" fmla="*/ 13 w 26"/>
                <a:gd name="T47" fmla="*/ 1920 h 5654"/>
                <a:gd name="T48" fmla="*/ 26 w 26"/>
                <a:gd name="T49" fmla="*/ 2254 h 5654"/>
                <a:gd name="T50" fmla="*/ 13 w 26"/>
                <a:gd name="T51" fmla="*/ 2454 h 5654"/>
                <a:gd name="T52" fmla="*/ 0 w 26"/>
                <a:gd name="T53" fmla="*/ 2254 h 5654"/>
                <a:gd name="T54" fmla="*/ 26 w 26"/>
                <a:gd name="T55" fmla="*/ 2254 h 5654"/>
                <a:gd name="T56" fmla="*/ 26 w 26"/>
                <a:gd name="T57" fmla="*/ 2760 h 5654"/>
                <a:gd name="T58" fmla="*/ 0 w 26"/>
                <a:gd name="T59" fmla="*/ 2760 h 5654"/>
                <a:gd name="T60" fmla="*/ 13 w 26"/>
                <a:gd name="T61" fmla="*/ 2560 h 5654"/>
                <a:gd name="T62" fmla="*/ 26 w 26"/>
                <a:gd name="T63" fmla="*/ 2894 h 5654"/>
                <a:gd name="T64" fmla="*/ 13 w 26"/>
                <a:gd name="T65" fmla="*/ 3094 h 5654"/>
                <a:gd name="T66" fmla="*/ 0 w 26"/>
                <a:gd name="T67" fmla="*/ 2894 h 5654"/>
                <a:gd name="T68" fmla="*/ 26 w 26"/>
                <a:gd name="T69" fmla="*/ 2894 h 5654"/>
                <a:gd name="T70" fmla="*/ 26 w 26"/>
                <a:gd name="T71" fmla="*/ 3400 h 5654"/>
                <a:gd name="T72" fmla="*/ 0 w 26"/>
                <a:gd name="T73" fmla="*/ 3400 h 5654"/>
                <a:gd name="T74" fmla="*/ 13 w 26"/>
                <a:gd name="T75" fmla="*/ 3200 h 5654"/>
                <a:gd name="T76" fmla="*/ 26 w 26"/>
                <a:gd name="T77" fmla="*/ 3534 h 5654"/>
                <a:gd name="T78" fmla="*/ 13 w 26"/>
                <a:gd name="T79" fmla="*/ 3734 h 5654"/>
                <a:gd name="T80" fmla="*/ 0 w 26"/>
                <a:gd name="T81" fmla="*/ 3534 h 5654"/>
                <a:gd name="T82" fmla="*/ 26 w 26"/>
                <a:gd name="T83" fmla="*/ 3534 h 5654"/>
                <a:gd name="T84" fmla="*/ 26 w 26"/>
                <a:gd name="T85" fmla="*/ 4040 h 5654"/>
                <a:gd name="T86" fmla="*/ 0 w 26"/>
                <a:gd name="T87" fmla="*/ 4040 h 5654"/>
                <a:gd name="T88" fmla="*/ 13 w 26"/>
                <a:gd name="T89" fmla="*/ 3840 h 5654"/>
                <a:gd name="T90" fmla="*/ 26 w 26"/>
                <a:gd name="T91" fmla="*/ 4174 h 5654"/>
                <a:gd name="T92" fmla="*/ 13 w 26"/>
                <a:gd name="T93" fmla="*/ 4374 h 5654"/>
                <a:gd name="T94" fmla="*/ 0 w 26"/>
                <a:gd name="T95" fmla="*/ 4174 h 5654"/>
                <a:gd name="T96" fmla="*/ 26 w 26"/>
                <a:gd name="T97" fmla="*/ 4174 h 5654"/>
                <a:gd name="T98" fmla="*/ 26 w 26"/>
                <a:gd name="T99" fmla="*/ 4680 h 5654"/>
                <a:gd name="T100" fmla="*/ 0 w 26"/>
                <a:gd name="T101" fmla="*/ 4680 h 5654"/>
                <a:gd name="T102" fmla="*/ 13 w 26"/>
                <a:gd name="T103" fmla="*/ 4480 h 5654"/>
                <a:gd name="T104" fmla="*/ 26 w 26"/>
                <a:gd name="T105" fmla="*/ 4814 h 5654"/>
                <a:gd name="T106" fmla="*/ 13 w 26"/>
                <a:gd name="T107" fmla="*/ 5014 h 5654"/>
                <a:gd name="T108" fmla="*/ 0 w 26"/>
                <a:gd name="T109" fmla="*/ 4814 h 5654"/>
                <a:gd name="T110" fmla="*/ 26 w 26"/>
                <a:gd name="T111" fmla="*/ 4814 h 5654"/>
                <a:gd name="T112" fmla="*/ 26 w 26"/>
                <a:gd name="T113" fmla="*/ 5320 h 5654"/>
                <a:gd name="T114" fmla="*/ 0 w 26"/>
                <a:gd name="T115" fmla="*/ 5320 h 5654"/>
                <a:gd name="T116" fmla="*/ 13 w 26"/>
                <a:gd name="T117" fmla="*/ 5120 h 5654"/>
                <a:gd name="T118" fmla="*/ 26 w 26"/>
                <a:gd name="T119" fmla="*/ 5454 h 5654"/>
                <a:gd name="T120" fmla="*/ 13 w 26"/>
                <a:gd name="T121" fmla="*/ 5654 h 5654"/>
                <a:gd name="T122" fmla="*/ 0 w 26"/>
                <a:gd name="T123" fmla="*/ 5454 h 5654"/>
                <a:gd name="T124" fmla="*/ 26 w 26"/>
                <a:gd name="T125" fmla="*/ 5454 h 5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" h="5654">
                  <a:moveTo>
                    <a:pt x="26" y="14"/>
                  </a:moveTo>
                  <a:lnTo>
                    <a:pt x="26" y="200"/>
                  </a:lnTo>
                  <a:cubicBezTo>
                    <a:pt x="26" y="208"/>
                    <a:pt x="20" y="214"/>
                    <a:pt x="13" y="214"/>
                  </a:cubicBezTo>
                  <a:cubicBezTo>
                    <a:pt x="6" y="214"/>
                    <a:pt x="0" y="208"/>
                    <a:pt x="0" y="20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4"/>
                  </a:cubicBezTo>
                  <a:close/>
                  <a:moveTo>
                    <a:pt x="26" y="334"/>
                  </a:moveTo>
                  <a:lnTo>
                    <a:pt x="26" y="520"/>
                  </a:lnTo>
                  <a:cubicBezTo>
                    <a:pt x="26" y="528"/>
                    <a:pt x="20" y="534"/>
                    <a:pt x="13" y="534"/>
                  </a:cubicBezTo>
                  <a:cubicBezTo>
                    <a:pt x="6" y="534"/>
                    <a:pt x="0" y="528"/>
                    <a:pt x="0" y="520"/>
                  </a:cubicBezTo>
                  <a:lnTo>
                    <a:pt x="0" y="334"/>
                  </a:lnTo>
                  <a:cubicBezTo>
                    <a:pt x="0" y="326"/>
                    <a:pt x="6" y="320"/>
                    <a:pt x="13" y="320"/>
                  </a:cubicBezTo>
                  <a:cubicBezTo>
                    <a:pt x="20" y="320"/>
                    <a:pt x="26" y="326"/>
                    <a:pt x="26" y="334"/>
                  </a:cubicBezTo>
                  <a:close/>
                  <a:moveTo>
                    <a:pt x="26" y="654"/>
                  </a:moveTo>
                  <a:lnTo>
                    <a:pt x="26" y="840"/>
                  </a:lnTo>
                  <a:cubicBezTo>
                    <a:pt x="26" y="848"/>
                    <a:pt x="20" y="854"/>
                    <a:pt x="13" y="854"/>
                  </a:cubicBezTo>
                  <a:cubicBezTo>
                    <a:pt x="6" y="854"/>
                    <a:pt x="0" y="848"/>
                    <a:pt x="0" y="840"/>
                  </a:cubicBezTo>
                  <a:lnTo>
                    <a:pt x="0" y="654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4"/>
                  </a:cubicBezTo>
                  <a:close/>
                  <a:moveTo>
                    <a:pt x="26" y="974"/>
                  </a:moveTo>
                  <a:lnTo>
                    <a:pt x="26" y="1160"/>
                  </a:lnTo>
                  <a:cubicBezTo>
                    <a:pt x="26" y="1168"/>
                    <a:pt x="20" y="1174"/>
                    <a:pt x="13" y="1174"/>
                  </a:cubicBezTo>
                  <a:cubicBezTo>
                    <a:pt x="6" y="1174"/>
                    <a:pt x="0" y="1168"/>
                    <a:pt x="0" y="1160"/>
                  </a:cubicBezTo>
                  <a:lnTo>
                    <a:pt x="0" y="974"/>
                  </a:lnTo>
                  <a:cubicBezTo>
                    <a:pt x="0" y="966"/>
                    <a:pt x="6" y="960"/>
                    <a:pt x="13" y="960"/>
                  </a:cubicBezTo>
                  <a:cubicBezTo>
                    <a:pt x="20" y="960"/>
                    <a:pt x="26" y="966"/>
                    <a:pt x="26" y="974"/>
                  </a:cubicBezTo>
                  <a:close/>
                  <a:moveTo>
                    <a:pt x="26" y="1294"/>
                  </a:moveTo>
                  <a:lnTo>
                    <a:pt x="26" y="1480"/>
                  </a:lnTo>
                  <a:cubicBezTo>
                    <a:pt x="26" y="1488"/>
                    <a:pt x="20" y="1494"/>
                    <a:pt x="13" y="1494"/>
                  </a:cubicBezTo>
                  <a:cubicBezTo>
                    <a:pt x="6" y="1494"/>
                    <a:pt x="0" y="1488"/>
                    <a:pt x="0" y="1480"/>
                  </a:cubicBezTo>
                  <a:lnTo>
                    <a:pt x="0" y="1294"/>
                  </a:lnTo>
                  <a:cubicBezTo>
                    <a:pt x="0" y="1286"/>
                    <a:pt x="6" y="1280"/>
                    <a:pt x="13" y="1280"/>
                  </a:cubicBezTo>
                  <a:cubicBezTo>
                    <a:pt x="20" y="1280"/>
                    <a:pt x="26" y="1286"/>
                    <a:pt x="26" y="1294"/>
                  </a:cubicBezTo>
                  <a:close/>
                  <a:moveTo>
                    <a:pt x="26" y="1614"/>
                  </a:moveTo>
                  <a:lnTo>
                    <a:pt x="26" y="1800"/>
                  </a:lnTo>
                  <a:cubicBezTo>
                    <a:pt x="26" y="1808"/>
                    <a:pt x="20" y="1814"/>
                    <a:pt x="13" y="1814"/>
                  </a:cubicBezTo>
                  <a:cubicBezTo>
                    <a:pt x="6" y="1814"/>
                    <a:pt x="0" y="1808"/>
                    <a:pt x="0" y="1800"/>
                  </a:cubicBezTo>
                  <a:lnTo>
                    <a:pt x="0" y="1614"/>
                  </a:lnTo>
                  <a:cubicBezTo>
                    <a:pt x="0" y="1606"/>
                    <a:pt x="6" y="1600"/>
                    <a:pt x="13" y="1600"/>
                  </a:cubicBezTo>
                  <a:cubicBezTo>
                    <a:pt x="20" y="1600"/>
                    <a:pt x="26" y="1606"/>
                    <a:pt x="26" y="1614"/>
                  </a:cubicBezTo>
                  <a:close/>
                  <a:moveTo>
                    <a:pt x="26" y="1934"/>
                  </a:moveTo>
                  <a:lnTo>
                    <a:pt x="26" y="2120"/>
                  </a:lnTo>
                  <a:cubicBezTo>
                    <a:pt x="26" y="2128"/>
                    <a:pt x="20" y="2134"/>
                    <a:pt x="13" y="2134"/>
                  </a:cubicBezTo>
                  <a:cubicBezTo>
                    <a:pt x="6" y="2134"/>
                    <a:pt x="0" y="2128"/>
                    <a:pt x="0" y="2120"/>
                  </a:cubicBezTo>
                  <a:lnTo>
                    <a:pt x="0" y="1934"/>
                  </a:lnTo>
                  <a:cubicBezTo>
                    <a:pt x="0" y="1926"/>
                    <a:pt x="6" y="1920"/>
                    <a:pt x="13" y="1920"/>
                  </a:cubicBezTo>
                  <a:cubicBezTo>
                    <a:pt x="20" y="1920"/>
                    <a:pt x="26" y="1926"/>
                    <a:pt x="26" y="1934"/>
                  </a:cubicBezTo>
                  <a:close/>
                  <a:moveTo>
                    <a:pt x="26" y="2254"/>
                  </a:moveTo>
                  <a:lnTo>
                    <a:pt x="26" y="2440"/>
                  </a:lnTo>
                  <a:cubicBezTo>
                    <a:pt x="26" y="2448"/>
                    <a:pt x="20" y="2454"/>
                    <a:pt x="13" y="2454"/>
                  </a:cubicBezTo>
                  <a:cubicBezTo>
                    <a:pt x="6" y="2454"/>
                    <a:pt x="0" y="2448"/>
                    <a:pt x="0" y="2440"/>
                  </a:cubicBezTo>
                  <a:lnTo>
                    <a:pt x="0" y="2254"/>
                  </a:lnTo>
                  <a:cubicBezTo>
                    <a:pt x="0" y="2246"/>
                    <a:pt x="6" y="2240"/>
                    <a:pt x="13" y="2240"/>
                  </a:cubicBezTo>
                  <a:cubicBezTo>
                    <a:pt x="20" y="2240"/>
                    <a:pt x="26" y="2246"/>
                    <a:pt x="26" y="2254"/>
                  </a:cubicBezTo>
                  <a:close/>
                  <a:moveTo>
                    <a:pt x="26" y="2574"/>
                  </a:moveTo>
                  <a:lnTo>
                    <a:pt x="26" y="2760"/>
                  </a:lnTo>
                  <a:cubicBezTo>
                    <a:pt x="26" y="2768"/>
                    <a:pt x="20" y="2774"/>
                    <a:pt x="13" y="2774"/>
                  </a:cubicBezTo>
                  <a:cubicBezTo>
                    <a:pt x="6" y="2774"/>
                    <a:pt x="0" y="2768"/>
                    <a:pt x="0" y="2760"/>
                  </a:cubicBezTo>
                  <a:lnTo>
                    <a:pt x="0" y="2574"/>
                  </a:lnTo>
                  <a:cubicBezTo>
                    <a:pt x="0" y="2566"/>
                    <a:pt x="6" y="2560"/>
                    <a:pt x="13" y="2560"/>
                  </a:cubicBezTo>
                  <a:cubicBezTo>
                    <a:pt x="20" y="2560"/>
                    <a:pt x="26" y="2566"/>
                    <a:pt x="26" y="2574"/>
                  </a:cubicBezTo>
                  <a:close/>
                  <a:moveTo>
                    <a:pt x="26" y="2894"/>
                  </a:moveTo>
                  <a:lnTo>
                    <a:pt x="26" y="3080"/>
                  </a:lnTo>
                  <a:cubicBezTo>
                    <a:pt x="26" y="3088"/>
                    <a:pt x="20" y="3094"/>
                    <a:pt x="13" y="3094"/>
                  </a:cubicBezTo>
                  <a:cubicBezTo>
                    <a:pt x="6" y="3094"/>
                    <a:pt x="0" y="3088"/>
                    <a:pt x="0" y="3080"/>
                  </a:cubicBezTo>
                  <a:lnTo>
                    <a:pt x="0" y="2894"/>
                  </a:lnTo>
                  <a:cubicBezTo>
                    <a:pt x="0" y="2886"/>
                    <a:pt x="6" y="2880"/>
                    <a:pt x="13" y="2880"/>
                  </a:cubicBezTo>
                  <a:cubicBezTo>
                    <a:pt x="20" y="2880"/>
                    <a:pt x="26" y="2886"/>
                    <a:pt x="26" y="2894"/>
                  </a:cubicBezTo>
                  <a:close/>
                  <a:moveTo>
                    <a:pt x="26" y="3214"/>
                  </a:moveTo>
                  <a:lnTo>
                    <a:pt x="26" y="3400"/>
                  </a:lnTo>
                  <a:cubicBezTo>
                    <a:pt x="26" y="3408"/>
                    <a:pt x="20" y="3414"/>
                    <a:pt x="13" y="3414"/>
                  </a:cubicBezTo>
                  <a:cubicBezTo>
                    <a:pt x="6" y="3414"/>
                    <a:pt x="0" y="3408"/>
                    <a:pt x="0" y="3400"/>
                  </a:cubicBezTo>
                  <a:lnTo>
                    <a:pt x="0" y="3214"/>
                  </a:lnTo>
                  <a:cubicBezTo>
                    <a:pt x="0" y="3206"/>
                    <a:pt x="6" y="3200"/>
                    <a:pt x="13" y="3200"/>
                  </a:cubicBezTo>
                  <a:cubicBezTo>
                    <a:pt x="20" y="3200"/>
                    <a:pt x="26" y="3206"/>
                    <a:pt x="26" y="3214"/>
                  </a:cubicBezTo>
                  <a:close/>
                  <a:moveTo>
                    <a:pt x="26" y="3534"/>
                  </a:moveTo>
                  <a:lnTo>
                    <a:pt x="26" y="3720"/>
                  </a:lnTo>
                  <a:cubicBezTo>
                    <a:pt x="26" y="3728"/>
                    <a:pt x="20" y="3734"/>
                    <a:pt x="13" y="3734"/>
                  </a:cubicBezTo>
                  <a:cubicBezTo>
                    <a:pt x="6" y="3734"/>
                    <a:pt x="0" y="3728"/>
                    <a:pt x="0" y="3720"/>
                  </a:cubicBezTo>
                  <a:lnTo>
                    <a:pt x="0" y="3534"/>
                  </a:lnTo>
                  <a:cubicBezTo>
                    <a:pt x="0" y="3526"/>
                    <a:pt x="6" y="3520"/>
                    <a:pt x="13" y="3520"/>
                  </a:cubicBezTo>
                  <a:cubicBezTo>
                    <a:pt x="20" y="3520"/>
                    <a:pt x="26" y="3526"/>
                    <a:pt x="26" y="3534"/>
                  </a:cubicBezTo>
                  <a:close/>
                  <a:moveTo>
                    <a:pt x="26" y="3854"/>
                  </a:moveTo>
                  <a:lnTo>
                    <a:pt x="26" y="4040"/>
                  </a:lnTo>
                  <a:cubicBezTo>
                    <a:pt x="26" y="4048"/>
                    <a:pt x="20" y="4054"/>
                    <a:pt x="13" y="4054"/>
                  </a:cubicBezTo>
                  <a:cubicBezTo>
                    <a:pt x="6" y="4054"/>
                    <a:pt x="0" y="4048"/>
                    <a:pt x="0" y="4040"/>
                  </a:cubicBezTo>
                  <a:lnTo>
                    <a:pt x="0" y="3854"/>
                  </a:lnTo>
                  <a:cubicBezTo>
                    <a:pt x="0" y="3846"/>
                    <a:pt x="6" y="3840"/>
                    <a:pt x="13" y="3840"/>
                  </a:cubicBezTo>
                  <a:cubicBezTo>
                    <a:pt x="20" y="3840"/>
                    <a:pt x="26" y="3846"/>
                    <a:pt x="26" y="3854"/>
                  </a:cubicBezTo>
                  <a:close/>
                  <a:moveTo>
                    <a:pt x="26" y="4174"/>
                  </a:moveTo>
                  <a:lnTo>
                    <a:pt x="26" y="4360"/>
                  </a:lnTo>
                  <a:cubicBezTo>
                    <a:pt x="26" y="4368"/>
                    <a:pt x="20" y="4374"/>
                    <a:pt x="13" y="4374"/>
                  </a:cubicBezTo>
                  <a:cubicBezTo>
                    <a:pt x="6" y="4374"/>
                    <a:pt x="0" y="4368"/>
                    <a:pt x="0" y="4360"/>
                  </a:cubicBezTo>
                  <a:lnTo>
                    <a:pt x="0" y="4174"/>
                  </a:lnTo>
                  <a:cubicBezTo>
                    <a:pt x="0" y="4166"/>
                    <a:pt x="6" y="4160"/>
                    <a:pt x="13" y="4160"/>
                  </a:cubicBezTo>
                  <a:cubicBezTo>
                    <a:pt x="20" y="4160"/>
                    <a:pt x="26" y="4166"/>
                    <a:pt x="26" y="4174"/>
                  </a:cubicBezTo>
                  <a:close/>
                  <a:moveTo>
                    <a:pt x="26" y="4494"/>
                  </a:moveTo>
                  <a:lnTo>
                    <a:pt x="26" y="4680"/>
                  </a:lnTo>
                  <a:cubicBezTo>
                    <a:pt x="26" y="4688"/>
                    <a:pt x="20" y="4694"/>
                    <a:pt x="13" y="4694"/>
                  </a:cubicBezTo>
                  <a:cubicBezTo>
                    <a:pt x="6" y="4694"/>
                    <a:pt x="0" y="4688"/>
                    <a:pt x="0" y="4680"/>
                  </a:cubicBezTo>
                  <a:lnTo>
                    <a:pt x="0" y="4494"/>
                  </a:lnTo>
                  <a:cubicBezTo>
                    <a:pt x="0" y="4486"/>
                    <a:pt x="6" y="4480"/>
                    <a:pt x="13" y="4480"/>
                  </a:cubicBezTo>
                  <a:cubicBezTo>
                    <a:pt x="20" y="4480"/>
                    <a:pt x="26" y="4486"/>
                    <a:pt x="26" y="4494"/>
                  </a:cubicBezTo>
                  <a:close/>
                  <a:moveTo>
                    <a:pt x="26" y="4814"/>
                  </a:moveTo>
                  <a:lnTo>
                    <a:pt x="26" y="5000"/>
                  </a:lnTo>
                  <a:cubicBezTo>
                    <a:pt x="26" y="5008"/>
                    <a:pt x="20" y="5014"/>
                    <a:pt x="13" y="5014"/>
                  </a:cubicBezTo>
                  <a:cubicBezTo>
                    <a:pt x="6" y="5014"/>
                    <a:pt x="0" y="5008"/>
                    <a:pt x="0" y="5000"/>
                  </a:cubicBezTo>
                  <a:lnTo>
                    <a:pt x="0" y="4814"/>
                  </a:lnTo>
                  <a:cubicBezTo>
                    <a:pt x="0" y="4806"/>
                    <a:pt x="6" y="4800"/>
                    <a:pt x="13" y="4800"/>
                  </a:cubicBezTo>
                  <a:cubicBezTo>
                    <a:pt x="20" y="4800"/>
                    <a:pt x="26" y="4806"/>
                    <a:pt x="26" y="4814"/>
                  </a:cubicBezTo>
                  <a:close/>
                  <a:moveTo>
                    <a:pt x="26" y="5134"/>
                  </a:moveTo>
                  <a:lnTo>
                    <a:pt x="26" y="5320"/>
                  </a:lnTo>
                  <a:cubicBezTo>
                    <a:pt x="26" y="5328"/>
                    <a:pt x="20" y="5334"/>
                    <a:pt x="13" y="5334"/>
                  </a:cubicBezTo>
                  <a:cubicBezTo>
                    <a:pt x="6" y="5334"/>
                    <a:pt x="0" y="5328"/>
                    <a:pt x="0" y="5320"/>
                  </a:cubicBezTo>
                  <a:lnTo>
                    <a:pt x="0" y="5134"/>
                  </a:lnTo>
                  <a:cubicBezTo>
                    <a:pt x="0" y="5126"/>
                    <a:pt x="6" y="5120"/>
                    <a:pt x="13" y="5120"/>
                  </a:cubicBezTo>
                  <a:cubicBezTo>
                    <a:pt x="20" y="5120"/>
                    <a:pt x="26" y="5126"/>
                    <a:pt x="26" y="5134"/>
                  </a:cubicBezTo>
                  <a:close/>
                  <a:moveTo>
                    <a:pt x="26" y="5454"/>
                  </a:moveTo>
                  <a:lnTo>
                    <a:pt x="26" y="5640"/>
                  </a:lnTo>
                  <a:cubicBezTo>
                    <a:pt x="26" y="5648"/>
                    <a:pt x="20" y="5654"/>
                    <a:pt x="13" y="5654"/>
                  </a:cubicBezTo>
                  <a:cubicBezTo>
                    <a:pt x="6" y="5654"/>
                    <a:pt x="0" y="5648"/>
                    <a:pt x="0" y="5640"/>
                  </a:cubicBezTo>
                  <a:lnTo>
                    <a:pt x="0" y="5454"/>
                  </a:lnTo>
                  <a:cubicBezTo>
                    <a:pt x="0" y="5446"/>
                    <a:pt x="6" y="5440"/>
                    <a:pt x="13" y="5440"/>
                  </a:cubicBezTo>
                  <a:cubicBezTo>
                    <a:pt x="20" y="5440"/>
                    <a:pt x="26" y="5446"/>
                    <a:pt x="26" y="5454"/>
                  </a:cubicBezTo>
                  <a:close/>
                </a:path>
              </a:pathLst>
            </a:custGeom>
            <a:solidFill>
              <a:srgbClr val="7F7F7F"/>
            </a:solidFill>
            <a:ln w="1588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8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3508276" y="2420471"/>
            <a:ext cx="675553" cy="38175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3 </a:t>
            </a:r>
            <a:r>
              <a:rPr lang="en-US" sz="2800" dirty="0"/>
              <a:t>of EDCA+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75286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Mingyu Lee et. al., Samsung Electronics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4486825" y="2426010"/>
            <a:ext cx="1231487" cy="1950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3493587" y="2447127"/>
            <a:ext cx="684508" cy="3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195" y="5740528"/>
            <a:ext cx="4504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(AC_VO)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106" y="5141204"/>
            <a:ext cx="440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STA3</a:t>
            </a:r>
          </a:p>
          <a:p>
            <a:pPr lvl="0" algn="ctr" defTabSz="914400">
              <a:buClrTx/>
              <a:buSzTx/>
            </a:pPr>
            <a:r>
              <a:rPr lang="en-US" altLang="en-US" sz="1000" dirty="0">
                <a:latin typeface="Calibri" panose="020F0502020204030204" pitchFamily="34" charset="0"/>
              </a:rPr>
              <a:t>(AC_VO)</a:t>
            </a:r>
            <a:endParaRPr lang="en-US" altLang="en-US" sz="1000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09" y="4467136"/>
            <a:ext cx="397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(AC_VI)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274" y="3870943"/>
            <a:ext cx="4360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(Legacy)</a:t>
            </a:r>
            <a:endParaRPr kumimoji="0" lang="en-US" altLang="en-US" sz="10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7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2563" y="2965986"/>
            <a:ext cx="378670" cy="3559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1609" y="2935300"/>
            <a:ext cx="71650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4130" y="2932765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356" y="2907473"/>
            <a:ext cx="14747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42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4031" y="2879373"/>
            <a:ext cx="767674" cy="1187"/>
          </a:xfrm>
          <a:prstGeom prst="line">
            <a:avLst/>
          </a:prstGeom>
          <a:noFill/>
          <a:ln w="17463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410" y="2839033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5879" y="2847338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274" y="2812556"/>
            <a:ext cx="160300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9182" y="4105962"/>
            <a:ext cx="828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3929" y="4060876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4088559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2679" y="4105962"/>
            <a:ext cx="642557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5578" y="4677845"/>
            <a:ext cx="792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605" y="4632759"/>
            <a:ext cx="122828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0357" y="4677845"/>
            <a:ext cx="642490" cy="605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1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9182" y="5306681"/>
            <a:ext cx="828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2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3929" y="5261594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3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5291042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4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9182" y="5875659"/>
            <a:ext cx="795132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4628" y="2778524"/>
            <a:ext cx="585393" cy="460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008" y="2738644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658" y="2749452"/>
            <a:ext cx="72929" cy="66443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7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74" y="2708678"/>
            <a:ext cx="152286" cy="107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0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621" y="5830573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1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567" y="5864801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15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371" y="5875659"/>
            <a:ext cx="65186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697" y="3287830"/>
            <a:ext cx="1394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0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969526" y="316086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2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4105962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467435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4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5306681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5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707" y="587565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양쪽 대괄호 14"/>
          <p:cNvSpPr/>
          <p:nvPr/>
        </p:nvSpPr>
        <p:spPr bwMode="auto">
          <a:xfrm>
            <a:off x="1857811" y="5047169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6" name="양쪽 대괄호 125"/>
          <p:cNvSpPr/>
          <p:nvPr/>
        </p:nvSpPr>
        <p:spPr bwMode="auto">
          <a:xfrm>
            <a:off x="1845131" y="5605278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787" y="4661779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127" name="그룹 126"/>
          <p:cNvGrpSpPr/>
          <p:nvPr/>
        </p:nvGrpSpPr>
        <p:grpSpPr>
          <a:xfrm>
            <a:off x="3497030" y="4677845"/>
            <a:ext cx="708550" cy="1200720"/>
            <a:chOff x="3201076" y="4739908"/>
            <a:chExt cx="454207" cy="1200720"/>
          </a:xfrm>
        </p:grpSpPr>
        <p:sp>
          <p:nvSpPr>
            <p:cNvPr id="93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386" y="4739908"/>
              <a:ext cx="429897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6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368744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9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076" y="5940628"/>
              <a:ext cx="431176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95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870" y="4661779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8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870" y="5291042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01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870" y="5864801"/>
            <a:ext cx="206718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137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1735" y="4115901"/>
            <a:ext cx="613739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8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2384" y="4680870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9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188" y="5875659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0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083" y="4073277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1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736" y="4632978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5383" y="5832260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3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1401" y="3568709"/>
            <a:ext cx="2023552" cy="0"/>
          </a:xfrm>
          <a:prstGeom prst="line">
            <a:avLst/>
          </a:prstGeom>
          <a:noFill/>
          <a:ln w="34925" cap="rnd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9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680" y="3161656"/>
            <a:ext cx="1190231" cy="40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w/ </a:t>
            </a:r>
          </a:p>
          <a:p>
            <a:r>
              <a:rPr lang="en-US" sz="800" dirty="0">
                <a:solidFill>
                  <a:srgbClr val="FF0000"/>
                </a:solidFill>
              </a:rPr>
              <a:t>PV = 0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</a:p>
          <a:p>
            <a:r>
              <a:rPr lang="en-US" sz="800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146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970" y="5945504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7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970" y="4737716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8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970" y="4158431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5833317" y="4104207"/>
            <a:ext cx="2150199" cy="1776356"/>
            <a:chOff x="5833318" y="4104207"/>
            <a:chExt cx="1943608" cy="1776356"/>
          </a:xfrm>
        </p:grpSpPr>
        <p:sp>
          <p:nvSpPr>
            <p:cNvPr id="150" name="Line 106">
              <a:extLst>
                <a:ext uri="{FF2B5EF4-FFF2-40B4-BE49-F238E27FC236}">
                  <a16:creationId xmlns:a16="http://schemas.microsoft.com/office/drawing/2014/main" id="{5890B4EE-8DD1-6CB7-BABF-16343C458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5462" y="4104207"/>
              <a:ext cx="1931464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1" name="Line 109">
              <a:extLst>
                <a:ext uri="{FF2B5EF4-FFF2-40B4-BE49-F238E27FC236}">
                  <a16:creationId xmlns:a16="http://schemas.microsoft.com/office/drawing/2014/main" id="{95229B68-3308-B387-C4FA-1AEC41C38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39716" y="4674359"/>
              <a:ext cx="1937210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2" name="Line 112">
              <a:extLst>
                <a:ext uri="{FF2B5EF4-FFF2-40B4-BE49-F238E27FC236}">
                  <a16:creationId xmlns:a16="http://schemas.microsoft.com/office/drawing/2014/main" id="{E4A21350-A667-B0E5-9C8E-9E622C098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33318" y="5880563"/>
              <a:ext cx="1937210" cy="0"/>
            </a:xfrm>
            <a:prstGeom prst="line">
              <a:avLst/>
            </a:prstGeom>
            <a:noFill/>
            <a:ln w="34925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53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249" y="4088559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4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940" y="4661779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55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583" y="5864801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5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3873" y="3575526"/>
            <a:ext cx="79200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6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620" y="3530440"/>
            <a:ext cx="124107" cy="9135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7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566" y="3558123"/>
            <a:ext cx="215196" cy="923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6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6" name="양쪽 대괄호 105"/>
          <p:cNvSpPr/>
          <p:nvPr/>
        </p:nvSpPr>
        <p:spPr bwMode="auto">
          <a:xfrm>
            <a:off x="1873191" y="4402338"/>
            <a:ext cx="1088083" cy="188069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1050" dirty="0">
                <a:solidFill>
                  <a:srgbClr val="C00000"/>
                </a:solidFill>
              </a:rPr>
              <a:t>             N/A</a:t>
            </a:r>
            <a:endParaRPr lang="en-US" altLang="en-US" sz="105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7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314" y="3236917"/>
            <a:ext cx="642291" cy="342893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DS or </a:t>
            </a:r>
          </a:p>
          <a:p>
            <a:r>
              <a:rPr lang="en-US" sz="800" dirty="0">
                <a:solidFill>
                  <a:schemeClr val="tx1"/>
                </a:solidFill>
              </a:rPr>
              <a:t>A Frame</a:t>
            </a:r>
          </a:p>
        </p:txBody>
      </p:sp>
      <p:sp>
        <p:nvSpPr>
          <p:cNvPr id="116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0928" y="4102476"/>
            <a:ext cx="670613" cy="840"/>
          </a:xfrm>
          <a:prstGeom prst="line">
            <a:avLst/>
          </a:pr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749" y="3766526"/>
            <a:ext cx="600065" cy="342893"/>
          </a:xfrm>
          <a:prstGeom prst="rect">
            <a:avLst/>
          </a:prstGeom>
          <a:solidFill>
            <a:srgbClr val="4672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700" dirty="0"/>
              <a:t>Last frame of TXOP</a:t>
            </a:r>
          </a:p>
        </p:txBody>
      </p:sp>
      <p:sp>
        <p:nvSpPr>
          <p:cNvPr id="102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4105" y="3576169"/>
            <a:ext cx="75232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1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3301" y="3256193"/>
            <a:ext cx="1821473" cy="342893"/>
          </a:xfrm>
          <a:prstGeom prst="rect">
            <a:avLst/>
          </a:prstGeom>
          <a:solidFill>
            <a:srgbClr val="70AD4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>
              <a:buClrTx/>
              <a:buSzTx/>
            </a:pPr>
            <a:r>
              <a:rPr lang="en-US" altLang="en-US" sz="800" dirty="0">
                <a:solidFill>
                  <a:srgbClr val="FEFFFF"/>
                </a:solidFill>
                <a:latin typeface="Calibri" panose="020F0502020204030204" pitchFamily="34" charset="0"/>
              </a:rPr>
              <a:t>PPDU transmission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7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322" y="4498785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29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884" y="3920214"/>
            <a:ext cx="548073" cy="168618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0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322" y="5689943"/>
            <a:ext cx="541195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31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4894" y="5115035"/>
            <a:ext cx="546929" cy="1686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AIFSN</a:t>
            </a:r>
          </a:p>
        </p:txBody>
      </p:sp>
      <p:sp>
        <p:nvSpPr>
          <p:cNvPr id="113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7774" y="5305487"/>
            <a:ext cx="642490" cy="605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4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5387" y="5365358"/>
            <a:ext cx="323807" cy="92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/NAV</a:t>
            </a:r>
            <a:endParaRPr kumimoji="0" lang="en-US" altLang="en-US" sz="140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8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9787" y="5305709"/>
            <a:ext cx="61556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9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856" y="5260620"/>
            <a:ext cx="189182" cy="923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2760" y="5299169"/>
            <a:ext cx="2107137" cy="16886"/>
          </a:xfrm>
          <a:prstGeom prst="line">
            <a:avLst/>
          </a:prstGeom>
          <a:noFill/>
          <a:ln w="34925" cap="rnd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0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0970" y="4951531"/>
            <a:ext cx="269041" cy="342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ACK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442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4D6131-B4B3-4CE3-AF54-5707B4430E7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D1997DC-765F-40E1-8BF7-2B8C22CE55BC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4cb1c834-fb5e-4db1-b5fe-b760d2c58fa7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6032</TotalTime>
  <Words>1430</Words>
  <Application>Microsoft Office PowerPoint</Application>
  <PresentationFormat>화면 슬라이드 쇼(4:3)</PresentationFormat>
  <Paragraphs>443</Paragraphs>
  <Slides>13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EDCA+ for High Priority Access </vt:lpstr>
      <vt:lpstr>Background  </vt:lpstr>
      <vt:lpstr>HiP EDCA Illustration [1]</vt:lpstr>
      <vt:lpstr>Motivation  </vt:lpstr>
      <vt:lpstr>EDCA+  </vt:lpstr>
      <vt:lpstr>EDCA+  </vt:lpstr>
      <vt:lpstr>Example 1 of EDCA+ </vt:lpstr>
      <vt:lpstr>Example 2 of EDCA+ </vt:lpstr>
      <vt:lpstr>Example 3 of EDCA+ </vt:lpstr>
      <vt:lpstr>Additional Considerations on EDCA+  </vt:lpstr>
      <vt:lpstr>Summary</vt:lpstr>
      <vt:lpstr>Reference  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Mingyu LEE</cp:lastModifiedBy>
  <cp:revision>108</cp:revision>
  <cp:lastPrinted>1601-01-01T00:00:00Z</cp:lastPrinted>
  <dcterms:created xsi:type="dcterms:W3CDTF">2019-06-07T21:10:12Z</dcterms:created>
  <dcterms:modified xsi:type="dcterms:W3CDTF">2024-09-06T04:42:32Z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1606827992</vt:i4>
  </property>
  <property fmtid="{D5CDD505-2E9C-101B-9397-08002B2CF9AE}" pid="4" name="_NewReviewCycle">
    <vt:lpwstr/>
  </property>
  <property fmtid="{D5CDD505-2E9C-101B-9397-08002B2CF9AE}" pid="5" name="_EmailSubject">
    <vt:lpwstr>Preemption slides for 11bn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