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147472560" r:id="rId5"/>
    <p:sldId id="2147472561" r:id="rId6"/>
    <p:sldId id="2147472576" r:id="rId7"/>
    <p:sldId id="2147472579" r:id="rId8"/>
    <p:sldId id="2147472581" r:id="rId9"/>
    <p:sldId id="2147472569" r:id="rId10"/>
    <p:sldId id="2147472568" r:id="rId11"/>
    <p:sldId id="2147472573" r:id="rId12"/>
    <p:sldId id="2147472571" r:id="rId13"/>
    <p:sldId id="2147472572" r:id="rId14"/>
    <p:sldId id="2147472564" r:id="rId15"/>
    <p:sldId id="2147472577" r:id="rId16"/>
    <p:sldId id="2147472580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B4753D28-6F3D-2291-C442-34C9018A370C}" name="Abdel Karim Ajami" initials="AKA" userId="S::aajami@qti.qualcomm.com::52d54957-2a0e-4b01-bea4-4ee51dbbefc4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9C499"/>
    <a:srgbClr val="BDE4EF"/>
    <a:srgbClr val="FFF2CC"/>
    <a:srgbClr val="20B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8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328" y="10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7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1474" y="6532895"/>
            <a:ext cx="4457700" cy="118174"/>
          </a:xfrm>
        </p:spPr>
        <p:txBody>
          <a:bodyPr/>
          <a:lstStyle>
            <a:lvl1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646771"/>
            <a:ext cx="8390334" cy="3578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1475" y="1719073"/>
            <a:ext cx="8390334" cy="46817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4A2A4FE0-4282-C34E-A8FD-CAE319C06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642" y="1088136"/>
            <a:ext cx="8391167" cy="270353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 defTabSz="685800" rtl="0" eaLnBrk="1" latinLnBrk="0" hangingPunct="1">
              <a:lnSpc>
                <a:spcPct val="96000"/>
              </a:lnSpc>
              <a:spcBef>
                <a:spcPts val="675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598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Mingyu Lee et al., Samsung Electronics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2024</a:t>
            </a:r>
          </a:p>
        </p:txBody>
      </p:sp>
      <p:sp>
        <p:nvSpPr>
          <p:cNvPr id="2" name="직사각형 1"/>
          <p:cNvSpPr/>
          <p:nvPr userDrawn="1"/>
        </p:nvSpPr>
        <p:spPr>
          <a:xfrm>
            <a:off x="5601017" y="270947"/>
            <a:ext cx="2993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802.11-24/1193r0</a:t>
            </a:r>
            <a:endParaRPr kumimoji="0" lang="en-GB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336868"/>
            <a:ext cx="7772400" cy="975326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800" dirty="0"/>
              <a:t>EDCA</a:t>
            </a:r>
            <a:r>
              <a:rPr lang="en-US" sz="2800" baseline="30000" dirty="0"/>
              <a:t>+</a:t>
            </a:r>
            <a:r>
              <a:rPr lang="en-US" sz="2800" dirty="0"/>
              <a:t> for High Priority Access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52700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2024-06-08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614663"/>
              </p:ext>
            </p:extLst>
          </p:nvPr>
        </p:nvGraphicFramePr>
        <p:xfrm>
          <a:off x="1533223" y="3491035"/>
          <a:ext cx="7319963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Document" r:id="rId4" imgW="10340524" imgH="2836637" progId="Word.Document.8">
                  <p:embed/>
                </p:oleObj>
              </mc:Choice>
              <mc:Fallback>
                <p:oleObj name="Document" r:id="rId4" imgW="10340524" imgH="283663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223" y="3491035"/>
                        <a:ext cx="7319963" cy="2000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33223" y="3177508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Mingyu Lee et.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162546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44629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AP may provide additional parameters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altLang="ko-KR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/>
              <a:t>Number of Retransmission </a:t>
            </a:r>
          </a:p>
          <a:p>
            <a:pPr marL="1085850" lvl="2" indent="-171450">
              <a:buFontTx/>
              <a:buChar char="-"/>
            </a:pPr>
            <a:r>
              <a:rPr lang="en-US" altLang="ko-KR" sz="1400" dirty="0"/>
              <a:t>If AP wants to provide additional priority according to the number of retransmissions, it can be provided </a:t>
            </a:r>
          </a:p>
          <a:p>
            <a:pPr marL="1085850" lvl="2" indent="-171450">
              <a:buFontTx/>
              <a:buChar char="-"/>
            </a:pPr>
            <a:r>
              <a:rPr lang="en-US" altLang="ko-KR" sz="1400" dirty="0"/>
              <a:t>If the value is 1, STA shall be failed at least once before participating in EDCA+  </a:t>
            </a:r>
          </a:p>
          <a:p>
            <a:pPr marL="1085850" lvl="2" indent="-171450">
              <a:buFontTx/>
              <a:buChar char="-"/>
            </a:pPr>
            <a:endParaRPr lang="en-US" altLang="ko-KR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/>
              <a:t>Contention window size for EDCA +    </a:t>
            </a:r>
          </a:p>
          <a:p>
            <a:pPr marL="1085850" lvl="2" indent="-171450">
              <a:buFontTx/>
              <a:buChar char="-"/>
            </a:pPr>
            <a:r>
              <a:rPr lang="en-US" altLang="ko-KR" sz="1400" dirty="0"/>
              <a:t>Could be smaller than EIFS  (e.g., AC_VI uses this value instead of EDCA value) </a:t>
            </a:r>
          </a:p>
          <a:p>
            <a:pPr marL="1085850" lvl="2" indent="-171450">
              <a:buFontTx/>
              <a:buChar char="-"/>
            </a:pPr>
            <a:endParaRPr lang="en-US" altLang="ko-KR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AP may send TF for UORA, MU-RTS, etc.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/>
              <a:t>Compared to general TXOP operation, AP transmission can be prioritized because MAC frame (e.g., TF instead of DS) can be transmitted right after PIFS/DIFS </a:t>
            </a:r>
            <a:endParaRPr lang="en-US" altLang="ko-KR" sz="1400" dirty="0"/>
          </a:p>
          <a:p>
            <a:pPr marL="1085850" lvl="2" indent="-171450">
              <a:buFontTx/>
              <a:buChar char="-"/>
            </a:pPr>
            <a:endParaRPr lang="en-US" altLang="ko-KR" sz="1400" dirty="0"/>
          </a:p>
          <a:p>
            <a:pPr marL="1085850" lvl="2" indent="-171450">
              <a:buFontTx/>
              <a:buChar char="-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altLang="ko-KR" sz="2800" dirty="0"/>
              <a:t>Additional Considerations on EDCA+ 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75286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773750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8A294-5DF2-4381-BA2B-2B16B75BE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20" y="838200"/>
            <a:ext cx="7770813" cy="6096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F350C-B1BC-4DB1-A6BA-66421ECEC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469312" cy="43148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EDCA+ is proposed to further reduce delay  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Provide additional access control method  </a:t>
            </a:r>
          </a:p>
          <a:p>
            <a:pPr marL="457200" lvl="1" indent="0"/>
            <a:r>
              <a:rPr lang="en-US" sz="1600" dirty="0"/>
              <a:t>       . To reduce the EDCA collisions in dense environment by using PV based </a:t>
            </a:r>
            <a:r>
              <a:rPr lang="en-US" sz="1600" dirty="0" smtClean="0"/>
              <a:t>decision</a:t>
            </a:r>
            <a:endParaRPr lang="en-US" sz="1600" dirty="0"/>
          </a:p>
          <a:p>
            <a:pPr marL="457200" lvl="1" indent="0"/>
            <a:r>
              <a:rPr lang="en-US" sz="1600" dirty="0"/>
              <a:t>       . To control the congestions by using the EDCA+ parameters in addition to </a:t>
            </a:r>
            <a:r>
              <a:rPr lang="en-US" sz="1600" dirty="0" smtClean="0"/>
              <a:t>PV</a:t>
            </a:r>
          </a:p>
          <a:p>
            <a:pPr marL="457200" lvl="1" indent="0"/>
            <a:endParaRPr lang="en-US" sz="1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Enhance the scalability by using AP control</a:t>
            </a:r>
          </a:p>
          <a:p>
            <a:pPr marL="457200" lvl="1" indent="0"/>
            <a:r>
              <a:rPr lang="en-US" altLang="ko-KR" sz="1600" dirty="0"/>
              <a:t>       . To extend the target traffic, </a:t>
            </a:r>
            <a:r>
              <a:rPr lang="en-US" altLang="ko-KR" sz="1600" dirty="0" err="1"/>
              <a:t>e.g</a:t>
            </a:r>
            <a:r>
              <a:rPr lang="en-US" altLang="ko-KR" sz="1600" dirty="0"/>
              <a:t>, AC_VI in addition to AC_VO</a:t>
            </a:r>
          </a:p>
          <a:p>
            <a:pPr marL="457200" lvl="1" indent="0"/>
            <a:r>
              <a:rPr lang="en-US" altLang="ko-KR" sz="1600" dirty="0"/>
              <a:t>       . To open for future enhancement of AP control by introducing new EDCA+ </a:t>
            </a:r>
            <a:r>
              <a:rPr lang="en-US" altLang="ko-KR" sz="1600" dirty="0" smtClean="0"/>
              <a:t>parameters</a:t>
            </a:r>
            <a:endParaRPr lang="en-US" altLang="ko-KR" sz="1600" dirty="0"/>
          </a:p>
          <a:p>
            <a:pPr marL="457200" lvl="1" indent="0"/>
            <a:r>
              <a:rPr lang="en-US" altLang="ko-KR" sz="1600" dirty="0"/>
              <a:t>      </a:t>
            </a:r>
          </a:p>
          <a:p>
            <a:pPr marL="0" indent="0"/>
            <a:r>
              <a:rPr lang="en-US" altLang="ko-KR" sz="2000" dirty="0"/>
              <a:t> </a:t>
            </a:r>
            <a:endParaRPr lang="en-US" altLang="ko-KR" sz="1100" dirty="0"/>
          </a:p>
          <a:p>
            <a:pPr marL="457200" lvl="1" indent="0"/>
            <a:endParaRPr lang="en-US" altLang="ko-KR" sz="1050" dirty="0"/>
          </a:p>
          <a:p>
            <a:pPr marL="719138" lvl="2" indent="0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6AB09-74E2-4FBA-9F6F-604F09D0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97154-C55D-4B0F-ADE0-ABDA879538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ADEACB-3D9A-47AD-BAD1-1AF1C3D73E95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877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3" y="1837190"/>
            <a:ext cx="8097199" cy="3284776"/>
          </a:xfrm>
        </p:spPr>
        <p:txBody>
          <a:bodyPr>
            <a:normAutofit/>
          </a:bodyPr>
          <a:lstStyle/>
          <a:p>
            <a:pPr marL="0" indent="0"/>
            <a:r>
              <a:rPr lang="en-US" sz="1800" b="0" dirty="0"/>
              <a:t>[1] 11-24-840-00-00bn-hip-edca-proposal</a:t>
            </a:r>
            <a:endParaRPr lang="en-US" altLang="ko-KR" sz="1800" b="0" dirty="0"/>
          </a:p>
          <a:p>
            <a:r>
              <a:rPr lang="en-US" altLang="ko-KR" sz="1800" b="0" dirty="0"/>
              <a:t>[2] 11-23/1886, Preemption-techniques-to-meet-low-latency-</a:t>
            </a:r>
            <a:r>
              <a:rPr lang="en-US" altLang="ko-KR" sz="1800" b="0" dirty="0" err="1"/>
              <a:t>ll</a:t>
            </a:r>
            <a:r>
              <a:rPr lang="en-US" altLang="ko-KR" sz="1800" b="0" dirty="0"/>
              <a:t>-targets</a:t>
            </a:r>
          </a:p>
          <a:p>
            <a:r>
              <a:rPr lang="en-US" altLang="ko-KR" sz="1800" b="0" dirty="0"/>
              <a:t>[3] 11-24/0416, Target STA Prioritization in EDCA-based Preemption Mechanisms during a DL TXOP</a:t>
            </a:r>
          </a:p>
          <a:p>
            <a:pPr marL="0" indent="0"/>
            <a:endParaRPr lang="en-US" sz="1800" b="0" dirty="0"/>
          </a:p>
          <a:p>
            <a:pPr marL="0" indent="0"/>
            <a:endParaRPr lang="en-US" sz="1800" b="0" dirty="0"/>
          </a:p>
          <a:p>
            <a:pPr marL="0" indent="0"/>
            <a:r>
              <a:rPr lang="en-US" sz="1800" b="0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Reference  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423970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FAB76-CF04-4740-656F-3D6FC7707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7A14A-47B3-E664-D58E-3AB010E25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improve EDCA to reduce tail access delay of Low Latency traffic in multi-BSS dense scenarios?</a:t>
            </a:r>
          </a:p>
          <a:p>
            <a:pPr lvl="1"/>
            <a:r>
              <a:rPr lang="en-US" sz="1400" b="0" dirty="0"/>
              <a:t>•	The solution to improve EDCA is scalable</a:t>
            </a:r>
          </a:p>
          <a:p>
            <a:pPr lvl="1"/>
            <a:r>
              <a:rPr lang="en-US" sz="1400" b="0" dirty="0"/>
              <a:t>•	The impact on legacy device has to be balanced</a:t>
            </a:r>
          </a:p>
          <a:p>
            <a:pPr lvl="1"/>
            <a:r>
              <a:rPr lang="en-US" sz="1400" b="0" dirty="0"/>
              <a:t>•	</a:t>
            </a:r>
            <a:r>
              <a:rPr lang="en-US" sz="1400" dirty="0" smtClean="0"/>
              <a:t>The solution should involve AP control</a:t>
            </a:r>
            <a:endParaRPr lang="en-US" sz="1400" dirty="0"/>
          </a:p>
          <a:p>
            <a:pPr lvl="1"/>
            <a:r>
              <a:rPr lang="en-US" sz="1400" b="0" dirty="0"/>
              <a:t> </a:t>
            </a:r>
            <a:r>
              <a:rPr lang="en-US" altLang="ko-KR" dirty="0"/>
              <a:t/>
            </a:r>
            <a:br>
              <a:rPr lang="en-US" altLang="ko-KR" dirty="0"/>
            </a:b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E81D42-E5C9-1656-0A9B-21D8699465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74342-C604-F418-AA3C-27FFDF77D1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</a:t>
            </a:r>
            <a:r>
              <a:rPr lang="en-GB" altLang="ko-KR" dirty="0" smtClean="0"/>
              <a:t>et. </a:t>
            </a:r>
            <a:r>
              <a:rPr lang="en-GB" altLang="ko-KR" dirty="0"/>
              <a:t>al., Samsung Electronics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CB0056-D323-B38A-F018-9232F1DAD460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688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3" y="1837190"/>
            <a:ext cx="8097199" cy="451281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EDCA based techniques to reduce tail access delay of Low Latency (LL) traffic in multi-BSS dense scenarios has been discussed [1-3]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techniques support the LL traffic by giving higher priority than legacy STAs which are using EDCA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Among them, (Hi)</a:t>
            </a:r>
            <a:r>
              <a:rPr lang="en-US" sz="1800" b="0" dirty="0" err="1"/>
              <a:t>gh</a:t>
            </a:r>
            <a:r>
              <a:rPr lang="en-US" sz="1800" b="0" dirty="0"/>
              <a:t> (P)</a:t>
            </a:r>
            <a:r>
              <a:rPr lang="en-US" sz="1800" b="0" dirty="0" err="1"/>
              <a:t>riority</a:t>
            </a:r>
            <a:r>
              <a:rPr lang="en-US" sz="1800" b="0" dirty="0"/>
              <a:t> EDCA is proposed in [1]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b="0" dirty="0"/>
              <a:t>Separate STA(s) with traffic streams that require bounded latency/stringent ETE bounds from the rest of the contention crowd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b="0" dirty="0"/>
              <a:t>Allow LL STA(s) to send special signal or MAC frame to announce (Hi)</a:t>
            </a:r>
            <a:r>
              <a:rPr lang="en-US" sz="1600" b="0" dirty="0" err="1"/>
              <a:t>gh</a:t>
            </a:r>
            <a:r>
              <a:rPr lang="en-US" sz="1600" b="0" dirty="0"/>
              <a:t> (P)</a:t>
            </a:r>
            <a:r>
              <a:rPr lang="en-US" sz="1600" b="0" dirty="0" err="1"/>
              <a:t>riority</a:t>
            </a:r>
            <a:r>
              <a:rPr lang="en-US" sz="1600" b="0" dirty="0"/>
              <a:t> EDCA contention PRIOR to regular contention start </a:t>
            </a:r>
          </a:p>
          <a:p>
            <a:pPr marL="0" indent="0"/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This document proposes a method to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Provide a centralized method for future scalability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Further reduce delays due to EDCA collisions.</a:t>
            </a:r>
            <a:endParaRPr lang="en-US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Background  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14308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FC4C4C8-7C22-6F4E-84B1-9C65C2854D09}"/>
              </a:ext>
            </a:extLst>
          </p:cNvPr>
          <p:cNvSpPr/>
          <p:nvPr/>
        </p:nvSpPr>
        <p:spPr bwMode="auto">
          <a:xfrm>
            <a:off x="2286000" y="1601787"/>
            <a:ext cx="2438400" cy="4341813"/>
          </a:xfrm>
          <a:prstGeom prst="rect">
            <a:avLst/>
          </a:prstGeom>
          <a:solidFill>
            <a:srgbClr val="F7F7F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B1F15F-DDE1-559B-1F60-9611EF295CE1}"/>
              </a:ext>
            </a:extLst>
          </p:cNvPr>
          <p:cNvSpPr/>
          <p:nvPr/>
        </p:nvSpPr>
        <p:spPr bwMode="auto">
          <a:xfrm>
            <a:off x="4725550" y="1601787"/>
            <a:ext cx="3808850" cy="4341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6E1E5B-6E00-8079-1B77-27A3769A6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HiP</a:t>
            </a:r>
            <a:r>
              <a:rPr lang="en-US" dirty="0"/>
              <a:t> EDCA Illustration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BAA63-D0EE-4866-78D1-9D81D2ED7A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D19AB-0F0B-652B-D24E-4556950D1D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D8D57B-A399-3F30-73F6-4F7978784D91}"/>
              </a:ext>
            </a:extLst>
          </p:cNvPr>
          <p:cNvSpPr/>
          <p:nvPr/>
        </p:nvSpPr>
        <p:spPr bwMode="auto">
          <a:xfrm>
            <a:off x="1447800" y="1601787"/>
            <a:ext cx="838200" cy="4341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2561351" y="1566446"/>
            <a:ext cx="1970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EDCA contention period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DECEAC-7DB7-19BA-0596-EFC3B9FA48A8}"/>
              </a:ext>
            </a:extLst>
          </p:cNvPr>
          <p:cNvSpPr txBox="1"/>
          <p:nvPr/>
        </p:nvSpPr>
        <p:spPr>
          <a:xfrm>
            <a:off x="1455965" y="1594722"/>
            <a:ext cx="849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Previous TXOP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B8EEAA-E221-9EFF-DA81-8BE5E02E29B5}"/>
              </a:ext>
            </a:extLst>
          </p:cNvPr>
          <p:cNvSpPr txBox="1"/>
          <p:nvPr/>
        </p:nvSpPr>
        <p:spPr>
          <a:xfrm>
            <a:off x="4942638" y="1597223"/>
            <a:ext cx="1915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TxOP</a:t>
            </a:r>
            <a:r>
              <a:rPr lang="en-US" sz="1400" dirty="0">
                <a:solidFill>
                  <a:schemeClr val="tx1"/>
                </a:solidFill>
              </a:rPr>
              <a:t> gained by STA3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A73747-B141-17DA-43E0-FF71798D64DA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5" name="Line 5">
            <a:extLst>
              <a:ext uri="{FF2B5EF4-FFF2-40B4-BE49-F238E27FC236}">
                <a16:creationId xmlns:a16="http://schemas.microsoft.com/office/drawing/2014/main" id="{1E1E5EE0-7EB6-01B1-25D6-2BA657833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9725" y="3014663"/>
            <a:ext cx="6889750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6">
            <a:extLst>
              <a:ext uri="{FF2B5EF4-FFF2-40B4-BE49-F238E27FC236}">
                <a16:creationId xmlns:a16="http://schemas.microsoft.com/office/drawing/2014/main" id="{BEEBDA92-1BE2-F98B-A9F0-E9B84E50F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4325" y="3779837"/>
            <a:ext cx="6926262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7">
            <a:extLst>
              <a:ext uri="{FF2B5EF4-FFF2-40B4-BE49-F238E27FC236}">
                <a16:creationId xmlns:a16="http://schemas.microsoft.com/office/drawing/2014/main" id="{BF8B77C3-B393-31B4-C69A-969DF47A0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4325" y="4621212"/>
            <a:ext cx="6889750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8">
            <a:extLst>
              <a:ext uri="{FF2B5EF4-FFF2-40B4-BE49-F238E27FC236}">
                <a16:creationId xmlns:a16="http://schemas.microsoft.com/office/drawing/2014/main" id="{866CDF9E-CF50-B56F-8D28-1744113521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8925" y="5386387"/>
            <a:ext cx="6926262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FECAF046-C70D-C4B2-5480-8D8776E73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5237162"/>
            <a:ext cx="520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4433887"/>
            <a:ext cx="520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3494087"/>
            <a:ext cx="520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D583DA20-C7A8-FF80-5573-22DDE7384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637" y="3746500"/>
            <a:ext cx="45878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Legacy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2728913"/>
            <a:ext cx="550862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63D904F8-BB9A-4B6A-D57D-C965DEA52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637" y="2984500"/>
            <a:ext cx="45878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Legacy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762" y="2404755"/>
            <a:ext cx="744537" cy="458787"/>
          </a:xfrm>
          <a:prstGeom prst="rect">
            <a:avLst/>
          </a:prstGeom>
          <a:solidFill>
            <a:srgbClr val="46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/>
              <a:t>Last frame of TXOP</a:t>
            </a:r>
          </a:p>
        </p:txBody>
      </p:sp>
      <p:sp>
        <p:nvSpPr>
          <p:cNvPr id="28" name="Freeform 18">
            <a:extLst>
              <a:ext uri="{FF2B5EF4-FFF2-40B4-BE49-F238E27FC236}">
                <a16:creationId xmlns:a16="http://schemas.microsoft.com/office/drawing/2014/main" id="{703CBD8B-341F-910F-B7DB-63E1DFD4A589}"/>
              </a:ext>
            </a:extLst>
          </p:cNvPr>
          <p:cNvSpPr>
            <a:spLocks noEditPoints="1"/>
          </p:cNvSpPr>
          <p:nvPr/>
        </p:nvSpPr>
        <p:spPr bwMode="auto">
          <a:xfrm>
            <a:off x="2773362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19">
            <a:extLst>
              <a:ext uri="{FF2B5EF4-FFF2-40B4-BE49-F238E27FC236}">
                <a16:creationId xmlns:a16="http://schemas.microsoft.com/office/drawing/2014/main" id="{B2EC99F3-6F7E-CD05-54BC-7D2091227B5D}"/>
              </a:ext>
            </a:extLst>
          </p:cNvPr>
          <p:cNvSpPr>
            <a:spLocks noEditPoints="1"/>
          </p:cNvSpPr>
          <p:nvPr/>
        </p:nvSpPr>
        <p:spPr bwMode="auto">
          <a:xfrm>
            <a:off x="3001962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0">
            <a:extLst>
              <a:ext uri="{FF2B5EF4-FFF2-40B4-BE49-F238E27FC236}">
                <a16:creationId xmlns:a16="http://schemas.microsoft.com/office/drawing/2014/main" id="{134C9126-A9E6-37CD-BE6D-F2A8A97F3AC1}"/>
              </a:ext>
            </a:extLst>
          </p:cNvPr>
          <p:cNvSpPr>
            <a:spLocks noEditPoints="1"/>
          </p:cNvSpPr>
          <p:nvPr/>
        </p:nvSpPr>
        <p:spPr bwMode="auto">
          <a:xfrm>
            <a:off x="3230562" y="2241550"/>
            <a:ext cx="17462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1">
            <a:extLst>
              <a:ext uri="{FF2B5EF4-FFF2-40B4-BE49-F238E27FC236}">
                <a16:creationId xmlns:a16="http://schemas.microsoft.com/office/drawing/2014/main" id="{C2766101-5F6E-B95B-209F-C3C9C2758769}"/>
              </a:ext>
            </a:extLst>
          </p:cNvPr>
          <p:cNvSpPr>
            <a:spLocks noEditPoints="1"/>
          </p:cNvSpPr>
          <p:nvPr/>
        </p:nvSpPr>
        <p:spPr bwMode="auto">
          <a:xfrm>
            <a:off x="3460750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FD51E7EA-CD86-0F0D-2A6F-A4CA410DB557}"/>
              </a:ext>
            </a:extLst>
          </p:cNvPr>
          <p:cNvSpPr>
            <a:spLocks noEditPoints="1"/>
          </p:cNvSpPr>
          <p:nvPr/>
        </p:nvSpPr>
        <p:spPr bwMode="auto">
          <a:xfrm>
            <a:off x="3798887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D15FEB90-5CC7-1D2D-8713-7C6AB135B044}"/>
              </a:ext>
            </a:extLst>
          </p:cNvPr>
          <p:cNvSpPr>
            <a:spLocks noEditPoints="1"/>
          </p:cNvSpPr>
          <p:nvPr/>
        </p:nvSpPr>
        <p:spPr bwMode="auto">
          <a:xfrm>
            <a:off x="4027487" y="2241550"/>
            <a:ext cx="17462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4">
            <a:extLst>
              <a:ext uri="{FF2B5EF4-FFF2-40B4-BE49-F238E27FC236}">
                <a16:creationId xmlns:a16="http://schemas.microsoft.com/office/drawing/2014/main" id="{0DE5E6FC-634C-7936-ADAB-EA22A103F731}"/>
              </a:ext>
            </a:extLst>
          </p:cNvPr>
          <p:cNvSpPr>
            <a:spLocks noEditPoints="1"/>
          </p:cNvSpPr>
          <p:nvPr/>
        </p:nvSpPr>
        <p:spPr bwMode="auto">
          <a:xfrm>
            <a:off x="4257674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25">
            <a:extLst>
              <a:ext uri="{FF2B5EF4-FFF2-40B4-BE49-F238E27FC236}">
                <a16:creationId xmlns:a16="http://schemas.microsoft.com/office/drawing/2014/main" id="{C2E157F3-BA4F-CF28-527E-80CFC3452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8886" y="1941513"/>
            <a:ext cx="0" cy="917575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26">
            <a:extLst>
              <a:ext uri="{FF2B5EF4-FFF2-40B4-BE49-F238E27FC236}">
                <a16:creationId xmlns:a16="http://schemas.microsoft.com/office/drawing/2014/main" id="{1B0B5805-0645-6119-40A4-8DF9FFCA4D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71773" y="2211388"/>
            <a:ext cx="469839" cy="4762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Oval 27">
            <a:extLst>
              <a:ext uri="{FF2B5EF4-FFF2-40B4-BE49-F238E27FC236}">
                <a16:creationId xmlns:a16="http://schemas.microsoft.com/office/drawing/2014/main" id="{A0D19299-84F7-DF22-DF8A-09377A127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3366" y="2170330"/>
            <a:ext cx="88900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Oval 28">
            <a:extLst>
              <a:ext uri="{FF2B5EF4-FFF2-40B4-BE49-F238E27FC236}">
                <a16:creationId xmlns:a16="http://schemas.microsoft.com/office/drawing/2014/main" id="{0C9A6111-65AE-4491-1935-D0D13FB63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2166938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29">
            <a:extLst>
              <a:ext uri="{FF2B5EF4-FFF2-40B4-BE49-F238E27FC236}">
                <a16:creationId xmlns:a16="http://schemas.microsoft.com/office/drawing/2014/main" id="{359952C7-2865-2FF8-D778-63AEEA07F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151063"/>
            <a:ext cx="1666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30">
            <a:extLst>
              <a:ext uri="{FF2B5EF4-FFF2-40B4-BE49-F238E27FC236}">
                <a16:creationId xmlns:a16="http://schemas.microsoft.com/office/drawing/2014/main" id="{5A6011F2-1267-7FDA-66FD-86A77D80F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12" y="2157413"/>
            <a:ext cx="21431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3D64AC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Line 31">
            <a:extLst>
              <a:ext uri="{FF2B5EF4-FFF2-40B4-BE49-F238E27FC236}">
                <a16:creationId xmlns:a16="http://schemas.microsoft.com/office/drawing/2014/main" id="{EA4DE3B8-4A30-3D59-9F6D-B4BEAC926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1" y="2095500"/>
            <a:ext cx="952500" cy="1588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Oval 32">
            <a:extLst>
              <a:ext uri="{FF2B5EF4-FFF2-40B4-BE49-F238E27FC236}">
                <a16:creationId xmlns:a16="http://schemas.microsoft.com/office/drawing/2014/main" id="{CA4473A3-7A9E-A190-37F8-2F7346AE4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675" y="2041526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Oval 33">
            <a:extLst>
              <a:ext uri="{FF2B5EF4-FFF2-40B4-BE49-F238E27FC236}">
                <a16:creationId xmlns:a16="http://schemas.microsoft.com/office/drawing/2014/main" id="{0507218F-BE07-2770-7634-0B107BCE0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0" y="2052638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34">
            <a:extLst>
              <a:ext uri="{FF2B5EF4-FFF2-40B4-BE49-F238E27FC236}">
                <a16:creationId xmlns:a16="http://schemas.microsoft.com/office/drawing/2014/main" id="{105EA2A1-A942-6D33-83AA-1F1EDCEBE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1925" y="2036763"/>
            <a:ext cx="1809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35">
            <a:extLst>
              <a:ext uri="{FF2B5EF4-FFF2-40B4-BE49-F238E27FC236}">
                <a16:creationId xmlns:a16="http://schemas.microsoft.com/office/drawing/2014/main" id="{3461EBD1-1DA7-B060-AE5F-249B9086C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2030415"/>
            <a:ext cx="25400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3D64AC"/>
                </a:solidFill>
                <a:effectLst/>
                <a:latin typeface="Calibri" panose="020F0502020204030204" pitchFamily="34" charset="0"/>
              </a:rPr>
              <a:t>DIFS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36">
            <a:extLst>
              <a:ext uri="{FF2B5EF4-FFF2-40B4-BE49-F238E27FC236}">
                <a16:creationId xmlns:a16="http://schemas.microsoft.com/office/drawing/2014/main" id="{A71A7CF4-A940-ACCF-EB3F-A2F802044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162425"/>
            <a:ext cx="573087" cy="458787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Rectangle 37">
            <a:extLst>
              <a:ext uri="{FF2B5EF4-FFF2-40B4-BE49-F238E27FC236}">
                <a16:creationId xmlns:a16="http://schemas.microsoft.com/office/drawing/2014/main" id="{AB619A9A-0394-1DCB-D806-D1B6B5FDF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162425"/>
            <a:ext cx="573087" cy="458787"/>
          </a:xfrm>
          <a:prstGeom prst="rect">
            <a:avLst/>
          </a:prstGeom>
          <a:noFill/>
          <a:ln w="4763" cap="sq">
            <a:solidFill>
              <a:srgbClr val="C8C8C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39">
            <a:extLst>
              <a:ext uri="{FF2B5EF4-FFF2-40B4-BE49-F238E27FC236}">
                <a16:creationId xmlns:a16="http://schemas.microsoft.com/office/drawing/2014/main" id="{DCE190B1-48ED-C9EA-4622-771055B9D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4062" y="4169092"/>
            <a:ext cx="458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or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frame</a:t>
            </a:r>
          </a:p>
        </p:txBody>
      </p:sp>
      <p:pic>
        <p:nvPicPr>
          <p:cNvPr id="1066" name="Picture 42">
            <a:extLst>
              <a:ext uri="{FF2B5EF4-FFF2-40B4-BE49-F238E27FC236}">
                <a16:creationId xmlns:a16="http://schemas.microsoft.com/office/drawing/2014/main" id="{FFC6586C-C5E2-014C-6F09-69E28E3BD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950" y="2836862"/>
            <a:ext cx="793749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301" y="2836863"/>
            <a:ext cx="793750" cy="177800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44">
            <a:extLst>
              <a:ext uri="{FF2B5EF4-FFF2-40B4-BE49-F238E27FC236}">
                <a16:creationId xmlns:a16="http://schemas.microsoft.com/office/drawing/2014/main" id="{3C802FB3-FC47-9CCB-DDCA-FA77CD92E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2612" y="2881313"/>
            <a:ext cx="29527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AIFSN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69" name="Picture 45">
            <a:extLst>
              <a:ext uri="{FF2B5EF4-FFF2-40B4-BE49-F238E27FC236}">
                <a16:creationId xmlns:a16="http://schemas.microsoft.com/office/drawing/2014/main" id="{4B9440F9-6D8E-0B4C-59DD-C2BAD6190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950" y="3609974"/>
            <a:ext cx="793749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Rectangle 46">
            <a:extLst>
              <a:ext uri="{FF2B5EF4-FFF2-40B4-BE49-F238E27FC236}">
                <a16:creationId xmlns:a16="http://schemas.microsoft.com/office/drawing/2014/main" id="{B48F7040-F11E-10DA-9849-A0F1DBFAF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301" y="3616325"/>
            <a:ext cx="787400" cy="163512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47">
            <a:extLst>
              <a:ext uri="{FF2B5EF4-FFF2-40B4-BE49-F238E27FC236}">
                <a16:creationId xmlns:a16="http://schemas.microsoft.com/office/drawing/2014/main" id="{A1E9DD69-1DCD-B498-8FAF-B35135A4C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2612" y="3646487"/>
            <a:ext cx="2952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AIFSN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48">
            <a:extLst>
              <a:ext uri="{FF2B5EF4-FFF2-40B4-BE49-F238E27FC236}">
                <a16:creationId xmlns:a16="http://schemas.microsoft.com/office/drawing/2014/main" id="{531C4D23-3E0D-664C-8760-F8FC9FE56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927599"/>
            <a:ext cx="573087" cy="458787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49">
            <a:extLst>
              <a:ext uri="{FF2B5EF4-FFF2-40B4-BE49-F238E27FC236}">
                <a16:creationId xmlns:a16="http://schemas.microsoft.com/office/drawing/2014/main" id="{FDA38D18-CD75-D235-35A8-EA251999F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927599"/>
            <a:ext cx="573087" cy="458787"/>
          </a:xfrm>
          <a:prstGeom prst="rect">
            <a:avLst/>
          </a:prstGeom>
          <a:noFill/>
          <a:ln w="4763" cap="sq">
            <a:solidFill>
              <a:srgbClr val="C8C8C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3090863"/>
            <a:ext cx="9334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3030538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3036888"/>
            <a:ext cx="203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5" name="Line 57">
            <a:extLst>
              <a:ext uri="{FF2B5EF4-FFF2-40B4-BE49-F238E27FC236}">
                <a16:creationId xmlns:a16="http://schemas.microsoft.com/office/drawing/2014/main" id="{52574965-F0A5-6652-2D23-FC019630A0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0" y="3090863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0" y="3030538"/>
            <a:ext cx="1936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" name="Rectangle 59">
            <a:extLst>
              <a:ext uri="{FF2B5EF4-FFF2-40B4-BE49-F238E27FC236}">
                <a16:creationId xmlns:a16="http://schemas.microsoft.com/office/drawing/2014/main" id="{1BFC3D1E-317A-8010-E5DE-BDCB54F9B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4712" y="3036888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8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3487" y="3090863"/>
            <a:ext cx="944562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" name="Rectangle 61">
            <a:extLst>
              <a:ext uri="{FF2B5EF4-FFF2-40B4-BE49-F238E27FC236}">
                <a16:creationId xmlns:a16="http://schemas.microsoft.com/office/drawing/2014/main" id="{A4C969B0-2FC5-FF1C-D04C-171159109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0662" y="3030538"/>
            <a:ext cx="431800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299" y="3029887"/>
            <a:ext cx="761427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mode/NAV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031" name="Line 63">
            <a:extLst>
              <a:ext uri="{FF2B5EF4-FFF2-40B4-BE49-F238E27FC236}">
                <a16:creationId xmlns:a16="http://schemas.microsoft.com/office/drawing/2014/main" id="{4034C5E3-A5C8-EBDD-BD9D-8DA6D6103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2987" y="3856037"/>
            <a:ext cx="935037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Rectangle 64">
            <a:extLst>
              <a:ext uri="{FF2B5EF4-FFF2-40B4-BE49-F238E27FC236}">
                <a16:creationId xmlns:a16="http://schemas.microsoft.com/office/drawing/2014/main" id="{CA1460FB-2BA1-47C1-82AD-9AA9D8C67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00" y="3795712"/>
            <a:ext cx="152400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65">
            <a:extLst>
              <a:ext uri="{FF2B5EF4-FFF2-40B4-BE49-F238E27FC236}">
                <a16:creationId xmlns:a16="http://schemas.microsoft.com/office/drawing/2014/main" id="{2091A7BF-9978-4BE0-D91B-25AE49AC6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8275" y="3798887"/>
            <a:ext cx="23495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4" name="Line 66">
            <a:extLst>
              <a:ext uri="{FF2B5EF4-FFF2-40B4-BE49-F238E27FC236}">
                <a16:creationId xmlns:a16="http://schemas.microsoft.com/office/drawing/2014/main" id="{BF3510B3-E448-8D48-6FC0-1D954B5D90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8025" y="3856037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Rectangle 67">
            <a:extLst>
              <a:ext uri="{FF2B5EF4-FFF2-40B4-BE49-F238E27FC236}">
                <a16:creationId xmlns:a16="http://schemas.microsoft.com/office/drawing/2014/main" id="{C904724A-B5EA-DCE2-5D72-66194E75C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7" y="3795712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Rectangle 68">
            <a:extLst>
              <a:ext uri="{FF2B5EF4-FFF2-40B4-BE49-F238E27FC236}">
                <a16:creationId xmlns:a16="http://schemas.microsoft.com/office/drawing/2014/main" id="{57731DA1-22CF-2BA7-6D19-8A9F82027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650" y="3798887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7" name="Line 69">
            <a:extLst>
              <a:ext uri="{FF2B5EF4-FFF2-40B4-BE49-F238E27FC236}">
                <a16:creationId xmlns:a16="http://schemas.microsoft.com/office/drawing/2014/main" id="{219D0BB6-D05A-557E-4301-490B2C4BB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3012" y="3856037"/>
            <a:ext cx="955675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Rectangle 70">
            <a:extLst>
              <a:ext uri="{FF2B5EF4-FFF2-40B4-BE49-F238E27FC236}">
                <a16:creationId xmlns:a16="http://schemas.microsoft.com/office/drawing/2014/main" id="{D0C767C3-481D-29E1-6680-B3BBF6DCC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4950" y="3795712"/>
            <a:ext cx="431800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Line 72">
            <a:extLst>
              <a:ext uri="{FF2B5EF4-FFF2-40B4-BE49-F238E27FC236}">
                <a16:creationId xmlns:a16="http://schemas.microsoft.com/office/drawing/2014/main" id="{D376437E-8E29-20EF-41FB-E8D003177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4697412"/>
            <a:ext cx="9334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Rectangle 73">
            <a:extLst>
              <a:ext uri="{FF2B5EF4-FFF2-40B4-BE49-F238E27FC236}">
                <a16:creationId xmlns:a16="http://schemas.microsoft.com/office/drawing/2014/main" id="{7686FDFA-0CCC-CAD7-962A-EC362BF70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4637087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Rectangle 74">
            <a:extLst>
              <a:ext uri="{FF2B5EF4-FFF2-40B4-BE49-F238E27FC236}">
                <a16:creationId xmlns:a16="http://schemas.microsoft.com/office/drawing/2014/main" id="{4F3CC793-0061-A732-DB89-D14979F82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4640262"/>
            <a:ext cx="23495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3" name="Line 75">
            <a:extLst>
              <a:ext uri="{FF2B5EF4-FFF2-40B4-BE49-F238E27FC236}">
                <a16:creationId xmlns:a16="http://schemas.microsoft.com/office/drawing/2014/main" id="{1E41F8F6-4297-0BFD-19C0-B5FBC31DA7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5462587"/>
            <a:ext cx="9334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" name="Rectangle 76">
            <a:extLst>
              <a:ext uri="{FF2B5EF4-FFF2-40B4-BE49-F238E27FC236}">
                <a16:creationId xmlns:a16="http://schemas.microsoft.com/office/drawing/2014/main" id="{F46FF9B8-6D2C-6741-F05B-37053523D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5400674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Rectangle 77">
            <a:extLst>
              <a:ext uri="{FF2B5EF4-FFF2-40B4-BE49-F238E27FC236}">
                <a16:creationId xmlns:a16="http://schemas.microsoft.com/office/drawing/2014/main" id="{BA3A7F9A-45FE-74CB-0DDA-396481A92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5405437"/>
            <a:ext cx="203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02" name="Picture 78">
            <a:extLst>
              <a:ext uri="{FF2B5EF4-FFF2-40B4-BE49-F238E27FC236}">
                <a16:creationId xmlns:a16="http://schemas.microsoft.com/office/drawing/2014/main" id="{7BB452AF-BAC3-9E55-BC5D-E60C01979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0" y="4460875"/>
            <a:ext cx="9175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6" name="Rectangle 79">
            <a:extLst>
              <a:ext uri="{FF2B5EF4-FFF2-40B4-BE49-F238E27FC236}">
                <a16:creationId xmlns:a16="http://schemas.microsoft.com/office/drawing/2014/main" id="{60CC609E-6667-48FC-3A99-37AC6EBA6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7" y="4468812"/>
            <a:ext cx="917575" cy="152400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7" name="Rectangle 80">
            <a:extLst>
              <a:ext uri="{FF2B5EF4-FFF2-40B4-BE49-F238E27FC236}">
                <a16:creationId xmlns:a16="http://schemas.microsoft.com/office/drawing/2014/main" id="{FF2786DD-0F20-EB6C-921C-E6D1D6170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4487862"/>
            <a:ext cx="7127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BO: rand(0,7)=4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8" name="Freeform 81">
            <a:extLst>
              <a:ext uri="{FF2B5EF4-FFF2-40B4-BE49-F238E27FC236}">
                <a16:creationId xmlns:a16="http://schemas.microsoft.com/office/drawing/2014/main" id="{D48E9480-C03F-6148-E8CA-47E50EB1F4C2}"/>
              </a:ext>
            </a:extLst>
          </p:cNvPr>
          <p:cNvSpPr>
            <a:spLocks noEditPoints="1"/>
          </p:cNvSpPr>
          <p:nvPr/>
        </p:nvSpPr>
        <p:spPr bwMode="auto">
          <a:xfrm>
            <a:off x="4486274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Freeform 82">
            <a:extLst>
              <a:ext uri="{FF2B5EF4-FFF2-40B4-BE49-F238E27FC236}">
                <a16:creationId xmlns:a16="http://schemas.microsoft.com/office/drawing/2014/main" id="{3514DE27-F370-BF8F-5B4D-18A7E278AF3E}"/>
              </a:ext>
            </a:extLst>
          </p:cNvPr>
          <p:cNvSpPr>
            <a:spLocks noEditPoints="1"/>
          </p:cNvSpPr>
          <p:nvPr/>
        </p:nvSpPr>
        <p:spPr bwMode="auto">
          <a:xfrm>
            <a:off x="4714874" y="2241550"/>
            <a:ext cx="17462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09" name="Picture 85">
            <a:extLst>
              <a:ext uri="{FF2B5EF4-FFF2-40B4-BE49-F238E27FC236}">
                <a16:creationId xmlns:a16="http://schemas.microsoft.com/office/drawing/2014/main" id="{227D2F10-9D3B-58C0-8387-D9C3ACF09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0" y="5224462"/>
            <a:ext cx="1150937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2" name="Rectangle 86">
            <a:extLst>
              <a:ext uri="{FF2B5EF4-FFF2-40B4-BE49-F238E27FC236}">
                <a16:creationId xmlns:a16="http://schemas.microsoft.com/office/drawing/2014/main" id="{7781A6C2-CB25-298A-B875-1985622CE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7" y="5232399"/>
            <a:ext cx="1146175" cy="153987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3" name="Rectangle 87">
            <a:extLst>
              <a:ext uri="{FF2B5EF4-FFF2-40B4-BE49-F238E27FC236}">
                <a16:creationId xmlns:a16="http://schemas.microsoft.com/office/drawing/2014/main" id="{5AEFB7B1-7E5B-9807-F9E5-B039D54A3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5" y="5253037"/>
            <a:ext cx="7127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BO: rand(0,7)=5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4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162" y="4162425"/>
            <a:ext cx="3551237" cy="458787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" name="Rectangle 89">
            <a:extLst>
              <a:ext uri="{FF2B5EF4-FFF2-40B4-BE49-F238E27FC236}">
                <a16:creationId xmlns:a16="http://schemas.microsoft.com/office/drawing/2014/main" id="{D26AA3F6-35EC-A0B7-BAC3-2B3842CFF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162" y="4162425"/>
            <a:ext cx="3551237" cy="458787"/>
          </a:xfrm>
          <a:prstGeom prst="rect">
            <a:avLst/>
          </a:prstGeom>
          <a:noFill/>
          <a:ln w="4763" cap="sq">
            <a:solidFill>
              <a:srgbClr val="C8C8C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6" name="Rectangle 90">
            <a:extLst>
              <a:ext uri="{FF2B5EF4-FFF2-40B4-BE49-F238E27FC236}">
                <a16:creationId xmlns:a16="http://schemas.microsoft.com/office/drawing/2014/main" id="{9F968197-A88D-AB45-C78E-4B22C1479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4314825"/>
            <a:ext cx="11604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EFFFF"/>
                </a:solidFill>
                <a:effectLst/>
                <a:latin typeface="Calibri" panose="020F0502020204030204" pitchFamily="34" charset="0"/>
              </a:rPr>
              <a:t>PPDU transmission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7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3812" y="4697412"/>
            <a:ext cx="8572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8" name="Rectangle 92">
            <a:extLst>
              <a:ext uri="{FF2B5EF4-FFF2-40B4-BE49-F238E27FC236}">
                <a16:creationId xmlns:a16="http://schemas.microsoft.com/office/drawing/2014/main" id="{5E677AC7-626A-BE1C-AB46-660B56DAA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4650" y="4637087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9" name="Rectangle 93">
            <a:extLst>
              <a:ext uri="{FF2B5EF4-FFF2-40B4-BE49-F238E27FC236}">
                <a16:creationId xmlns:a16="http://schemas.microsoft.com/office/drawing/2014/main" id="{14166D69-93F7-C889-1876-09053BC3D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412" y="4640262"/>
            <a:ext cx="23495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0" name="Line 94">
            <a:extLst>
              <a:ext uri="{FF2B5EF4-FFF2-40B4-BE49-F238E27FC236}">
                <a16:creationId xmlns:a16="http://schemas.microsoft.com/office/drawing/2014/main" id="{F195C83F-48F6-BF65-8B5C-EFEDEF21B8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3812" y="5462587"/>
            <a:ext cx="8572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1" name="Rectangle 95">
            <a:extLst>
              <a:ext uri="{FF2B5EF4-FFF2-40B4-BE49-F238E27FC236}">
                <a16:creationId xmlns:a16="http://schemas.microsoft.com/office/drawing/2014/main" id="{B8EBDBEC-A2FF-C61A-65BE-E544FFCDA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4650" y="5400674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2" name="Rectangle 96">
            <a:extLst>
              <a:ext uri="{FF2B5EF4-FFF2-40B4-BE49-F238E27FC236}">
                <a16:creationId xmlns:a16="http://schemas.microsoft.com/office/drawing/2014/main" id="{A015BA3F-45B2-18C0-582D-14A0671EA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412" y="5405437"/>
            <a:ext cx="2047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3" name="Line 97">
            <a:extLst>
              <a:ext uri="{FF2B5EF4-FFF2-40B4-BE49-F238E27FC236}">
                <a16:creationId xmlns:a16="http://schemas.microsoft.com/office/drawing/2014/main" id="{24F93B46-EAB9-BCFC-9748-8B985DC445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1062" y="5462587"/>
            <a:ext cx="3575050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" name="Rectangle 98">
            <a:extLst>
              <a:ext uri="{FF2B5EF4-FFF2-40B4-BE49-F238E27FC236}">
                <a16:creationId xmlns:a16="http://schemas.microsoft.com/office/drawing/2014/main" id="{72F83291-F269-9E2C-9FB3-1B1BCF9C0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2" y="5400674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" name="Rectangle 99">
            <a:extLst>
              <a:ext uri="{FF2B5EF4-FFF2-40B4-BE49-F238E27FC236}">
                <a16:creationId xmlns:a16="http://schemas.microsoft.com/office/drawing/2014/main" id="{5F435279-667E-1F74-6844-93F552D8F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4925" y="5405437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7" name="Line 100">
            <a:extLst>
              <a:ext uri="{FF2B5EF4-FFF2-40B4-BE49-F238E27FC236}">
                <a16:creationId xmlns:a16="http://schemas.microsoft.com/office/drawing/2014/main" id="{A1448986-F569-167E-63F4-9D3273EF0A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9162" y="3090863"/>
            <a:ext cx="355123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8" name="Rectangle 101">
            <a:extLst>
              <a:ext uri="{FF2B5EF4-FFF2-40B4-BE49-F238E27FC236}">
                <a16:creationId xmlns:a16="http://schemas.microsoft.com/office/drawing/2014/main" id="{A3A6DBEE-4597-E231-1892-9125F0CF0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7150" y="3030538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0" name="Rectangle 102">
            <a:extLst>
              <a:ext uri="{FF2B5EF4-FFF2-40B4-BE49-F238E27FC236}">
                <a16:creationId xmlns:a16="http://schemas.microsoft.com/office/drawing/2014/main" id="{96C64AF9-252F-A2BA-3445-474B33F14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1912" y="3036888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1" name="Line 103">
            <a:extLst>
              <a:ext uri="{FF2B5EF4-FFF2-40B4-BE49-F238E27FC236}">
                <a16:creationId xmlns:a16="http://schemas.microsoft.com/office/drawing/2014/main" id="{61164A06-C009-60E2-E154-6CAF338885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8687" y="3856037"/>
            <a:ext cx="355282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2" name="Rectangle 104">
            <a:extLst>
              <a:ext uri="{FF2B5EF4-FFF2-40B4-BE49-F238E27FC236}">
                <a16:creationId xmlns:a16="http://schemas.microsoft.com/office/drawing/2014/main" id="{14773C91-6968-5CAE-6940-AAA4F4871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2" y="3795712"/>
            <a:ext cx="1936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3" name="Rectangle 105">
            <a:extLst>
              <a:ext uri="{FF2B5EF4-FFF2-40B4-BE49-F238E27FC236}">
                <a16:creationId xmlns:a16="http://schemas.microsoft.com/office/drawing/2014/main" id="{7B63C160-8DDA-6B33-93CD-0C20FB260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3798887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4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9587" y="3856037"/>
            <a:ext cx="533400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" name="Rectangle 107">
            <a:extLst>
              <a:ext uri="{FF2B5EF4-FFF2-40B4-BE49-F238E27FC236}">
                <a16:creationId xmlns:a16="http://schemas.microsoft.com/office/drawing/2014/main" id="{60A2B77D-4D86-3B5C-C171-55367662E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3795712"/>
            <a:ext cx="1936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6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212" y="3798887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7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9425" y="4697412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8" name="Rectangle 110">
            <a:extLst>
              <a:ext uri="{FF2B5EF4-FFF2-40B4-BE49-F238E27FC236}">
                <a16:creationId xmlns:a16="http://schemas.microsoft.com/office/drawing/2014/main" id="{B42EDD95-4728-0945-0ED5-0C392102C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7" y="4637087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9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4640262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0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9425" y="5462587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1" name="Rectangle 113">
            <a:extLst>
              <a:ext uri="{FF2B5EF4-FFF2-40B4-BE49-F238E27FC236}">
                <a16:creationId xmlns:a16="http://schemas.microsoft.com/office/drawing/2014/main" id="{7E1ECFDC-6BFE-AC35-15B7-205BC9FA9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7" y="5400674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2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5405437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2">
            <a:extLst>
              <a:ext uri="{FF2B5EF4-FFF2-40B4-BE49-F238E27FC236}">
                <a16:creationId xmlns:a16="http://schemas.microsoft.com/office/drawing/2014/main" id="{49293808-3ED3-BAB7-00CD-19AD1036F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569" y="3786235"/>
            <a:ext cx="761427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mode/NAV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3" name="Rectangle 39">
            <a:extLst>
              <a:ext uri="{FF2B5EF4-FFF2-40B4-BE49-F238E27FC236}">
                <a16:creationId xmlns:a16="http://schemas.microsoft.com/office/drawing/2014/main" id="{0EDCDB66-5A04-A54A-20AB-00353B370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4537" y="4923134"/>
            <a:ext cx="458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or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frame</a:t>
            </a:r>
          </a:p>
        </p:txBody>
      </p:sp>
      <p:sp>
        <p:nvSpPr>
          <p:cNvPr id="14" name="Line 31">
            <a:extLst>
              <a:ext uri="{FF2B5EF4-FFF2-40B4-BE49-F238E27FC236}">
                <a16:creationId xmlns:a16="http://schemas.microsoft.com/office/drawing/2014/main" id="{B57E2791-3E45-60C5-3905-368A245698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742" y="1960565"/>
            <a:ext cx="726333" cy="616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Oval 32">
            <a:extLst>
              <a:ext uri="{FF2B5EF4-FFF2-40B4-BE49-F238E27FC236}">
                <a16:creationId xmlns:a16="http://schemas.microsoft.com/office/drawing/2014/main" id="{12ACA3A9-5A42-75E8-8BD9-D305DBE7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6416" y="1907207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15BAF04C-3561-1BEF-8171-3EB9BFC8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439" y="1921668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" name="Rectangle 34">
            <a:extLst>
              <a:ext uri="{FF2B5EF4-FFF2-40B4-BE49-F238E27FC236}">
                <a16:creationId xmlns:a16="http://schemas.microsoft.com/office/drawing/2014/main" id="{9C2E8C79-D9B9-B64B-1DB5-7AD92B925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001" y="1890097"/>
            <a:ext cx="1809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4" name="Rectangle 35">
            <a:extLst>
              <a:ext uri="{FF2B5EF4-FFF2-40B4-BE49-F238E27FC236}">
                <a16:creationId xmlns:a16="http://schemas.microsoft.com/office/drawing/2014/main" id="{D1D9948B-33ED-2198-48D3-78693EA2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578" y="1891427"/>
            <a:ext cx="171522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3D64AC"/>
                </a:solidFill>
                <a:effectLst/>
                <a:latin typeface="Calibri" panose="020F0502020204030204" pitchFamily="34" charset="0"/>
              </a:rPr>
              <a:t>PIFS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252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3" y="1837190"/>
            <a:ext cx="8097199" cy="451281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Some observations are provided in [1]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If AP send DS for DL LL streams, it has additional gain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b="0" dirty="0"/>
              <a:t>If DS transmissions are randomized, it would help to increase </a:t>
            </a:r>
            <a:r>
              <a:rPr lang="en-US" sz="1600" dirty="0"/>
              <a:t>gain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Some aspects requires additional enhancements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Distributed way is vulnerable to DS congestion in dense environment</a:t>
            </a:r>
          </a:p>
          <a:p>
            <a:pPr marL="457200" lvl="1" indent="0"/>
            <a:r>
              <a:rPr lang="en-US" altLang="ko-KR" sz="1400" dirty="0"/>
              <a:t>       . For reducing congestion, additional conditions (e.g., # of retransmissions, etc.) might be required</a:t>
            </a:r>
          </a:p>
          <a:p>
            <a:pPr marL="457200" lvl="1" indent="0"/>
            <a:r>
              <a:rPr lang="en-US" altLang="ko-KR" sz="1400" dirty="0"/>
              <a:t>       . Adding randomness to DS transmission is limited because the time resource is not enough </a:t>
            </a:r>
          </a:p>
          <a:p>
            <a:pPr marL="457200" lvl="1" indent="0"/>
            <a:r>
              <a:rPr lang="en-US" altLang="ko-KR" sz="1400" dirty="0"/>
              <a:t>       . </a:t>
            </a:r>
            <a:r>
              <a:rPr lang="en-US" altLang="ko-KR" sz="1400" dirty="0" smtClean="0"/>
              <a:t>It</a:t>
            </a:r>
            <a:r>
              <a:rPr lang="en-US" altLang="ko-KR" sz="1400" dirty="0"/>
              <a:t> </a:t>
            </a:r>
            <a:r>
              <a:rPr lang="en-US" altLang="ko-KR" sz="1400" dirty="0" smtClean="0"/>
              <a:t>is </a:t>
            </a:r>
            <a:r>
              <a:rPr lang="en-US" altLang="ko-KR" sz="1400" dirty="0"/>
              <a:t>not easy to add/control the conditions in a distributed feature 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In addition to AC_VO, AC_VI may need to be support with higher priority than best effort traffic.</a:t>
            </a:r>
          </a:p>
          <a:p>
            <a:pPr marL="457200" lvl="1" indent="0"/>
            <a:r>
              <a:rPr lang="en-US" sz="1600" b="0" dirty="0"/>
              <a:t>      . </a:t>
            </a:r>
            <a:r>
              <a:rPr lang="en-US" sz="1400" b="0" dirty="0"/>
              <a:t>In the future, we may have a traffic which is higher priority than AC_VO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AP may further prioritize the urgent traffic  </a:t>
            </a:r>
          </a:p>
          <a:p>
            <a:pPr marL="457200" lvl="1" indent="0"/>
            <a:endParaRPr lang="en-US" sz="1400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Motivation  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234735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44629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AP can provide some parameters to decide whether STA sends DS or not </a:t>
            </a:r>
            <a:endParaRPr lang="en-US" altLang="ko-KR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/>
              <a:t>Traffic Type (Access Class, TID, etc.)</a:t>
            </a:r>
          </a:p>
          <a:p>
            <a:pPr marL="1085850" lvl="2" indent="-171450">
              <a:buFontTx/>
              <a:buChar char="-"/>
            </a:pPr>
            <a:r>
              <a:rPr lang="en-US" altLang="ko-KR" sz="1400" dirty="0"/>
              <a:t>For example, AP selects the lowest access class (LAC) </a:t>
            </a:r>
            <a:r>
              <a:rPr lang="en-US" altLang="ko-KR" sz="1400" dirty="0" smtClean="0"/>
              <a:t>allowed </a:t>
            </a:r>
            <a:r>
              <a:rPr lang="en-US" altLang="ko-KR" sz="1400" dirty="0"/>
              <a:t>for prioritized </a:t>
            </a:r>
            <a:r>
              <a:rPr lang="en-US" altLang="ko-KR" sz="1400" dirty="0" err="1" smtClean="0"/>
              <a:t>accessIf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AC_VI is selected as LAC, AC_VO and AC_VI are allowed to be transmitted 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EDCA+ </a:t>
            </a:r>
            <a:r>
              <a:rPr lang="en-US" altLang="ko-KR" sz="2800" dirty="0"/>
              <a:t>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75286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671" y="5491896"/>
            <a:ext cx="527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STA3</a:t>
            </a:r>
          </a:p>
          <a:p>
            <a:pPr lvl="0" algn="ctr" defTabSz="914400">
              <a:buClrTx/>
              <a:buSzTx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lang="en-US" altLang="en-US" sz="1200" dirty="0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468" y="4817828"/>
            <a:ext cx="465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7030A0"/>
                </a:solidFill>
                <a:latin typeface="Calibri" panose="020F0502020204030204" pitchFamily="34" charset="0"/>
              </a:rPr>
              <a:t>AC_VI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289" y="4221635"/>
            <a:ext cx="5116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Calibri" panose="020F0502020204030204" pitchFamily="34" charset="0"/>
              </a:rPr>
              <a:t>(Legacy)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899" y="3619307"/>
            <a:ext cx="16991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3172372" y="3511558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3553" y="4456654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3553" y="5025051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3553" y="5657373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4247" y="3919401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7526" y="3512348"/>
            <a:ext cx="1190231" cy="4062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Beacon w/ </a:t>
            </a:r>
          </a:p>
          <a:p>
            <a:r>
              <a:rPr lang="en-US" sz="1000" b="1" dirty="0">
                <a:solidFill>
                  <a:srgbClr val="0070C0"/>
                </a:solidFill>
              </a:rPr>
              <a:t>LAC = AC_VO</a:t>
            </a:r>
          </a:p>
          <a:p>
            <a:r>
              <a:rPr lang="en-US" sz="10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588" y="5485554"/>
            <a:ext cx="527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STA3</a:t>
            </a:r>
          </a:p>
          <a:p>
            <a:pPr lvl="0" algn="ctr" defTabSz="914400">
              <a:buClrTx/>
              <a:buSzTx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lang="en-US" altLang="en-US" sz="1200" dirty="0"/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385" y="4811486"/>
            <a:ext cx="465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7030A0"/>
                </a:solidFill>
                <a:latin typeface="Calibri" panose="020F0502020204030204" pitchFamily="34" charset="0"/>
              </a:rPr>
              <a:t>AC_VI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2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4206" y="4215293"/>
            <a:ext cx="5116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Calibri" panose="020F0502020204030204" pitchFamily="34" charset="0"/>
              </a:rPr>
              <a:t>(Legacy)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8816" y="3612965"/>
            <a:ext cx="16991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7292289" y="350521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5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70" y="4450312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6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70" y="5018709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7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70" y="5651031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9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4164" y="3913059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443" y="3506006"/>
            <a:ext cx="1190231" cy="4062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Beacon w/ </a:t>
            </a:r>
          </a:p>
          <a:p>
            <a:r>
              <a:rPr lang="en-US" sz="1000" b="1" dirty="0" smtClean="0">
                <a:solidFill>
                  <a:srgbClr val="0070C0"/>
                </a:solidFill>
              </a:rPr>
              <a:t>LAC </a:t>
            </a:r>
            <a:r>
              <a:rPr lang="en-US" sz="1000" b="1" dirty="0">
                <a:solidFill>
                  <a:srgbClr val="0070C0"/>
                </a:solidFill>
              </a:rPr>
              <a:t>= </a:t>
            </a:r>
            <a:r>
              <a:rPr lang="en-US" sz="1000" b="1" dirty="0" smtClean="0">
                <a:solidFill>
                  <a:srgbClr val="7030A0"/>
                </a:solidFill>
              </a:rPr>
              <a:t>AC_VI</a:t>
            </a:r>
            <a:endParaRPr lang="en-US" sz="1000" b="1" dirty="0">
              <a:solidFill>
                <a:srgbClr val="7030A0"/>
              </a:solidFill>
            </a:endParaRPr>
          </a:p>
          <a:p>
            <a:r>
              <a:rPr lang="en-US" sz="10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2334668" y="4150568"/>
            <a:ext cx="6735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EDCA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328904" y="4674991"/>
            <a:ext cx="6735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EDCA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2307058" y="5294108"/>
            <a:ext cx="7745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EDCA+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6492558" y="4143410"/>
            <a:ext cx="6735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EDCA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6474337" y="4711806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EDCA+  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6452483" y="5301781"/>
            <a:ext cx="7745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EDCA+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40" name="직선 연결선 39"/>
          <p:cNvCxnSpPr/>
          <p:nvPr/>
        </p:nvCxnSpPr>
        <p:spPr bwMode="auto">
          <a:xfrm>
            <a:off x="4622113" y="3223239"/>
            <a:ext cx="0" cy="28203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6352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44629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AP can provide some parameters to decide whether STA sends DS or </a:t>
            </a:r>
            <a:r>
              <a:rPr lang="en-US" altLang="ko-KR" sz="1800" b="0" dirty="0" smtClean="0"/>
              <a:t>not (Cont.) </a:t>
            </a:r>
            <a:endParaRPr lang="en-US" altLang="ko-KR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 smtClean="0"/>
              <a:t>Priority </a:t>
            </a:r>
            <a:r>
              <a:rPr lang="en-US" altLang="ko-KR" sz="1600" dirty="0"/>
              <a:t>Value (PV)   </a:t>
            </a:r>
          </a:p>
          <a:p>
            <a:pPr marL="1085850" lvl="2" indent="-171450">
              <a:buFontTx/>
              <a:buChar char="-"/>
            </a:pPr>
            <a:r>
              <a:rPr lang="en-US" altLang="ko-KR" sz="1400" dirty="0"/>
              <a:t>AP selects a proper value within [</a:t>
            </a:r>
            <a:r>
              <a:rPr lang="en-US" altLang="ko-KR" sz="1400" dirty="0" err="1"/>
              <a:t>PVmin</a:t>
            </a:r>
            <a:r>
              <a:rPr lang="en-US" altLang="ko-KR" sz="1400" dirty="0"/>
              <a:t>, </a:t>
            </a:r>
            <a:r>
              <a:rPr lang="en-US" altLang="ko-KR" sz="1400" dirty="0" err="1"/>
              <a:t>PVmax</a:t>
            </a:r>
            <a:r>
              <a:rPr lang="en-US" altLang="ko-KR" sz="1400" dirty="0"/>
              <a:t>] for access control </a:t>
            </a:r>
            <a:r>
              <a:rPr lang="en-US" altLang="ko-KR" sz="1600" dirty="0"/>
              <a:t> </a:t>
            </a:r>
            <a:endParaRPr lang="en-US" altLang="ko-KR" sz="16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 smtClean="0"/>
              <a:t>Range of PV : [</a:t>
            </a:r>
            <a:r>
              <a:rPr lang="en-US" altLang="ko-KR" sz="1600" dirty="0" err="1" smtClean="0"/>
              <a:t>PVmin</a:t>
            </a:r>
            <a:r>
              <a:rPr lang="en-US" altLang="ko-KR" sz="1600" dirty="0" smtClean="0"/>
              <a:t>, </a:t>
            </a:r>
            <a:r>
              <a:rPr lang="en-US" altLang="ko-KR" sz="1600" dirty="0" err="1" smtClean="0"/>
              <a:t>PVmax</a:t>
            </a:r>
            <a:r>
              <a:rPr lang="en-US" altLang="ko-KR" sz="1600" dirty="0" smtClean="0"/>
              <a:t>]</a:t>
            </a:r>
          </a:p>
          <a:p>
            <a:pPr marL="1085850" lvl="2" indent="-171450">
              <a:buFontTx/>
              <a:buChar char="-"/>
            </a:pPr>
            <a:r>
              <a:rPr lang="en-US" altLang="ko-KR" sz="1400" dirty="0" smtClean="0"/>
              <a:t>Could be fixed in advance. </a:t>
            </a: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STA decide DS transmission by using the received parameters from AP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/>
              <a:t>STA selects a Access PV(APV) within [</a:t>
            </a:r>
            <a:r>
              <a:rPr lang="en-US" altLang="ko-KR" sz="1600" dirty="0" err="1"/>
              <a:t>PVmin</a:t>
            </a:r>
            <a:r>
              <a:rPr lang="en-US" altLang="ko-KR" sz="1600" dirty="0"/>
              <a:t>, </a:t>
            </a:r>
            <a:r>
              <a:rPr lang="en-US" altLang="ko-KR" sz="1600" dirty="0" err="1"/>
              <a:t>PVmax</a:t>
            </a:r>
            <a:r>
              <a:rPr lang="en-US" altLang="ko-KR" sz="1600" dirty="0"/>
              <a:t>]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/>
              <a:t>If APV &lt; PV and </a:t>
            </a:r>
            <a:r>
              <a:rPr lang="en-US" altLang="ko-KR" sz="1600" dirty="0" smtClean="0"/>
              <a:t>traffic </a:t>
            </a:r>
            <a:r>
              <a:rPr lang="en-US" altLang="ko-KR" sz="1600" dirty="0"/>
              <a:t>type is higher than LAC, STA is eligible to send DS  </a:t>
            </a:r>
            <a:endParaRPr lang="en-US" altLang="ko-KR" sz="1400" dirty="0"/>
          </a:p>
          <a:p>
            <a:pPr marL="1085850" lvl="2" indent="-171450">
              <a:buFontTx/>
              <a:buChar char="-"/>
            </a:pP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EDCA+ </a:t>
            </a:r>
            <a:r>
              <a:rPr lang="en-US" altLang="ko-KR" sz="2800" dirty="0"/>
              <a:t>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75286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  <p:sp>
        <p:nvSpPr>
          <p:cNvPr id="35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553" y="6030455"/>
            <a:ext cx="5273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STA3</a:t>
            </a:r>
          </a:p>
          <a:p>
            <a:pPr lvl="0" algn="ctr" defTabSz="914400">
              <a:buClrTx/>
              <a:buSzTx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lang="en-US" altLang="en-US" sz="1200" dirty="0"/>
          </a:p>
        </p:txBody>
      </p:sp>
      <p:sp>
        <p:nvSpPr>
          <p:cNvPr id="36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50" y="5356387"/>
            <a:ext cx="4653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7030A0"/>
                </a:solidFill>
                <a:latin typeface="Calibri" panose="020F0502020204030204" pitchFamily="34" charset="0"/>
              </a:rPr>
              <a:t>AC_VI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7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088" y="4647168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2900785" y="454020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9" name="양쪽 대괄호 38"/>
          <p:cNvSpPr/>
          <p:nvPr/>
        </p:nvSpPr>
        <p:spPr bwMode="auto">
          <a:xfrm>
            <a:off x="1548539" y="5936420"/>
            <a:ext cx="1241097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200" dirty="0">
                <a:solidFill>
                  <a:srgbClr val="C00000"/>
                </a:solidFill>
              </a:rPr>
              <a:t> APV = 2 </a:t>
            </a:r>
            <a:r>
              <a:rPr lang="en-US" altLang="en-US" sz="1200" dirty="0">
                <a:solidFill>
                  <a:srgbClr val="C00000"/>
                </a:solidFill>
                <a:latin typeface="Arial" panose="020B0604020202020204" pitchFamily="34" charset="0"/>
              </a:rPr>
              <a:t>&lt; </a:t>
            </a:r>
            <a:r>
              <a:rPr lang="en-US" altLang="en-US" sz="1200" dirty="0">
                <a:solidFill>
                  <a:srgbClr val="C00000"/>
                </a:solidFill>
              </a:rPr>
              <a:t>PV = 3</a:t>
            </a:r>
            <a:endParaRPr lang="en-US" altLang="en-US" sz="12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0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1434" y="5563610"/>
            <a:ext cx="2824035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1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1434" y="6195932"/>
            <a:ext cx="2824035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2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1434" y="4947262"/>
            <a:ext cx="2824035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3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474" y="4457701"/>
            <a:ext cx="1509285" cy="48874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Beacon w/ </a:t>
            </a:r>
          </a:p>
          <a:p>
            <a:r>
              <a:rPr lang="en-US" sz="1000" dirty="0">
                <a:solidFill>
                  <a:srgbClr val="FF0000"/>
                </a:solidFill>
              </a:rPr>
              <a:t>PV = 3</a:t>
            </a:r>
            <a:r>
              <a:rPr lang="en-US" sz="1000" dirty="0">
                <a:solidFill>
                  <a:schemeClr val="tx1"/>
                </a:solidFill>
              </a:rPr>
              <a:t>, Range = [0, 10]</a:t>
            </a:r>
          </a:p>
          <a:p>
            <a:r>
              <a:rPr lang="en-US" sz="1000" b="1" dirty="0">
                <a:solidFill>
                  <a:srgbClr val="0070C0"/>
                </a:solidFill>
              </a:rPr>
              <a:t>LAC = AC_VO</a:t>
            </a:r>
          </a:p>
          <a:p>
            <a:r>
              <a:rPr lang="en-US" sz="10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1794405" y="5294554"/>
            <a:ext cx="6735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EDCA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45" name="직선 연결선 44"/>
          <p:cNvCxnSpPr/>
          <p:nvPr/>
        </p:nvCxnSpPr>
        <p:spPr bwMode="auto">
          <a:xfrm>
            <a:off x="4595470" y="4366260"/>
            <a:ext cx="0" cy="20634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4714" y="6030455"/>
            <a:ext cx="5273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STA3</a:t>
            </a:r>
          </a:p>
          <a:p>
            <a:pPr lvl="0" algn="ctr" defTabSz="914400">
              <a:buClrTx/>
              <a:buSzTx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lang="en-US" altLang="en-US" sz="1200" dirty="0"/>
          </a:p>
        </p:txBody>
      </p:sp>
      <p:sp>
        <p:nvSpPr>
          <p:cNvPr id="47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6511" y="5356387"/>
            <a:ext cx="4653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7030A0"/>
                </a:solidFill>
                <a:latin typeface="Calibri" panose="020F0502020204030204" pitchFamily="34" charset="0"/>
              </a:rPr>
              <a:t>AC_VI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48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7249" y="4647168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7081946" y="454020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50" name="양쪽 대괄호 49"/>
          <p:cNvSpPr/>
          <p:nvPr/>
        </p:nvSpPr>
        <p:spPr bwMode="auto">
          <a:xfrm>
            <a:off x="5729699" y="5936420"/>
            <a:ext cx="1284191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200" dirty="0">
                <a:solidFill>
                  <a:srgbClr val="C00000"/>
                </a:solidFill>
              </a:rPr>
              <a:t> APV = </a:t>
            </a:r>
            <a:r>
              <a:rPr lang="en-US" altLang="en-US" sz="1200" dirty="0" smtClean="0">
                <a:solidFill>
                  <a:srgbClr val="C00000"/>
                </a:solidFill>
              </a:rPr>
              <a:t>10 </a:t>
            </a:r>
            <a:r>
              <a:rPr lang="en-US" altLang="en-US" sz="1200" dirty="0" smtClean="0">
                <a:solidFill>
                  <a:srgbClr val="C00000"/>
                </a:solidFill>
                <a:latin typeface="Arial" panose="020B0604020202020204" pitchFamily="34" charset="0"/>
              </a:rPr>
              <a:t>&gt; </a:t>
            </a:r>
            <a:r>
              <a:rPr lang="en-US" altLang="en-US" sz="1200" dirty="0">
                <a:solidFill>
                  <a:srgbClr val="C00000"/>
                </a:solidFill>
              </a:rPr>
              <a:t>PV = 3</a:t>
            </a:r>
            <a:endParaRPr lang="en-US" altLang="en-US" sz="12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51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2595" y="5563610"/>
            <a:ext cx="2824035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2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2595" y="6195932"/>
            <a:ext cx="2824035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2595" y="4947262"/>
            <a:ext cx="2824035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4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5875" y="4457701"/>
            <a:ext cx="1509285" cy="48874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Beacon w/ </a:t>
            </a:r>
          </a:p>
          <a:p>
            <a:r>
              <a:rPr lang="en-US" sz="1000" dirty="0">
                <a:solidFill>
                  <a:srgbClr val="FF0000"/>
                </a:solidFill>
              </a:rPr>
              <a:t>PV = 3</a:t>
            </a:r>
            <a:r>
              <a:rPr lang="en-US" sz="1000" dirty="0">
                <a:solidFill>
                  <a:schemeClr val="tx1"/>
                </a:solidFill>
              </a:rPr>
              <a:t>, Range = [0, 10]</a:t>
            </a:r>
          </a:p>
          <a:p>
            <a:r>
              <a:rPr lang="en-US" sz="1000" b="1" dirty="0">
                <a:solidFill>
                  <a:srgbClr val="0070C0"/>
                </a:solidFill>
              </a:rPr>
              <a:t>LAC = AC_VO</a:t>
            </a:r>
          </a:p>
          <a:p>
            <a:r>
              <a:rPr lang="en-US" sz="10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55" name="직사각형 54"/>
          <p:cNvSpPr/>
          <p:nvPr/>
        </p:nvSpPr>
        <p:spPr>
          <a:xfrm>
            <a:off x="5975566" y="5294554"/>
            <a:ext cx="6735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EDCA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7104422" y="5898601"/>
            <a:ext cx="6735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EDCA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3040267" y="5888395"/>
            <a:ext cx="7745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EDCA+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020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44629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Allow the access of STA (</a:t>
            </a:r>
            <a:r>
              <a:rPr lang="en-US" altLang="ko-KR" sz="1800" b="0" dirty="0" smtClean="0"/>
              <a:t>AC_VO, PV = 3)    </a:t>
            </a: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132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1965" y="5270356"/>
            <a:ext cx="526980" cy="0"/>
          </a:xfrm>
          <a:prstGeom prst="line">
            <a:avLst/>
          </a:prstGeom>
          <a:noFill/>
          <a:ln w="34925" cap="rnd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grpSp>
        <p:nvGrpSpPr>
          <p:cNvPr id="144" name="그룹 143"/>
          <p:cNvGrpSpPr/>
          <p:nvPr/>
        </p:nvGrpSpPr>
        <p:grpSpPr>
          <a:xfrm>
            <a:off x="4667867" y="2783351"/>
            <a:ext cx="1394607" cy="3419999"/>
            <a:chOff x="4080333" y="3465486"/>
            <a:chExt cx="1394607" cy="2836543"/>
          </a:xfrm>
        </p:grpSpPr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B2EC99F3-6F7E-CD05-54BC-7D2091227B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0333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134C9126-A9E6-37CD-BE6D-F2A8A97F3A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64575" y="3465486"/>
              <a:ext cx="14074" cy="2836543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C2766101-5F6E-B95B-209F-C3C9C27587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50097" y="3540985"/>
              <a:ext cx="12795" cy="2746970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0DE5E6FC-634C-7936-ADAB-EA22A103F7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2383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8" name="Freeform 81">
              <a:extLst>
                <a:ext uri="{FF2B5EF4-FFF2-40B4-BE49-F238E27FC236}">
                  <a16:creationId xmlns:a16="http://schemas.microsoft.com/office/drawing/2014/main" id="{D48E9480-C03F-6148-E8CA-47E50EB1F4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6625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9" name="Freeform 82">
              <a:extLst>
                <a:ext uri="{FF2B5EF4-FFF2-40B4-BE49-F238E27FC236}">
                  <a16:creationId xmlns:a16="http://schemas.microsoft.com/office/drawing/2014/main" id="{3514DE27-F370-BF8F-5B4D-18A7E278AF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60866" y="3585601"/>
              <a:ext cx="14074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8" name="Rectangle 11">
            <a:extLst>
              <a:ext uri="{FF2B5EF4-FFF2-40B4-BE49-F238E27FC236}">
                <a16:creationId xmlns:a16="http://schemas.microsoft.com/office/drawing/2014/main" id="{AAD8D57B-A399-3F30-73F6-4F7978784D91}"/>
              </a:ext>
            </a:extLst>
          </p:cNvPr>
          <p:cNvSpPr/>
          <p:nvPr/>
        </p:nvSpPr>
        <p:spPr bwMode="auto">
          <a:xfrm>
            <a:off x="3545514" y="2379095"/>
            <a:ext cx="675553" cy="381759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altLang="ko-KR" sz="2800" dirty="0"/>
              <a:t>Example 1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of EDCA+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75286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4524063" y="2384634"/>
            <a:ext cx="1231487" cy="1950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EDCA contention period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9DECEAC-7DB7-19BA-0596-EFC3B9FA48A8}"/>
              </a:ext>
            </a:extLst>
          </p:cNvPr>
          <p:cNvSpPr txBox="1"/>
          <p:nvPr/>
        </p:nvSpPr>
        <p:spPr>
          <a:xfrm>
            <a:off x="3530825" y="2405751"/>
            <a:ext cx="684508" cy="33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Previous TXOP</a:t>
            </a: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FECAF046-C70D-C4B2-5480-8D8776E73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433" y="5699152"/>
            <a:ext cx="4504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</a:t>
            </a:r>
            <a:r>
              <a:rPr lang="en-US" altLang="en-US" sz="10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000" dirty="0">
                <a:latin typeface="Calibri" panose="020F0502020204030204" pitchFamily="34" charset="0"/>
              </a:rPr>
              <a:t>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344" y="5099828"/>
            <a:ext cx="440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STA3</a:t>
            </a:r>
          </a:p>
          <a:p>
            <a:pPr lvl="0" algn="ctr" defTabSz="914400">
              <a:buClrTx/>
              <a:buSzTx/>
            </a:pPr>
            <a:r>
              <a:rPr lang="en-US" altLang="en-US" sz="1000" dirty="0">
                <a:latin typeface="Calibri" panose="020F0502020204030204" pitchFamily="34" charset="0"/>
              </a:rPr>
              <a:t>(</a:t>
            </a:r>
            <a:r>
              <a:rPr lang="en-US" altLang="en-US" sz="10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000" dirty="0">
                <a:latin typeface="Calibri" panose="020F0502020204030204" pitchFamily="34" charset="0"/>
              </a:rPr>
              <a:t>)</a:t>
            </a:r>
            <a:endParaRPr lang="en-US" altLang="en-US" sz="1000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747" y="4425760"/>
            <a:ext cx="397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</a:t>
            </a:r>
            <a:r>
              <a:rPr lang="en-US" altLang="en-US" sz="1000" dirty="0">
                <a:solidFill>
                  <a:srgbClr val="7030A0"/>
                </a:solidFill>
                <a:latin typeface="Calibri" panose="020F0502020204030204" pitchFamily="34" charset="0"/>
              </a:rPr>
              <a:t>AC_VI</a:t>
            </a:r>
            <a:r>
              <a:rPr lang="en-US" altLang="en-US" sz="1000" dirty="0">
                <a:latin typeface="Calibri" panose="020F0502020204030204" pitchFamily="34" charset="0"/>
              </a:rPr>
              <a:t>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512" y="3829567"/>
            <a:ext cx="4360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(Legacy)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7" name="Line 26">
            <a:extLst>
              <a:ext uri="{FF2B5EF4-FFF2-40B4-BE49-F238E27FC236}">
                <a16:creationId xmlns:a16="http://schemas.microsoft.com/office/drawing/2014/main" id="{1B0B5805-0645-6119-40A4-8DF9FFCA4D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9801" y="2924610"/>
            <a:ext cx="378670" cy="3559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8" name="Oval 27">
            <a:extLst>
              <a:ext uri="{FF2B5EF4-FFF2-40B4-BE49-F238E27FC236}">
                <a16:creationId xmlns:a16="http://schemas.microsoft.com/office/drawing/2014/main" id="{A0D19299-84F7-DF22-DF8A-09377A127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8847" y="2893924"/>
            <a:ext cx="71650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9" name="Oval 28">
            <a:extLst>
              <a:ext uri="{FF2B5EF4-FFF2-40B4-BE49-F238E27FC236}">
                <a16:creationId xmlns:a16="http://schemas.microsoft.com/office/drawing/2014/main" id="{0C9A6111-65AE-4491-1935-D0D13FB63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368" y="2891389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1" name="Rectangle 30">
            <a:extLst>
              <a:ext uri="{FF2B5EF4-FFF2-40B4-BE49-F238E27FC236}">
                <a16:creationId xmlns:a16="http://schemas.microsoft.com/office/drawing/2014/main" id="{5A6011F2-1267-7FDA-66FD-86A77D80F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594" y="2866097"/>
            <a:ext cx="147476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42" name="Line 31">
            <a:extLst>
              <a:ext uri="{FF2B5EF4-FFF2-40B4-BE49-F238E27FC236}">
                <a16:creationId xmlns:a16="http://schemas.microsoft.com/office/drawing/2014/main" id="{EA4DE3B8-4A30-3D59-9F6D-B4BEAC926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1269" y="2837997"/>
            <a:ext cx="767674" cy="1187"/>
          </a:xfrm>
          <a:prstGeom prst="line">
            <a:avLst/>
          </a:prstGeom>
          <a:noFill/>
          <a:ln w="17463" cap="rnd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3" name="Oval 32">
            <a:extLst>
              <a:ext uri="{FF2B5EF4-FFF2-40B4-BE49-F238E27FC236}">
                <a16:creationId xmlns:a16="http://schemas.microsoft.com/office/drawing/2014/main" id="{CA4473A3-7A9E-A190-37F8-2F7346AE4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648" y="2797657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4" name="Oval 33">
            <a:extLst>
              <a:ext uri="{FF2B5EF4-FFF2-40B4-BE49-F238E27FC236}">
                <a16:creationId xmlns:a16="http://schemas.microsoft.com/office/drawing/2014/main" id="{0507218F-BE07-2770-7634-0B107BCE0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117" y="2805962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6" name="Rectangle 35">
            <a:extLst>
              <a:ext uri="{FF2B5EF4-FFF2-40B4-BE49-F238E27FC236}">
                <a16:creationId xmlns:a16="http://schemas.microsoft.com/office/drawing/2014/main" id="{3461EBD1-1DA7-B060-AE5F-249B9086C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512" y="2771180"/>
            <a:ext cx="160300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DIFS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56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6420" y="4060071"/>
            <a:ext cx="814006" cy="4515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7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167" y="4019500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113" y="4047183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60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6922" y="4019500"/>
            <a:ext cx="156094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2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9917" y="4062822"/>
            <a:ext cx="774396" cy="1764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4" name="Line 63">
            <a:extLst>
              <a:ext uri="{FF2B5EF4-FFF2-40B4-BE49-F238E27FC236}">
                <a16:creationId xmlns:a16="http://schemas.microsoft.com/office/drawing/2014/main" id="{4034C5E3-A5C8-EBDD-BD9D-8DA6D61038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42817" y="4627322"/>
            <a:ext cx="807609" cy="9147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A1460FB-2BA1-47C1-82AD-9AA9D8C67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843" y="4591383"/>
            <a:ext cx="122828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0" name="Line 69">
            <a:extLst>
              <a:ext uri="{FF2B5EF4-FFF2-40B4-BE49-F238E27FC236}">
                <a16:creationId xmlns:a16="http://schemas.microsoft.com/office/drawing/2014/main" id="{219D0BB6-D05A-557E-4301-490B2C4BB8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7595" y="4635965"/>
            <a:ext cx="777330" cy="504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1" name="Line 72">
            <a:extLst>
              <a:ext uri="{FF2B5EF4-FFF2-40B4-BE49-F238E27FC236}">
                <a16:creationId xmlns:a16="http://schemas.microsoft.com/office/drawing/2014/main" id="{D376437E-8E29-20EF-41FB-E8D003177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6420" y="5265305"/>
            <a:ext cx="790604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2" name="Rectangle 73">
            <a:extLst>
              <a:ext uri="{FF2B5EF4-FFF2-40B4-BE49-F238E27FC236}">
                <a16:creationId xmlns:a16="http://schemas.microsoft.com/office/drawing/2014/main" id="{7686FDFA-0CCC-CAD7-962A-EC362BF70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167" y="5220218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3" name="Rectangle 74">
            <a:extLst>
              <a:ext uri="{FF2B5EF4-FFF2-40B4-BE49-F238E27FC236}">
                <a16:creationId xmlns:a16="http://schemas.microsoft.com/office/drawing/2014/main" id="{4F3CC793-0061-A732-DB89-D14979F82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113" y="5249666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74" name="Line 75">
            <a:extLst>
              <a:ext uri="{FF2B5EF4-FFF2-40B4-BE49-F238E27FC236}">
                <a16:creationId xmlns:a16="http://schemas.microsoft.com/office/drawing/2014/main" id="{1E41F8F6-4297-0BFD-19C0-B5FBC31DA7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6420" y="5834283"/>
            <a:ext cx="776548" cy="2906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pic>
        <p:nvPicPr>
          <p:cNvPr id="75" name="Picture 78">
            <a:extLst>
              <a:ext uri="{FF2B5EF4-FFF2-40B4-BE49-F238E27FC236}">
                <a16:creationId xmlns:a16="http://schemas.microsoft.com/office/drawing/2014/main" id="{7BB452AF-BAC3-9E55-BC5D-E60C01979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227" y="5088519"/>
            <a:ext cx="739526" cy="11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8536" y="5265305"/>
            <a:ext cx="690906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3" name="Line 31">
            <a:extLst>
              <a:ext uri="{FF2B5EF4-FFF2-40B4-BE49-F238E27FC236}">
                <a16:creationId xmlns:a16="http://schemas.microsoft.com/office/drawing/2014/main" id="{B57E2791-3E45-60C5-3905-368A245698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51866" y="2737148"/>
            <a:ext cx="585393" cy="460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4" name="Oval 32">
            <a:extLst>
              <a:ext uri="{FF2B5EF4-FFF2-40B4-BE49-F238E27FC236}">
                <a16:creationId xmlns:a16="http://schemas.microsoft.com/office/drawing/2014/main" id="{12ACA3A9-5A42-75E8-8BD9-D305DBE7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246" y="2697268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5" name="Oval 33">
            <a:extLst>
              <a:ext uri="{FF2B5EF4-FFF2-40B4-BE49-F238E27FC236}">
                <a16:creationId xmlns:a16="http://schemas.microsoft.com/office/drawing/2014/main" id="{15BAF04C-3561-1BEF-8171-3EB9BFC8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896" y="2708076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7" name="Rectangle 35">
            <a:extLst>
              <a:ext uri="{FF2B5EF4-FFF2-40B4-BE49-F238E27FC236}">
                <a16:creationId xmlns:a16="http://schemas.microsoft.com/office/drawing/2014/main" id="{D1D9948B-33ED-2198-48D3-78693EA2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112" y="2667302"/>
            <a:ext cx="152286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PIFS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10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59" y="5789197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1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8805" y="5823425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13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7614" y="5789197"/>
            <a:ext cx="156094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5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609" y="5834283"/>
            <a:ext cx="783704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8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519" y="3227239"/>
            <a:ext cx="1394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05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3006764" y="311949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2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4064586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4632983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4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5265305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5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5834283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" name="양쪽 대괄호 14"/>
          <p:cNvSpPr/>
          <p:nvPr/>
        </p:nvSpPr>
        <p:spPr bwMode="auto">
          <a:xfrm>
            <a:off x="1895049" y="5005793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 APV = 2 </a:t>
            </a:r>
            <a:r>
              <a:rPr lang="en-US" altLang="en-US" sz="1050" dirty="0">
                <a:solidFill>
                  <a:srgbClr val="C00000"/>
                </a:solidFill>
                <a:latin typeface="Arial" panose="020B0604020202020204" pitchFamily="34" charset="0"/>
              </a:rPr>
              <a:t>&lt; </a:t>
            </a:r>
            <a:r>
              <a:rPr lang="en-US" altLang="en-US" sz="1050" dirty="0">
                <a:solidFill>
                  <a:srgbClr val="C00000"/>
                </a:solidFill>
              </a:rPr>
              <a:t>PV = 3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26" name="양쪽 대괄호 125"/>
          <p:cNvSpPr/>
          <p:nvPr/>
        </p:nvSpPr>
        <p:spPr bwMode="auto">
          <a:xfrm>
            <a:off x="1882369" y="5563902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 APV = 4 </a:t>
            </a:r>
            <a:r>
              <a:rPr lang="en-US" altLang="en-US" sz="1050" dirty="0">
                <a:solidFill>
                  <a:srgbClr val="C00000"/>
                </a:solidFill>
                <a:latin typeface="Arial" panose="020B0604020202020204" pitchFamily="34" charset="0"/>
              </a:rPr>
              <a:t>&gt; </a:t>
            </a:r>
            <a:r>
              <a:rPr lang="en-US" altLang="en-US" sz="1050" dirty="0">
                <a:solidFill>
                  <a:srgbClr val="C00000"/>
                </a:solidFill>
              </a:rPr>
              <a:t>PV = 3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28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7571" y="4462034"/>
            <a:ext cx="546929" cy="1686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091A7BF-9978-4BE0-D91B-25AE49AC6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025" y="4620403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grpSp>
        <p:nvGrpSpPr>
          <p:cNvPr id="127" name="그룹 126"/>
          <p:cNvGrpSpPr/>
          <p:nvPr/>
        </p:nvGrpSpPr>
        <p:grpSpPr>
          <a:xfrm>
            <a:off x="3534268" y="4636469"/>
            <a:ext cx="708550" cy="1200720"/>
            <a:chOff x="3201076" y="4739908"/>
            <a:chExt cx="454207" cy="1200720"/>
          </a:xfrm>
        </p:grpSpPr>
        <p:sp>
          <p:nvSpPr>
            <p:cNvPr id="93" name="Line 106">
              <a:extLst>
                <a:ext uri="{FF2B5EF4-FFF2-40B4-BE49-F238E27FC236}">
                  <a16:creationId xmlns:a16="http://schemas.microsoft.com/office/drawing/2014/main" id="{5890B4EE-8DD1-6CB7-BABF-16343C458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386" y="4739908"/>
              <a:ext cx="429897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96" name="Line 109">
              <a:extLst>
                <a:ext uri="{FF2B5EF4-FFF2-40B4-BE49-F238E27FC236}">
                  <a16:creationId xmlns:a16="http://schemas.microsoft.com/office/drawing/2014/main" id="{95229B68-3308-B387-C4FA-1AEC41C38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1076" y="5368744"/>
              <a:ext cx="431176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99" name="Line 112">
              <a:extLst>
                <a:ext uri="{FF2B5EF4-FFF2-40B4-BE49-F238E27FC236}">
                  <a16:creationId xmlns:a16="http://schemas.microsoft.com/office/drawing/2014/main" id="{E4A21350-A667-B0E5-9C8E-9E622C0982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1076" y="5940628"/>
              <a:ext cx="431176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95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108" y="4620403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98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108" y="5249666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01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108" y="5823425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76" name="Rectangle 79">
            <a:extLst>
              <a:ext uri="{FF2B5EF4-FFF2-40B4-BE49-F238E27FC236}">
                <a16:creationId xmlns:a16="http://schemas.microsoft.com/office/drawing/2014/main" id="{60CC609E-6667-48FC-3A99-37AC6EBA6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9593" y="5082003"/>
            <a:ext cx="561041" cy="186549"/>
          </a:xfrm>
          <a:prstGeom prst="rect">
            <a:avLst/>
          </a:prstGeom>
          <a:solidFill>
            <a:schemeClr val="bg1"/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600" b="1" dirty="0" err="1">
                <a:solidFill>
                  <a:srgbClr val="62983D"/>
                </a:solidFill>
                <a:latin typeface="Calibri" panose="020F0502020204030204" pitchFamily="34" charset="0"/>
              </a:rPr>
              <a:t>Backoff</a:t>
            </a:r>
            <a:r>
              <a:rPr lang="en-US" altLang="en-US" sz="600" b="1" dirty="0">
                <a:solidFill>
                  <a:srgbClr val="62983D"/>
                </a:solidFill>
                <a:latin typeface="Calibri" panose="020F0502020204030204" pitchFamily="34" charset="0"/>
              </a:rPr>
              <a:t> (BO) </a:t>
            </a:r>
          </a:p>
          <a:p>
            <a:pPr lvl="0" defTabSz="914400">
              <a:buClrTx/>
              <a:buSzTx/>
            </a:pPr>
            <a:r>
              <a:rPr lang="en-US" altLang="en-US" sz="600" b="1" dirty="0">
                <a:solidFill>
                  <a:srgbClr val="62983D"/>
                </a:solidFill>
                <a:latin typeface="Calibri" panose="020F0502020204030204" pitchFamily="34" charset="0"/>
              </a:rPr>
              <a:t>rand(0,7) = 3</a:t>
            </a:r>
            <a:endParaRPr lang="en-US" altLang="en-US" sz="32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8639" y="3527333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9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918" y="3120280"/>
            <a:ext cx="1190231" cy="4062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Beacon w/ </a:t>
            </a:r>
          </a:p>
          <a:p>
            <a:r>
              <a:rPr lang="en-US" sz="800" dirty="0">
                <a:solidFill>
                  <a:srgbClr val="FF0000"/>
                </a:solidFill>
              </a:rPr>
              <a:t>PV = 3</a:t>
            </a:r>
            <a:r>
              <a:rPr lang="en-US" sz="800" dirty="0">
                <a:solidFill>
                  <a:schemeClr val="tx1"/>
                </a:solidFill>
              </a:rPr>
              <a:t>, Range = [0, 10]</a:t>
            </a:r>
          </a:p>
          <a:p>
            <a:r>
              <a:rPr lang="en-US" sz="800" b="1" dirty="0">
                <a:solidFill>
                  <a:srgbClr val="0070C0"/>
                </a:solidFill>
              </a:rPr>
              <a:t>LAC = AC_VO</a:t>
            </a:r>
          </a:p>
          <a:p>
            <a:r>
              <a:rPr lang="en-US" sz="8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51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133" y="3883463"/>
            <a:ext cx="548073" cy="168618"/>
          </a:xfrm>
          <a:prstGeom prst="rect">
            <a:avLst/>
          </a:prstGeom>
          <a:solidFill>
            <a:schemeClr val="bg1"/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46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326" y="5806873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7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8947" y="4596585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8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701" y="4028847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50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9611" y="4071582"/>
            <a:ext cx="2152716" cy="6126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1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15617" y="4625666"/>
            <a:ext cx="2116885" cy="7317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2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3803" y="5830568"/>
            <a:ext cx="2139021" cy="7166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3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3332" y="4033741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54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8187" y="4596289"/>
            <a:ext cx="15947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55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8187" y="5784402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5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1110" y="3534149"/>
            <a:ext cx="781857" cy="5551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6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5858" y="3489064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7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804" y="3516747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8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613" y="3489064"/>
            <a:ext cx="156094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75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4706" y="3536508"/>
            <a:ext cx="67062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76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3754" y="3520017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77" name="양쪽 대괄호 176"/>
          <p:cNvSpPr/>
          <p:nvPr/>
        </p:nvSpPr>
        <p:spPr bwMode="auto">
          <a:xfrm>
            <a:off x="1910429" y="4360962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             N/A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987" y="3725150"/>
            <a:ext cx="600065" cy="342893"/>
          </a:xfrm>
          <a:prstGeom prst="rect">
            <a:avLst/>
          </a:prstGeom>
          <a:solidFill>
            <a:srgbClr val="4672C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700" dirty="0"/>
              <a:t>Last frame of TXOP</a:t>
            </a:r>
          </a:p>
        </p:txBody>
      </p:sp>
      <p:sp>
        <p:nvSpPr>
          <p:cNvPr id="80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7942" y="4938569"/>
            <a:ext cx="1668241" cy="342893"/>
          </a:xfrm>
          <a:prstGeom prst="rect">
            <a:avLst/>
          </a:prstGeom>
          <a:solidFill>
            <a:srgbClr val="70AD4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800" dirty="0">
                <a:solidFill>
                  <a:srgbClr val="FEFFFF"/>
                </a:solidFill>
                <a:latin typeface="Calibri" panose="020F0502020204030204" pitchFamily="34" charset="0"/>
              </a:rPr>
              <a:t>PPDU transmission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7" name="Rectangle 36">
            <a:extLst>
              <a:ext uri="{FF2B5EF4-FFF2-40B4-BE49-F238E27FC236}">
                <a16:creationId xmlns:a16="http://schemas.microsoft.com/office/drawing/2014/main" id="{A71A7CF4-A940-ACCF-EB3F-A2F802044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3821" y="4932113"/>
            <a:ext cx="642291" cy="342893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DS or </a:t>
            </a:r>
          </a:p>
          <a:p>
            <a:r>
              <a:rPr lang="en-US" sz="800" dirty="0">
                <a:solidFill>
                  <a:schemeClr val="tx1"/>
                </a:solidFill>
              </a:rPr>
              <a:t>A Frame</a:t>
            </a:r>
          </a:p>
        </p:txBody>
      </p:sp>
      <p:sp>
        <p:nvSpPr>
          <p:cNvPr id="106" name="Freeform 82">
            <a:extLst>
              <a:ext uri="{FF2B5EF4-FFF2-40B4-BE49-F238E27FC236}">
                <a16:creationId xmlns:a16="http://schemas.microsoft.com/office/drawing/2014/main" id="{3514DE27-F370-BF8F-5B4D-18A7E278AF3E}"/>
              </a:ext>
            </a:extLst>
          </p:cNvPr>
          <p:cNvSpPr>
            <a:spLocks noEditPoints="1"/>
          </p:cNvSpPr>
          <p:nvPr/>
        </p:nvSpPr>
        <p:spPr bwMode="auto">
          <a:xfrm>
            <a:off x="6204925" y="2933127"/>
            <a:ext cx="14074" cy="3247306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8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05397" y="3516747"/>
            <a:ext cx="2470416" cy="17402"/>
          </a:xfrm>
          <a:prstGeom prst="line">
            <a:avLst/>
          </a:prstGeom>
          <a:noFill/>
          <a:ln w="34925" cap="rnd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9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9906" y="3192272"/>
            <a:ext cx="269041" cy="3428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ACK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2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3494" y="4068043"/>
            <a:ext cx="613739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4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4143" y="4633012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6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4947" y="5827801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7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7842" y="4025419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21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495" y="4585120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29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7142" y="5784402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33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7571" y="5653192"/>
            <a:ext cx="541195" cy="1686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34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6286" y="3536718"/>
            <a:ext cx="774396" cy="1764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5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0070" y="3502743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30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4193" y="3534149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1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702" y="3490621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79997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44629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Allow the access of STA (</a:t>
            </a:r>
            <a:r>
              <a:rPr lang="en-US" altLang="ko-KR" sz="1800" b="0" dirty="0" smtClean="0"/>
              <a:t>AC_VO, PV = 3), but STA</a:t>
            </a:r>
            <a:r>
              <a:rPr lang="ko-KR" altLang="en-US" sz="1800" b="0" dirty="0" smtClean="0"/>
              <a:t> </a:t>
            </a:r>
            <a:r>
              <a:rPr lang="en-US" altLang="ko-KR" sz="1800" b="0" dirty="0" smtClean="0"/>
              <a:t>3 is prioritized by AP</a:t>
            </a: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131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26229" y="5263772"/>
            <a:ext cx="580401" cy="0"/>
          </a:xfrm>
          <a:prstGeom prst="line">
            <a:avLst/>
          </a:prstGeom>
          <a:noFill/>
          <a:ln w="34925" cap="rnd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grpSp>
        <p:nvGrpSpPr>
          <p:cNvPr id="144" name="그룹 143"/>
          <p:cNvGrpSpPr/>
          <p:nvPr/>
        </p:nvGrpSpPr>
        <p:grpSpPr>
          <a:xfrm>
            <a:off x="4667867" y="2783351"/>
            <a:ext cx="1394607" cy="3419999"/>
            <a:chOff x="4080333" y="3465486"/>
            <a:chExt cx="1394607" cy="2836543"/>
          </a:xfrm>
        </p:grpSpPr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B2EC99F3-6F7E-CD05-54BC-7D2091227B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0333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134C9126-A9E6-37CD-BE6D-F2A8A97F3A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64575" y="3465486"/>
              <a:ext cx="14074" cy="2836543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C2766101-5F6E-B95B-209F-C3C9C27587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50097" y="3540985"/>
              <a:ext cx="12795" cy="2746970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D15FEB90-5CC7-1D2D-8713-7C6AB135B0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06862" y="3585601"/>
              <a:ext cx="14074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0DE5E6FC-634C-7936-ADAB-EA22A103F7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2383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8" name="Freeform 81">
              <a:extLst>
                <a:ext uri="{FF2B5EF4-FFF2-40B4-BE49-F238E27FC236}">
                  <a16:creationId xmlns:a16="http://schemas.microsoft.com/office/drawing/2014/main" id="{D48E9480-C03F-6148-E8CA-47E50EB1F4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6625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9" name="Freeform 82">
              <a:extLst>
                <a:ext uri="{FF2B5EF4-FFF2-40B4-BE49-F238E27FC236}">
                  <a16:creationId xmlns:a16="http://schemas.microsoft.com/office/drawing/2014/main" id="{3514DE27-F370-BF8F-5B4D-18A7E278AF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60866" y="3585601"/>
              <a:ext cx="14074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8" name="Rectangle 11">
            <a:extLst>
              <a:ext uri="{FF2B5EF4-FFF2-40B4-BE49-F238E27FC236}">
                <a16:creationId xmlns:a16="http://schemas.microsoft.com/office/drawing/2014/main" id="{AAD8D57B-A399-3F30-73F6-4F7978784D91}"/>
              </a:ext>
            </a:extLst>
          </p:cNvPr>
          <p:cNvSpPr/>
          <p:nvPr/>
        </p:nvSpPr>
        <p:spPr bwMode="auto">
          <a:xfrm>
            <a:off x="3545514" y="2379095"/>
            <a:ext cx="675553" cy="381759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altLang="ko-KR" sz="2800" dirty="0"/>
              <a:t>Example </a:t>
            </a:r>
            <a:r>
              <a:rPr lang="en-US" altLang="ko-KR" sz="2800" dirty="0" smtClean="0"/>
              <a:t>2 </a:t>
            </a:r>
            <a:r>
              <a:rPr lang="en-US" altLang="ko-KR" sz="2800" dirty="0"/>
              <a:t>of EDCA+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75286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4524063" y="2384634"/>
            <a:ext cx="1231487" cy="1950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EDCA contention period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9DECEAC-7DB7-19BA-0596-EFC3B9FA48A8}"/>
              </a:ext>
            </a:extLst>
          </p:cNvPr>
          <p:cNvSpPr txBox="1"/>
          <p:nvPr/>
        </p:nvSpPr>
        <p:spPr>
          <a:xfrm>
            <a:off x="3530825" y="2405751"/>
            <a:ext cx="684508" cy="33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Previous TXOP</a:t>
            </a: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FECAF046-C70D-C4B2-5480-8D8776E73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433" y="5699152"/>
            <a:ext cx="4504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</a:t>
            </a:r>
            <a:r>
              <a:rPr lang="en-US" altLang="en-US" sz="10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000" dirty="0">
                <a:latin typeface="Calibri" panose="020F0502020204030204" pitchFamily="34" charset="0"/>
              </a:rPr>
              <a:t>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344" y="5099828"/>
            <a:ext cx="440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STA3</a:t>
            </a:r>
          </a:p>
          <a:p>
            <a:pPr lvl="0" algn="ctr" defTabSz="914400">
              <a:buClrTx/>
              <a:buSzTx/>
            </a:pPr>
            <a:r>
              <a:rPr lang="en-US" altLang="en-US" sz="1000" dirty="0">
                <a:latin typeface="Calibri" panose="020F0502020204030204" pitchFamily="34" charset="0"/>
              </a:rPr>
              <a:t>(</a:t>
            </a:r>
            <a:r>
              <a:rPr lang="en-US" altLang="en-US" sz="10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000" dirty="0">
                <a:latin typeface="Calibri" panose="020F0502020204030204" pitchFamily="34" charset="0"/>
              </a:rPr>
              <a:t>)</a:t>
            </a:r>
            <a:endParaRPr lang="en-US" altLang="en-US" sz="1000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747" y="4425760"/>
            <a:ext cx="397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(AC_VI)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512" y="3829567"/>
            <a:ext cx="4360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(Legacy)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7" name="Line 26">
            <a:extLst>
              <a:ext uri="{FF2B5EF4-FFF2-40B4-BE49-F238E27FC236}">
                <a16:creationId xmlns:a16="http://schemas.microsoft.com/office/drawing/2014/main" id="{1B0B5805-0645-6119-40A4-8DF9FFCA4D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9801" y="2924610"/>
            <a:ext cx="378670" cy="3559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8" name="Oval 27">
            <a:extLst>
              <a:ext uri="{FF2B5EF4-FFF2-40B4-BE49-F238E27FC236}">
                <a16:creationId xmlns:a16="http://schemas.microsoft.com/office/drawing/2014/main" id="{A0D19299-84F7-DF22-DF8A-09377A127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8847" y="2893924"/>
            <a:ext cx="71650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9" name="Oval 28">
            <a:extLst>
              <a:ext uri="{FF2B5EF4-FFF2-40B4-BE49-F238E27FC236}">
                <a16:creationId xmlns:a16="http://schemas.microsoft.com/office/drawing/2014/main" id="{0C9A6111-65AE-4491-1935-D0D13FB63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2168" y="2891389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1" name="Rectangle 30">
            <a:extLst>
              <a:ext uri="{FF2B5EF4-FFF2-40B4-BE49-F238E27FC236}">
                <a16:creationId xmlns:a16="http://schemas.microsoft.com/office/drawing/2014/main" id="{5A6011F2-1267-7FDA-66FD-86A77D80F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894" y="2867093"/>
            <a:ext cx="147476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42" name="Line 31">
            <a:extLst>
              <a:ext uri="{FF2B5EF4-FFF2-40B4-BE49-F238E27FC236}">
                <a16:creationId xmlns:a16="http://schemas.microsoft.com/office/drawing/2014/main" id="{EA4DE3B8-4A30-3D59-9F6D-B4BEAC926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1269" y="2837997"/>
            <a:ext cx="767674" cy="1187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3" name="Oval 32">
            <a:extLst>
              <a:ext uri="{FF2B5EF4-FFF2-40B4-BE49-F238E27FC236}">
                <a16:creationId xmlns:a16="http://schemas.microsoft.com/office/drawing/2014/main" id="{CA4473A3-7A9E-A190-37F8-2F7346AE4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648" y="2797657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4" name="Oval 33">
            <a:extLst>
              <a:ext uri="{FF2B5EF4-FFF2-40B4-BE49-F238E27FC236}">
                <a16:creationId xmlns:a16="http://schemas.microsoft.com/office/drawing/2014/main" id="{0507218F-BE07-2770-7634-0B107BCE0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117" y="2805962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6" name="Rectangle 35">
            <a:extLst>
              <a:ext uri="{FF2B5EF4-FFF2-40B4-BE49-F238E27FC236}">
                <a16:creationId xmlns:a16="http://schemas.microsoft.com/office/drawing/2014/main" id="{3461EBD1-1DA7-B060-AE5F-249B9086C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512" y="2771180"/>
            <a:ext cx="160300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DIFS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56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6420" y="4064586"/>
            <a:ext cx="75232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7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167" y="4019500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113" y="4047183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60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6922" y="4019500"/>
            <a:ext cx="156094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2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9917" y="4064586"/>
            <a:ext cx="642557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4" name="Line 63">
            <a:extLst>
              <a:ext uri="{FF2B5EF4-FFF2-40B4-BE49-F238E27FC236}">
                <a16:creationId xmlns:a16="http://schemas.microsoft.com/office/drawing/2014/main" id="{4034C5E3-A5C8-EBDD-BD9D-8DA6D6103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2817" y="4636469"/>
            <a:ext cx="753599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A1460FB-2BA1-47C1-82AD-9AA9D8C67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843" y="4591383"/>
            <a:ext cx="122828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0" name="Line 69">
            <a:extLst>
              <a:ext uri="{FF2B5EF4-FFF2-40B4-BE49-F238E27FC236}">
                <a16:creationId xmlns:a16="http://schemas.microsoft.com/office/drawing/2014/main" id="{219D0BB6-D05A-557E-4301-490B2C4BB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7595" y="4636469"/>
            <a:ext cx="642490" cy="605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1" name="Line 72">
            <a:extLst>
              <a:ext uri="{FF2B5EF4-FFF2-40B4-BE49-F238E27FC236}">
                <a16:creationId xmlns:a16="http://schemas.microsoft.com/office/drawing/2014/main" id="{D376437E-8E29-20EF-41FB-E8D003177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6420" y="5265305"/>
            <a:ext cx="75232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2" name="Rectangle 73">
            <a:extLst>
              <a:ext uri="{FF2B5EF4-FFF2-40B4-BE49-F238E27FC236}">
                <a16:creationId xmlns:a16="http://schemas.microsoft.com/office/drawing/2014/main" id="{7686FDFA-0CCC-CAD7-962A-EC362BF70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167" y="5220218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3" name="Rectangle 74">
            <a:extLst>
              <a:ext uri="{FF2B5EF4-FFF2-40B4-BE49-F238E27FC236}">
                <a16:creationId xmlns:a16="http://schemas.microsoft.com/office/drawing/2014/main" id="{4F3CC793-0061-A732-DB89-D14979F82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113" y="5249666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74" name="Line 75">
            <a:extLst>
              <a:ext uri="{FF2B5EF4-FFF2-40B4-BE49-F238E27FC236}">
                <a16:creationId xmlns:a16="http://schemas.microsoft.com/office/drawing/2014/main" id="{1E41F8F6-4297-0BFD-19C0-B5FBC31DA7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6420" y="5837189"/>
            <a:ext cx="75232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3" name="Line 31">
            <a:extLst>
              <a:ext uri="{FF2B5EF4-FFF2-40B4-BE49-F238E27FC236}">
                <a16:creationId xmlns:a16="http://schemas.microsoft.com/office/drawing/2014/main" id="{B57E2791-3E45-60C5-3905-368A245698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51866" y="2737148"/>
            <a:ext cx="585393" cy="460"/>
          </a:xfrm>
          <a:prstGeom prst="line">
            <a:avLst/>
          </a:prstGeom>
          <a:noFill/>
          <a:ln w="17463" cap="rnd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4" name="Oval 32">
            <a:extLst>
              <a:ext uri="{FF2B5EF4-FFF2-40B4-BE49-F238E27FC236}">
                <a16:creationId xmlns:a16="http://schemas.microsoft.com/office/drawing/2014/main" id="{12ACA3A9-5A42-75E8-8BD9-D305DBE7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246" y="2697268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5" name="Oval 33">
            <a:extLst>
              <a:ext uri="{FF2B5EF4-FFF2-40B4-BE49-F238E27FC236}">
                <a16:creationId xmlns:a16="http://schemas.microsoft.com/office/drawing/2014/main" id="{15BAF04C-3561-1BEF-8171-3EB9BFC8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896" y="2708076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7" name="Rectangle 35">
            <a:extLst>
              <a:ext uri="{FF2B5EF4-FFF2-40B4-BE49-F238E27FC236}">
                <a16:creationId xmlns:a16="http://schemas.microsoft.com/office/drawing/2014/main" id="{D1D9948B-33ED-2198-48D3-78693EA2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112" y="2667302"/>
            <a:ext cx="152286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PIFS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10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59" y="5789197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1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8805" y="5823425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13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7614" y="5789197"/>
            <a:ext cx="156094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5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609" y="5834283"/>
            <a:ext cx="651865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8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519" y="3227239"/>
            <a:ext cx="1394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05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3006764" y="311949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2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4064586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4632983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4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5265305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5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5834283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" name="양쪽 대괄호 14"/>
          <p:cNvSpPr/>
          <p:nvPr/>
        </p:nvSpPr>
        <p:spPr bwMode="auto">
          <a:xfrm>
            <a:off x="1895049" y="5005793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 APV = 2 </a:t>
            </a:r>
            <a:r>
              <a:rPr lang="en-US" altLang="en-US" sz="1050" dirty="0">
                <a:solidFill>
                  <a:srgbClr val="C00000"/>
                </a:solidFill>
                <a:latin typeface="Arial" panose="020B0604020202020204" pitchFamily="34" charset="0"/>
              </a:rPr>
              <a:t>&lt; </a:t>
            </a:r>
            <a:r>
              <a:rPr lang="en-US" altLang="en-US" sz="1050" dirty="0">
                <a:solidFill>
                  <a:srgbClr val="C00000"/>
                </a:solidFill>
              </a:rPr>
              <a:t>PV = 3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26" name="양쪽 대괄호 125"/>
          <p:cNvSpPr/>
          <p:nvPr/>
        </p:nvSpPr>
        <p:spPr bwMode="auto">
          <a:xfrm>
            <a:off x="1882369" y="5563902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 APV = 4 </a:t>
            </a:r>
            <a:r>
              <a:rPr lang="en-US" altLang="en-US" sz="1050" dirty="0">
                <a:solidFill>
                  <a:srgbClr val="C00000"/>
                </a:solidFill>
                <a:latin typeface="Arial" panose="020B0604020202020204" pitchFamily="34" charset="0"/>
              </a:rPr>
              <a:t>&gt; </a:t>
            </a:r>
            <a:r>
              <a:rPr lang="en-US" altLang="en-US" sz="1050" dirty="0">
                <a:solidFill>
                  <a:srgbClr val="C00000"/>
                </a:solidFill>
              </a:rPr>
              <a:t>PV = 3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091A7BF-9978-4BE0-D91B-25AE49AC6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025" y="4620403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grpSp>
        <p:nvGrpSpPr>
          <p:cNvPr id="127" name="그룹 126"/>
          <p:cNvGrpSpPr/>
          <p:nvPr/>
        </p:nvGrpSpPr>
        <p:grpSpPr>
          <a:xfrm>
            <a:off x="3534268" y="4636469"/>
            <a:ext cx="708550" cy="1200720"/>
            <a:chOff x="3201076" y="4739908"/>
            <a:chExt cx="454207" cy="1200720"/>
          </a:xfrm>
        </p:grpSpPr>
        <p:sp>
          <p:nvSpPr>
            <p:cNvPr id="93" name="Line 106">
              <a:extLst>
                <a:ext uri="{FF2B5EF4-FFF2-40B4-BE49-F238E27FC236}">
                  <a16:creationId xmlns:a16="http://schemas.microsoft.com/office/drawing/2014/main" id="{5890B4EE-8DD1-6CB7-BABF-16343C458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386" y="4739908"/>
              <a:ext cx="429897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96" name="Line 109">
              <a:extLst>
                <a:ext uri="{FF2B5EF4-FFF2-40B4-BE49-F238E27FC236}">
                  <a16:creationId xmlns:a16="http://schemas.microsoft.com/office/drawing/2014/main" id="{95229B68-3308-B387-C4FA-1AEC41C38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1076" y="5368744"/>
              <a:ext cx="431176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99" name="Line 112">
              <a:extLst>
                <a:ext uri="{FF2B5EF4-FFF2-40B4-BE49-F238E27FC236}">
                  <a16:creationId xmlns:a16="http://schemas.microsoft.com/office/drawing/2014/main" id="{E4A21350-A667-B0E5-9C8E-9E622C0982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1076" y="5940628"/>
              <a:ext cx="431176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95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108" y="4620403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98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108" y="5249666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01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108" y="5823425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37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4794" y="4064586"/>
            <a:ext cx="613739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8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6179" y="4632983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9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145" y="5837278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0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931" y="4047183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1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9622" y="4620403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2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265" y="5823425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8639" y="3527333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9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918" y="3120280"/>
            <a:ext cx="1190231" cy="4062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Beacon w/ </a:t>
            </a:r>
          </a:p>
          <a:p>
            <a:r>
              <a:rPr lang="en-US" sz="800" dirty="0">
                <a:solidFill>
                  <a:srgbClr val="FF0000"/>
                </a:solidFill>
              </a:rPr>
              <a:t>PV = 3</a:t>
            </a:r>
            <a:r>
              <a:rPr lang="en-US" sz="800" dirty="0">
                <a:solidFill>
                  <a:schemeClr val="tx1"/>
                </a:solidFill>
              </a:rPr>
              <a:t>, Range = [0, 10]</a:t>
            </a:r>
          </a:p>
          <a:p>
            <a:r>
              <a:rPr lang="en-US" sz="800" b="1" dirty="0">
                <a:solidFill>
                  <a:srgbClr val="0070C0"/>
                </a:solidFill>
              </a:rPr>
              <a:t>LAC = AC_VO</a:t>
            </a:r>
          </a:p>
          <a:p>
            <a:r>
              <a:rPr lang="en-US" sz="8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146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917" y="5919496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7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6711" y="4683176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8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1743" y="4142851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5716605" y="4061591"/>
            <a:ext cx="2190026" cy="1775687"/>
            <a:chOff x="6066231" y="4061591"/>
            <a:chExt cx="1840400" cy="1775687"/>
          </a:xfrm>
        </p:grpSpPr>
        <p:sp>
          <p:nvSpPr>
            <p:cNvPr id="150" name="Line 106">
              <a:extLst>
                <a:ext uri="{FF2B5EF4-FFF2-40B4-BE49-F238E27FC236}">
                  <a16:creationId xmlns:a16="http://schemas.microsoft.com/office/drawing/2014/main" id="{5890B4EE-8DD1-6CB7-BABF-16343C458D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6231" y="4061591"/>
              <a:ext cx="1840400" cy="2994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51" name="Line 109">
              <a:extLst>
                <a:ext uri="{FF2B5EF4-FFF2-40B4-BE49-F238E27FC236}">
                  <a16:creationId xmlns:a16="http://schemas.microsoft.com/office/drawing/2014/main" id="{95229B68-3308-B387-C4FA-1AEC41C389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2062" y="4630427"/>
              <a:ext cx="1804568" cy="2556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52" name="Line 112">
              <a:extLst>
                <a:ext uri="{FF2B5EF4-FFF2-40B4-BE49-F238E27FC236}">
                  <a16:creationId xmlns:a16="http://schemas.microsoft.com/office/drawing/2014/main" id="{E4A21350-A667-B0E5-9C8E-9E622C0982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79925" y="5834283"/>
              <a:ext cx="1826705" cy="2995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53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1487" y="4047183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54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178" y="4620403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55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0821" y="5823425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5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1111" y="3534150"/>
            <a:ext cx="75232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6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5858" y="3489064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7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804" y="3516747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8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613" y="3489064"/>
            <a:ext cx="156094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75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4706" y="3536508"/>
            <a:ext cx="67062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76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3754" y="3520017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77" name="양쪽 대괄호 176"/>
          <p:cNvSpPr/>
          <p:nvPr/>
        </p:nvSpPr>
        <p:spPr bwMode="auto">
          <a:xfrm>
            <a:off x="1910429" y="4360962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             N/A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987" y="3725150"/>
            <a:ext cx="600065" cy="342893"/>
          </a:xfrm>
          <a:prstGeom prst="rect">
            <a:avLst/>
          </a:prstGeom>
          <a:solidFill>
            <a:srgbClr val="4672C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700" dirty="0"/>
              <a:t>Last frame of TXOP</a:t>
            </a:r>
          </a:p>
        </p:txBody>
      </p:sp>
      <p:sp>
        <p:nvSpPr>
          <p:cNvPr id="108" name="Rectangle 36">
            <a:extLst>
              <a:ext uri="{FF2B5EF4-FFF2-40B4-BE49-F238E27FC236}">
                <a16:creationId xmlns:a16="http://schemas.microsoft.com/office/drawing/2014/main" id="{A71A7CF4-A940-ACCF-EB3F-A2F802044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6179" y="3211910"/>
            <a:ext cx="642291" cy="342893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DS or </a:t>
            </a:r>
          </a:p>
          <a:p>
            <a:r>
              <a:rPr lang="en-US" sz="800" dirty="0">
                <a:solidFill>
                  <a:schemeClr val="tx1"/>
                </a:solidFill>
              </a:rPr>
              <a:t>A Frame</a:t>
            </a:r>
          </a:p>
        </p:txBody>
      </p:sp>
      <p:sp>
        <p:nvSpPr>
          <p:cNvPr id="114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3898" y="5266663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6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7341" y="5254083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17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3665" y="5263772"/>
            <a:ext cx="690906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1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12" y="4928543"/>
            <a:ext cx="1821473" cy="342893"/>
          </a:xfrm>
          <a:prstGeom prst="rect">
            <a:avLst/>
          </a:prstGeom>
          <a:solidFill>
            <a:srgbClr val="70AD4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800" dirty="0">
                <a:solidFill>
                  <a:srgbClr val="FEFFFF"/>
                </a:solidFill>
                <a:latin typeface="Calibri" panose="020F0502020204030204" pitchFamily="34" charset="0"/>
              </a:rPr>
              <a:t>PPDU transmission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9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12115" y="3526517"/>
            <a:ext cx="2394515" cy="0"/>
          </a:xfrm>
          <a:prstGeom prst="line">
            <a:avLst/>
          </a:prstGeom>
          <a:noFill/>
          <a:ln w="34925" cap="rnd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0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7589" y="3183226"/>
            <a:ext cx="269041" cy="3428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ACK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2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7571" y="4462034"/>
            <a:ext cx="546929" cy="1686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32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133" y="3883463"/>
            <a:ext cx="548073" cy="168618"/>
          </a:xfrm>
          <a:prstGeom prst="rect">
            <a:avLst/>
          </a:prstGeom>
          <a:solidFill>
            <a:schemeClr val="bg1"/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33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7571" y="5653192"/>
            <a:ext cx="541195" cy="1686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</p:spTree>
    <p:extLst>
      <p:ext uri="{BB962C8B-B14F-4D97-AF65-F5344CB8AC3E}">
        <p14:creationId xmlns:p14="http://schemas.microsoft.com/office/powerpoint/2010/main" val="1968377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86" y="1829405"/>
            <a:ext cx="7919284" cy="44629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Allow the access of </a:t>
            </a:r>
            <a:r>
              <a:rPr lang="en-US" altLang="ko-KR" sz="1800" b="0" dirty="0" smtClean="0"/>
              <a:t>AP only </a:t>
            </a:r>
            <a:r>
              <a:rPr lang="en-US" altLang="ko-KR" sz="1800" b="0" dirty="0"/>
              <a:t>(not for STA)</a:t>
            </a: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112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3116" y="3593342"/>
            <a:ext cx="483848" cy="0"/>
          </a:xfrm>
          <a:prstGeom prst="line">
            <a:avLst/>
          </a:prstGeom>
          <a:noFill/>
          <a:ln w="34925" cap="rnd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grpSp>
        <p:nvGrpSpPr>
          <p:cNvPr id="144" name="그룹 143"/>
          <p:cNvGrpSpPr/>
          <p:nvPr/>
        </p:nvGrpSpPr>
        <p:grpSpPr>
          <a:xfrm>
            <a:off x="4630629" y="2824727"/>
            <a:ext cx="1399572" cy="3419999"/>
            <a:chOff x="4080333" y="3465486"/>
            <a:chExt cx="1399572" cy="2836543"/>
          </a:xfrm>
        </p:grpSpPr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B2EC99F3-6F7E-CD05-54BC-7D2091227B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0333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134C9126-A9E6-37CD-BE6D-F2A8A97F3A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64575" y="3465486"/>
              <a:ext cx="14074" cy="2836543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C2766101-5F6E-B95B-209F-C3C9C27587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50097" y="3540985"/>
              <a:ext cx="12795" cy="2746970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0DE5E6FC-634C-7936-ADAB-EA22A103F7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2383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8" name="Freeform 81">
              <a:extLst>
                <a:ext uri="{FF2B5EF4-FFF2-40B4-BE49-F238E27FC236}">
                  <a16:creationId xmlns:a16="http://schemas.microsoft.com/office/drawing/2014/main" id="{D48E9480-C03F-6148-E8CA-47E50EB1F4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6625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9" name="Freeform 82">
              <a:extLst>
                <a:ext uri="{FF2B5EF4-FFF2-40B4-BE49-F238E27FC236}">
                  <a16:creationId xmlns:a16="http://schemas.microsoft.com/office/drawing/2014/main" id="{3514DE27-F370-BF8F-5B4D-18A7E278AF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65831" y="3583283"/>
              <a:ext cx="14074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8" name="Rectangle 11">
            <a:extLst>
              <a:ext uri="{FF2B5EF4-FFF2-40B4-BE49-F238E27FC236}">
                <a16:creationId xmlns:a16="http://schemas.microsoft.com/office/drawing/2014/main" id="{AAD8D57B-A399-3F30-73F6-4F7978784D91}"/>
              </a:ext>
            </a:extLst>
          </p:cNvPr>
          <p:cNvSpPr/>
          <p:nvPr/>
        </p:nvSpPr>
        <p:spPr bwMode="auto">
          <a:xfrm>
            <a:off x="3508276" y="2420471"/>
            <a:ext cx="675553" cy="381759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3 </a:t>
            </a:r>
            <a:r>
              <a:rPr lang="en-US" sz="2800" dirty="0"/>
              <a:t>of EDCA+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75286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4486825" y="2426010"/>
            <a:ext cx="1231487" cy="1950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EDCA contention period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9DECEAC-7DB7-19BA-0596-EFC3B9FA48A8}"/>
              </a:ext>
            </a:extLst>
          </p:cNvPr>
          <p:cNvSpPr txBox="1"/>
          <p:nvPr/>
        </p:nvSpPr>
        <p:spPr>
          <a:xfrm>
            <a:off x="3493587" y="2447127"/>
            <a:ext cx="684508" cy="33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Previous TXOP</a:t>
            </a: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FECAF046-C70D-C4B2-5480-8D8776E73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195" y="5740528"/>
            <a:ext cx="4504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(AC_VO)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106" y="5141204"/>
            <a:ext cx="440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STA3</a:t>
            </a:r>
          </a:p>
          <a:p>
            <a:pPr lvl="0" algn="ctr" defTabSz="914400">
              <a:buClrTx/>
              <a:buSzTx/>
            </a:pPr>
            <a:r>
              <a:rPr lang="en-US" altLang="en-US" sz="1000" dirty="0">
                <a:latin typeface="Calibri" panose="020F0502020204030204" pitchFamily="34" charset="0"/>
              </a:rPr>
              <a:t>(AC_VO)</a:t>
            </a:r>
            <a:endParaRPr lang="en-US" altLang="en-US" sz="1000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509" y="4467136"/>
            <a:ext cx="397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(AC_VI)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274" y="3870943"/>
            <a:ext cx="4360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(Legacy)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7" name="Line 26">
            <a:extLst>
              <a:ext uri="{FF2B5EF4-FFF2-40B4-BE49-F238E27FC236}">
                <a16:creationId xmlns:a16="http://schemas.microsoft.com/office/drawing/2014/main" id="{1B0B5805-0645-6119-40A4-8DF9FFCA4D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2563" y="2965986"/>
            <a:ext cx="378670" cy="3559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8" name="Oval 27">
            <a:extLst>
              <a:ext uri="{FF2B5EF4-FFF2-40B4-BE49-F238E27FC236}">
                <a16:creationId xmlns:a16="http://schemas.microsoft.com/office/drawing/2014/main" id="{A0D19299-84F7-DF22-DF8A-09377A127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1609" y="2935300"/>
            <a:ext cx="71650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9" name="Oval 28">
            <a:extLst>
              <a:ext uri="{FF2B5EF4-FFF2-40B4-BE49-F238E27FC236}">
                <a16:creationId xmlns:a16="http://schemas.microsoft.com/office/drawing/2014/main" id="{0C9A6111-65AE-4491-1935-D0D13FB63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4130" y="2932765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1" name="Rectangle 30">
            <a:extLst>
              <a:ext uri="{FF2B5EF4-FFF2-40B4-BE49-F238E27FC236}">
                <a16:creationId xmlns:a16="http://schemas.microsoft.com/office/drawing/2014/main" id="{5A6011F2-1267-7FDA-66FD-86A77D80F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356" y="2907473"/>
            <a:ext cx="147476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42" name="Line 31">
            <a:extLst>
              <a:ext uri="{FF2B5EF4-FFF2-40B4-BE49-F238E27FC236}">
                <a16:creationId xmlns:a16="http://schemas.microsoft.com/office/drawing/2014/main" id="{EA4DE3B8-4A30-3D59-9F6D-B4BEAC926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4031" y="2879373"/>
            <a:ext cx="767674" cy="1187"/>
          </a:xfrm>
          <a:prstGeom prst="line">
            <a:avLst/>
          </a:prstGeom>
          <a:noFill/>
          <a:ln w="17463" cap="rnd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3" name="Oval 32">
            <a:extLst>
              <a:ext uri="{FF2B5EF4-FFF2-40B4-BE49-F238E27FC236}">
                <a16:creationId xmlns:a16="http://schemas.microsoft.com/office/drawing/2014/main" id="{CA4473A3-7A9E-A190-37F8-2F7346AE4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5410" y="2839033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4" name="Oval 33">
            <a:extLst>
              <a:ext uri="{FF2B5EF4-FFF2-40B4-BE49-F238E27FC236}">
                <a16:creationId xmlns:a16="http://schemas.microsoft.com/office/drawing/2014/main" id="{0507218F-BE07-2770-7634-0B107BCE0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5879" y="2847338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6" name="Rectangle 35">
            <a:extLst>
              <a:ext uri="{FF2B5EF4-FFF2-40B4-BE49-F238E27FC236}">
                <a16:creationId xmlns:a16="http://schemas.microsoft.com/office/drawing/2014/main" id="{3461EBD1-1DA7-B060-AE5F-249B9086C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3274" y="2812556"/>
            <a:ext cx="160300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DIFS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56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9182" y="4105962"/>
            <a:ext cx="82800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7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3929" y="4060876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75" y="4088559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62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2679" y="4105962"/>
            <a:ext cx="642557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4" name="Line 63">
            <a:extLst>
              <a:ext uri="{FF2B5EF4-FFF2-40B4-BE49-F238E27FC236}">
                <a16:creationId xmlns:a16="http://schemas.microsoft.com/office/drawing/2014/main" id="{4034C5E3-A5C8-EBDD-BD9D-8DA6D6103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5578" y="4677845"/>
            <a:ext cx="79200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A1460FB-2BA1-47C1-82AD-9AA9D8C67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605" y="4632759"/>
            <a:ext cx="122828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0" name="Line 69">
            <a:extLst>
              <a:ext uri="{FF2B5EF4-FFF2-40B4-BE49-F238E27FC236}">
                <a16:creationId xmlns:a16="http://schemas.microsoft.com/office/drawing/2014/main" id="{219D0BB6-D05A-557E-4301-490B2C4BB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0357" y="4677845"/>
            <a:ext cx="642490" cy="605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1" name="Line 72">
            <a:extLst>
              <a:ext uri="{FF2B5EF4-FFF2-40B4-BE49-F238E27FC236}">
                <a16:creationId xmlns:a16="http://schemas.microsoft.com/office/drawing/2014/main" id="{D376437E-8E29-20EF-41FB-E8D003177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9182" y="5306681"/>
            <a:ext cx="82800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2" name="Rectangle 73">
            <a:extLst>
              <a:ext uri="{FF2B5EF4-FFF2-40B4-BE49-F238E27FC236}">
                <a16:creationId xmlns:a16="http://schemas.microsoft.com/office/drawing/2014/main" id="{7686FDFA-0CCC-CAD7-962A-EC362BF70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3929" y="5261594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3" name="Rectangle 74">
            <a:extLst>
              <a:ext uri="{FF2B5EF4-FFF2-40B4-BE49-F238E27FC236}">
                <a16:creationId xmlns:a16="http://schemas.microsoft.com/office/drawing/2014/main" id="{4F3CC793-0061-A732-DB89-D14979F82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75" y="5291042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74" name="Line 75">
            <a:extLst>
              <a:ext uri="{FF2B5EF4-FFF2-40B4-BE49-F238E27FC236}">
                <a16:creationId xmlns:a16="http://schemas.microsoft.com/office/drawing/2014/main" id="{1E41F8F6-4297-0BFD-19C0-B5FBC31DA7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9182" y="5875659"/>
            <a:ext cx="795132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3" name="Line 31">
            <a:extLst>
              <a:ext uri="{FF2B5EF4-FFF2-40B4-BE49-F238E27FC236}">
                <a16:creationId xmlns:a16="http://schemas.microsoft.com/office/drawing/2014/main" id="{B57E2791-3E45-60C5-3905-368A245698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4628" y="2778524"/>
            <a:ext cx="585393" cy="460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4" name="Oval 32">
            <a:extLst>
              <a:ext uri="{FF2B5EF4-FFF2-40B4-BE49-F238E27FC236}">
                <a16:creationId xmlns:a16="http://schemas.microsoft.com/office/drawing/2014/main" id="{12ACA3A9-5A42-75E8-8BD9-D305DBE7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008" y="2738644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5" name="Oval 33">
            <a:extLst>
              <a:ext uri="{FF2B5EF4-FFF2-40B4-BE49-F238E27FC236}">
                <a16:creationId xmlns:a16="http://schemas.microsoft.com/office/drawing/2014/main" id="{15BAF04C-3561-1BEF-8171-3EB9BFC8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658" y="2749452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7" name="Rectangle 35">
            <a:extLst>
              <a:ext uri="{FF2B5EF4-FFF2-40B4-BE49-F238E27FC236}">
                <a16:creationId xmlns:a16="http://schemas.microsoft.com/office/drawing/2014/main" id="{D1D9948B-33ED-2198-48D3-78693EA2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874" y="2708678"/>
            <a:ext cx="152286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PIFS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10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4621" y="5830573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1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1567" y="5864801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15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3371" y="5875659"/>
            <a:ext cx="651865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8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697" y="3287830"/>
            <a:ext cx="1394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05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2969526" y="316086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2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0707" y="4105962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0707" y="4674359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4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0707" y="5306681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5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0707" y="5875659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" name="양쪽 대괄호 14"/>
          <p:cNvSpPr/>
          <p:nvPr/>
        </p:nvSpPr>
        <p:spPr bwMode="auto">
          <a:xfrm>
            <a:off x="1857811" y="5047169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N/A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26" name="양쪽 대괄호 125"/>
          <p:cNvSpPr/>
          <p:nvPr/>
        </p:nvSpPr>
        <p:spPr bwMode="auto">
          <a:xfrm>
            <a:off x="1845131" y="5605278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N/A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091A7BF-9978-4BE0-D91B-25AE49AC6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787" y="4661779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grpSp>
        <p:nvGrpSpPr>
          <p:cNvPr id="127" name="그룹 126"/>
          <p:cNvGrpSpPr/>
          <p:nvPr/>
        </p:nvGrpSpPr>
        <p:grpSpPr>
          <a:xfrm>
            <a:off x="3497030" y="4677845"/>
            <a:ext cx="708550" cy="1200720"/>
            <a:chOff x="3201076" y="4739908"/>
            <a:chExt cx="454207" cy="1200720"/>
          </a:xfrm>
        </p:grpSpPr>
        <p:sp>
          <p:nvSpPr>
            <p:cNvPr id="93" name="Line 106">
              <a:extLst>
                <a:ext uri="{FF2B5EF4-FFF2-40B4-BE49-F238E27FC236}">
                  <a16:creationId xmlns:a16="http://schemas.microsoft.com/office/drawing/2014/main" id="{5890B4EE-8DD1-6CB7-BABF-16343C458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386" y="4739908"/>
              <a:ext cx="429897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96" name="Line 109">
              <a:extLst>
                <a:ext uri="{FF2B5EF4-FFF2-40B4-BE49-F238E27FC236}">
                  <a16:creationId xmlns:a16="http://schemas.microsoft.com/office/drawing/2014/main" id="{95229B68-3308-B387-C4FA-1AEC41C38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1076" y="5368744"/>
              <a:ext cx="431176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99" name="Line 112">
              <a:extLst>
                <a:ext uri="{FF2B5EF4-FFF2-40B4-BE49-F238E27FC236}">
                  <a16:creationId xmlns:a16="http://schemas.microsoft.com/office/drawing/2014/main" id="{E4A21350-A667-B0E5-9C8E-9E622C0982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1076" y="5940628"/>
              <a:ext cx="431176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95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1870" y="4661779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98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1870" y="5291042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01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1870" y="5864801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37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1735" y="4115901"/>
            <a:ext cx="613739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8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2384" y="4680870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9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3188" y="5875659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0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6083" y="4073277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1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736" y="4632978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2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5383" y="5832260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1401" y="3568709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9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680" y="3161656"/>
            <a:ext cx="1190231" cy="4062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Beacon w/ </a:t>
            </a:r>
          </a:p>
          <a:p>
            <a:r>
              <a:rPr lang="en-US" sz="800" dirty="0">
                <a:solidFill>
                  <a:srgbClr val="FF0000"/>
                </a:solidFill>
              </a:rPr>
              <a:t>PV = 0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</a:p>
          <a:p>
            <a:r>
              <a:rPr lang="en-US" sz="8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146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970" y="5945504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7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970" y="4737716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8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970" y="4158431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5833317" y="4104207"/>
            <a:ext cx="2150199" cy="1776356"/>
            <a:chOff x="5833318" y="4104207"/>
            <a:chExt cx="1943608" cy="1776356"/>
          </a:xfrm>
        </p:grpSpPr>
        <p:sp>
          <p:nvSpPr>
            <p:cNvPr id="150" name="Line 106">
              <a:extLst>
                <a:ext uri="{FF2B5EF4-FFF2-40B4-BE49-F238E27FC236}">
                  <a16:creationId xmlns:a16="http://schemas.microsoft.com/office/drawing/2014/main" id="{5890B4EE-8DD1-6CB7-BABF-16343C458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45462" y="4104207"/>
              <a:ext cx="1931464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51" name="Line 109">
              <a:extLst>
                <a:ext uri="{FF2B5EF4-FFF2-40B4-BE49-F238E27FC236}">
                  <a16:creationId xmlns:a16="http://schemas.microsoft.com/office/drawing/2014/main" id="{95229B68-3308-B387-C4FA-1AEC41C38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39716" y="4674359"/>
              <a:ext cx="1937210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52" name="Line 112">
              <a:extLst>
                <a:ext uri="{FF2B5EF4-FFF2-40B4-BE49-F238E27FC236}">
                  <a16:creationId xmlns:a16="http://schemas.microsoft.com/office/drawing/2014/main" id="{E4A21350-A667-B0E5-9C8E-9E622C0982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33318" y="5880563"/>
              <a:ext cx="1937210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53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4249" y="4088559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54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940" y="4661779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55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3583" y="5864801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5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3873" y="3575526"/>
            <a:ext cx="79200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6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620" y="3530440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7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5566" y="3558123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06" name="양쪽 대괄호 105"/>
          <p:cNvSpPr/>
          <p:nvPr/>
        </p:nvSpPr>
        <p:spPr bwMode="auto">
          <a:xfrm>
            <a:off x="1873191" y="4402338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             N/A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7" name="Rectangle 36">
            <a:extLst>
              <a:ext uri="{FF2B5EF4-FFF2-40B4-BE49-F238E27FC236}">
                <a16:creationId xmlns:a16="http://schemas.microsoft.com/office/drawing/2014/main" id="{A71A7CF4-A940-ACCF-EB3F-A2F802044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4314" y="3236917"/>
            <a:ext cx="642291" cy="342893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DS or </a:t>
            </a:r>
          </a:p>
          <a:p>
            <a:r>
              <a:rPr lang="en-US" sz="800" dirty="0">
                <a:solidFill>
                  <a:schemeClr val="tx1"/>
                </a:solidFill>
              </a:rPr>
              <a:t>A Frame</a:t>
            </a:r>
          </a:p>
        </p:txBody>
      </p:sp>
      <p:sp>
        <p:nvSpPr>
          <p:cNvPr id="116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0928" y="4102476"/>
            <a:ext cx="670613" cy="840"/>
          </a:xfrm>
          <a:prstGeom prst="line">
            <a:avLst/>
          </a:prstGeom>
          <a:noFill/>
          <a:ln w="34925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9749" y="3766526"/>
            <a:ext cx="600065" cy="342893"/>
          </a:xfrm>
          <a:prstGeom prst="rect">
            <a:avLst/>
          </a:prstGeom>
          <a:solidFill>
            <a:srgbClr val="4672C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700" dirty="0"/>
              <a:t>Last frame of TXOP</a:t>
            </a:r>
          </a:p>
        </p:txBody>
      </p:sp>
      <p:sp>
        <p:nvSpPr>
          <p:cNvPr id="102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4105" y="3576169"/>
            <a:ext cx="75232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1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3301" y="3256193"/>
            <a:ext cx="1821473" cy="342893"/>
          </a:xfrm>
          <a:prstGeom prst="rect">
            <a:avLst/>
          </a:prstGeom>
          <a:solidFill>
            <a:srgbClr val="70AD4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800" dirty="0">
                <a:solidFill>
                  <a:srgbClr val="FEFFFF"/>
                </a:solidFill>
                <a:latin typeface="Calibri" panose="020F0502020204030204" pitchFamily="34" charset="0"/>
              </a:rPr>
              <a:t>PPDU transmission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7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6322" y="4498785"/>
            <a:ext cx="546929" cy="1686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29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884" y="3920214"/>
            <a:ext cx="548073" cy="168618"/>
          </a:xfrm>
          <a:prstGeom prst="rect">
            <a:avLst/>
          </a:prstGeom>
          <a:solidFill>
            <a:schemeClr val="bg1"/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30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6322" y="5689943"/>
            <a:ext cx="541195" cy="1686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31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4894" y="5115035"/>
            <a:ext cx="546929" cy="1686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13" name="Line 69">
            <a:extLst>
              <a:ext uri="{FF2B5EF4-FFF2-40B4-BE49-F238E27FC236}">
                <a16:creationId xmlns:a16="http://schemas.microsoft.com/office/drawing/2014/main" id="{219D0BB6-D05A-557E-4301-490B2C4BB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7774" y="5305487"/>
            <a:ext cx="642490" cy="605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4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5387" y="5365358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08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9787" y="5305709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9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4856" y="5260620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97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2760" y="5299169"/>
            <a:ext cx="2107137" cy="16886"/>
          </a:xfrm>
          <a:prstGeom prst="line">
            <a:avLst/>
          </a:prstGeom>
          <a:noFill/>
          <a:ln w="34925" cap="rnd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0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0970" y="4951531"/>
            <a:ext cx="269041" cy="3428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ACK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442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1997DC-765F-40E1-8BF7-2B8C22CE55BC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4cb1c834-fb5e-4db1-b5fe-b760d2c58fa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C4D6131-B4B3-4CE3-AF54-5707B4430E7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4981</TotalTime>
  <Words>1391</Words>
  <Application>Microsoft Office PowerPoint</Application>
  <PresentationFormat>화면 슬라이드 쇼(4:3)</PresentationFormat>
  <Paragraphs>440</Paragraphs>
  <Slides>13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Arial</vt:lpstr>
      <vt:lpstr>Calibri</vt:lpstr>
      <vt:lpstr>Times New Roman</vt:lpstr>
      <vt:lpstr>Wingdings</vt:lpstr>
      <vt:lpstr>Office Theme</vt:lpstr>
      <vt:lpstr>Document</vt:lpstr>
      <vt:lpstr>EDCA+ for High Priority Access </vt:lpstr>
      <vt:lpstr>Background  </vt:lpstr>
      <vt:lpstr>HiP EDCA Illustration [1]</vt:lpstr>
      <vt:lpstr>Motivation  </vt:lpstr>
      <vt:lpstr>EDCA+  </vt:lpstr>
      <vt:lpstr>EDCA+  </vt:lpstr>
      <vt:lpstr>Example 1 of EDCA+ </vt:lpstr>
      <vt:lpstr>Example 2 of EDCA+ </vt:lpstr>
      <vt:lpstr>Example 3 of EDCA+ </vt:lpstr>
      <vt:lpstr>Additional Considerations on EDCA+  </vt:lpstr>
      <vt:lpstr>Summary</vt:lpstr>
      <vt:lpstr>Reference  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aajami@qti.qualcomm.com</dc:creator>
  <cp:lastModifiedBy>Mingyu LEE</cp:lastModifiedBy>
  <cp:revision>97</cp:revision>
  <cp:lastPrinted>1601-01-01T00:00:00Z</cp:lastPrinted>
  <dcterms:created xsi:type="dcterms:W3CDTF">2019-06-07T21:10:12Z</dcterms:created>
  <dcterms:modified xsi:type="dcterms:W3CDTF">2024-07-12T07:45:25Z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AdHocReviewCycleID">
    <vt:i4>1606827992</vt:i4>
  </property>
  <property fmtid="{D5CDD505-2E9C-101B-9397-08002B2CF9AE}" pid="4" name="_NewReviewCycle">
    <vt:lpwstr/>
  </property>
  <property fmtid="{D5CDD505-2E9C-101B-9397-08002B2CF9AE}" pid="5" name="_EmailSubject">
    <vt:lpwstr>Preemption slides for 11bn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</Properties>
</file>