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258" r:id="rId2"/>
    <p:sldId id="257" r:id="rId3"/>
    <p:sldId id="272" r:id="rId4"/>
    <p:sldId id="284" r:id="rId5"/>
    <p:sldId id="285" r:id="rId6"/>
    <p:sldId id="290" r:id="rId7"/>
    <p:sldId id="297" r:id="rId8"/>
    <p:sldId id="298" r:id="rId9"/>
    <p:sldId id="296" r:id="rId10"/>
    <p:sldId id="281" r:id="rId11"/>
    <p:sldId id="293" r:id="rId12"/>
    <p:sldId id="294" r:id="rId13"/>
    <p:sldId id="28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94660"/>
  </p:normalViewPr>
  <p:slideViewPr>
    <p:cSldViewPr snapToGrid="0">
      <p:cViewPr varScale="1">
        <p:scale>
          <a:sx n="87" d="100"/>
          <a:sy n="87" d="100"/>
        </p:scale>
        <p:origin x="48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966" y="91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457D13-D9CB-47E6-B501-0D79A9CD1DC5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C83C7-A2FD-4EFB-8E60-FC0C4FA8E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7044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1F74C-3BAD-4F0B-AAAA-7F3560C94EA7}" type="datetimeFigureOut">
              <a:rPr lang="ko-KR" altLang="en-US" smtClean="0"/>
              <a:t>2024-09-04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F99758-8884-42A0-8416-D505F230DC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5547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19348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783818" y="6475414"/>
            <a:ext cx="260808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Jonghoe</a:t>
            </a:r>
            <a:r>
              <a:rPr lang="en-US" altLang="ko-KR" dirty="0" smtClean="0"/>
              <a:t> Koo, et. al.,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7968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783818" y="6475414"/>
            <a:ext cx="260808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Jonghoe</a:t>
            </a:r>
            <a:r>
              <a:rPr lang="en-US" altLang="ko-KR" dirty="0" smtClean="0"/>
              <a:t> Koo, et. al., </a:t>
            </a:r>
            <a:r>
              <a:rPr lang="en-US" altLang="ko-KR" dirty="0" smtClean="0"/>
              <a:t>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47076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0"/>
            <a:ext cx="103632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783818" y="6475414"/>
            <a:ext cx="260808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 sz="120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Jonghoe</a:t>
            </a:r>
            <a:r>
              <a:rPr lang="en-US" altLang="ko-KR" dirty="0" smtClean="0"/>
              <a:t> Koo, et. al., Samsung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4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 sz="1200"/>
            </a:lvl1pPr>
          </a:lstStyle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0414" y="332601"/>
            <a:ext cx="327025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802.11-24/1192r0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897467" y="606879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8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3" y="6475414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200" dirty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8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897472" y="294734"/>
            <a:ext cx="1579600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September </a:t>
            </a: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2024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5922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189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377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566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754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24" indent="-228594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15" indent="-228594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06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795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5984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172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361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Selective Non-Primary Channel Access </a:t>
            </a:r>
            <a:endParaRPr lang="en-US" altLang="ko-KR" dirty="0">
              <a:solidFill>
                <a:schemeClr val="tx1"/>
              </a:solidFill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</a:t>
            </a:r>
            <a:r>
              <a:rPr lang="en-US" altLang="ko-KR" sz="2000">
                <a:ea typeface="굴림" panose="020B0600000101010101" pitchFamily="50" charset="-127"/>
              </a:rPr>
              <a:t>:</a:t>
            </a:r>
            <a:r>
              <a:rPr lang="en-US" altLang="ko-KR" sz="2000" b="0">
                <a:ea typeface="굴림" panose="020B0600000101010101" pitchFamily="50" charset="-127"/>
              </a:rPr>
              <a:t> </a:t>
            </a:r>
            <a:r>
              <a:rPr lang="en-US" altLang="ko-KR" sz="2000" b="0" smtClean="0">
                <a:ea typeface="굴림" panose="020B0600000101010101" pitchFamily="50" charset="-127"/>
              </a:rPr>
              <a:t>2024-09-05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3"/>
          </p:nvPr>
        </p:nvSpPr>
        <p:spPr>
          <a:xfrm>
            <a:off x="8783818" y="6475414"/>
            <a:ext cx="260808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Jonghoe</a:t>
            </a:r>
            <a:r>
              <a:rPr lang="en-US" altLang="ko-KR" dirty="0"/>
              <a:t> Koo, et. al., Samsung Electronics</a:t>
            </a:r>
            <a:endParaRPr lang="en-US" altLang="ko-KR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4673378"/>
              </p:ext>
            </p:extLst>
          </p:nvPr>
        </p:nvGraphicFramePr>
        <p:xfrm>
          <a:off x="1152525" y="2574925"/>
          <a:ext cx="9958388" cy="363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0" name="Document" r:id="rId4" imgW="10373204" imgH="3815956" progId="Word.Document.8">
                  <p:embed/>
                </p:oleObj>
              </mc:Choice>
              <mc:Fallback>
                <p:oleObj name="Document" r:id="rId4" imgW="10373204" imgH="3815956" progId="Word.Document.8">
                  <p:embed/>
                  <p:pic>
                    <p:nvPicPr>
                      <p:cNvPr id="1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2525" y="2574925"/>
                        <a:ext cx="9958388" cy="3635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146175" y="21253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99042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suggest to define a method to allow only a subset of non-AP STAs that satisfy the condition configured by the associated AP to perform NPCA</a:t>
            </a:r>
          </a:p>
          <a:p>
            <a:pPr lvl="1"/>
            <a:r>
              <a:rPr lang="en-US" dirty="0" smtClean="0"/>
              <a:t>due to the limited time duration of a single NPCA event</a:t>
            </a:r>
          </a:p>
          <a:p>
            <a:pPr lvl="1"/>
            <a:endParaRPr lang="en-US" dirty="0"/>
          </a:p>
          <a:p>
            <a:r>
              <a:rPr lang="en-US" dirty="0" smtClean="0"/>
              <a:t>We suggest to define a method to specify which time duration NPCA is allowed and which time duration NPCA is not allowed</a:t>
            </a:r>
          </a:p>
          <a:p>
            <a:pPr lvl="1"/>
            <a:r>
              <a:rPr lang="en-US" dirty="0" smtClean="0"/>
              <a:t>In some cases, it may be beneficial not to perform NPCA</a:t>
            </a:r>
          </a:p>
          <a:p>
            <a:pPr lvl="2"/>
            <a:r>
              <a:rPr lang="en-US" dirty="0" smtClean="0"/>
              <a:t>to protect OBSS R-TWT SP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8783818" y="6475414"/>
            <a:ext cx="260808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Jonghoe</a:t>
            </a:r>
            <a:r>
              <a:rPr lang="en-US" altLang="ko-KR" dirty="0"/>
              <a:t> Koo, et. al.,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33576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800" dirty="0"/>
              <a:t>Do you agree to allow an NPCA AP to indicate some trigger conditions for performing the NPCA channel switch in the BSS.</a:t>
            </a:r>
          </a:p>
          <a:p>
            <a:pPr marL="585788" lvl="1" indent="-285750" algn="just">
              <a:buFont typeface="Arial" panose="020B0604020202020204" pitchFamily="34" charset="0"/>
              <a:buChar char="•"/>
            </a:pPr>
            <a:r>
              <a:rPr lang="en-GB" dirty="0"/>
              <a:t>Yes</a:t>
            </a:r>
          </a:p>
          <a:p>
            <a:pPr marL="585788" lvl="1" indent="-285750" algn="just">
              <a:buFont typeface="Arial" panose="020B0604020202020204" pitchFamily="34" charset="0"/>
              <a:buChar char="•"/>
            </a:pPr>
            <a:r>
              <a:rPr lang="en-GB" dirty="0"/>
              <a:t>No</a:t>
            </a:r>
          </a:p>
          <a:p>
            <a:pPr marL="585788" lvl="1" indent="-285750" algn="just">
              <a:buFont typeface="Arial" panose="020B0604020202020204" pitchFamily="34" charset="0"/>
              <a:buChar char="•"/>
            </a:pPr>
            <a:r>
              <a:rPr lang="en-GB" dirty="0"/>
              <a:t>Abstain</a:t>
            </a:r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sz="1800" b="0" dirty="0" smtClean="0"/>
              <a:t>[NOTE] This SP is the same as the SP2 in 11-24/1115-01-00bn</a:t>
            </a:r>
            <a:endParaRPr lang="en-US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8783818" y="6475414"/>
            <a:ext cx="260808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Jonghoe</a:t>
            </a:r>
            <a:r>
              <a:rPr lang="en-US" altLang="ko-KR" dirty="0"/>
              <a:t> Koo, et. al.,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26789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 smtClean="0"/>
              <a:t>Do you support to define in 11bn a mode of operation that enables a STA to access the secondary channel while the primary channel is known to be busy due to OBSS traffic or other TBD conditions?</a:t>
            </a:r>
          </a:p>
          <a:p>
            <a:pPr marL="400041" lvl="1" indent="0" algn="just">
              <a:lnSpc>
                <a:spcPct val="150000"/>
              </a:lnSpc>
              <a:buNone/>
            </a:pPr>
            <a:r>
              <a:rPr lang="en-US" sz="1400" dirty="0" smtClean="0"/>
              <a:t>- </a:t>
            </a:r>
            <a:r>
              <a:rPr lang="en-US" sz="1400" dirty="0" smtClean="0"/>
              <a:t>TBD conditions can be specified and announced to non-AP STA by AP </a:t>
            </a:r>
          </a:p>
          <a:p>
            <a:pPr marL="400041" lvl="1" indent="0" algn="just">
              <a:lnSpc>
                <a:spcPct val="150000"/>
              </a:lnSpc>
              <a:buNone/>
            </a:pPr>
            <a:r>
              <a:rPr lang="en-US" sz="1400" dirty="0" smtClean="0"/>
              <a:t>- </a:t>
            </a:r>
            <a:r>
              <a:rPr lang="en-US" sz="1400" dirty="0" smtClean="0"/>
              <a:t>As one of the TBD conditions specified by the AP, it can be time duration when the NPCA is allowed or not </a:t>
            </a:r>
            <a:r>
              <a:rPr lang="en-US" sz="1400" dirty="0" smtClean="0"/>
              <a:t>allowed</a:t>
            </a:r>
            <a:endParaRPr lang="en-US" sz="1400" dirty="0" smtClean="0"/>
          </a:p>
          <a:p>
            <a:pPr marL="400041" lvl="1" indent="0" algn="just">
              <a:lnSpc>
                <a:spcPct val="150000"/>
              </a:lnSpc>
              <a:buNone/>
            </a:pPr>
            <a:r>
              <a:rPr lang="en-US" sz="1400" dirty="0" smtClean="0"/>
              <a:t>- </a:t>
            </a:r>
            <a:r>
              <a:rPr lang="en-US" sz="1400" dirty="0" smtClean="0"/>
              <a:t>As one of the TBD conditions specified by the AP, it can be information to specify one or more than one non-AP STAs which allows to perform NPCA</a:t>
            </a:r>
          </a:p>
          <a:p>
            <a:pPr marL="400041" lvl="1" indent="0" algn="just">
              <a:buNone/>
            </a:pPr>
            <a:endParaRPr lang="en-US" dirty="0" smtClean="0"/>
          </a:p>
          <a:p>
            <a:pPr marL="585788" lvl="1" indent="-285750" algn="just">
              <a:buFont typeface="Arial" panose="020B0604020202020204" pitchFamily="34" charset="0"/>
              <a:buChar char="•"/>
            </a:pPr>
            <a:r>
              <a:rPr lang="en-GB" dirty="0" smtClean="0"/>
              <a:t>Yes</a:t>
            </a:r>
          </a:p>
          <a:p>
            <a:pPr marL="585788" lvl="1" indent="-285750" algn="just">
              <a:buFont typeface="Arial" panose="020B0604020202020204" pitchFamily="34" charset="0"/>
              <a:buChar char="•"/>
            </a:pPr>
            <a:r>
              <a:rPr lang="en-GB" dirty="0" smtClean="0"/>
              <a:t>No</a:t>
            </a:r>
          </a:p>
          <a:p>
            <a:pPr marL="585788" lvl="1" indent="-285750" algn="just">
              <a:buFont typeface="Arial" panose="020B0604020202020204" pitchFamily="34" charset="0"/>
              <a:buChar char="•"/>
            </a:pPr>
            <a:r>
              <a:rPr lang="en-GB" dirty="0" smtClean="0"/>
              <a:t>Abstain</a:t>
            </a:r>
          </a:p>
          <a:p>
            <a:pPr marL="585788" lvl="1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300038" lvl="1" indent="0" algn="just">
              <a:buNone/>
            </a:pPr>
            <a:r>
              <a:rPr lang="en-GB" sz="1700" dirty="0" smtClean="0"/>
              <a:t>[NOTE] The SP text except for notes has been already passed in March F2F meeting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8783818" y="6475414"/>
            <a:ext cx="260808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Jonghoe</a:t>
            </a:r>
            <a:r>
              <a:rPr lang="en-US" altLang="ko-KR" dirty="0"/>
              <a:t> Koo, et. al.,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60344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742950" lvl="1" indent="-285750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[1] 11-23/34</a:t>
            </a:r>
            <a:r>
              <a:rPr lang="en-US" sz="1600" dirty="0"/>
              <a:t>, “Non-primary channel utilization,” Sindhu </a:t>
            </a:r>
            <a:r>
              <a:rPr lang="en-US" sz="1600" dirty="0" err="1"/>
              <a:t>Verma</a:t>
            </a:r>
            <a:r>
              <a:rPr lang="en-US" sz="1600" dirty="0"/>
              <a:t>, et. al.</a:t>
            </a:r>
          </a:p>
          <a:p>
            <a:pPr marL="742950" lvl="1" indent="-285750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[2] </a:t>
            </a:r>
            <a:r>
              <a:rPr lang="en-US" sz="1600" dirty="0"/>
              <a:t>11-23/631</a:t>
            </a:r>
            <a:r>
              <a:rPr lang="en-US" sz="1600" dirty="0"/>
              <a:t>, “Secondary channel usage and secondary 20MHz channel </a:t>
            </a:r>
            <a:r>
              <a:rPr lang="en-US" sz="1600" dirty="0" err="1"/>
              <a:t>backoff</a:t>
            </a:r>
            <a:r>
              <a:rPr lang="en-US" sz="1600" dirty="0"/>
              <a:t>,” </a:t>
            </a:r>
            <a:r>
              <a:rPr lang="en-US" sz="1600" dirty="0" err="1"/>
              <a:t>Liwen</a:t>
            </a:r>
            <a:r>
              <a:rPr lang="en-US" sz="1600" dirty="0"/>
              <a:t> Chu, et. al.</a:t>
            </a:r>
          </a:p>
          <a:p>
            <a:pPr marL="742950" lvl="1" indent="-285750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[3] </a:t>
            </a:r>
            <a:r>
              <a:rPr lang="en-US" sz="1600" dirty="0"/>
              <a:t>11-23/797</a:t>
            </a:r>
            <a:r>
              <a:rPr lang="en-US" sz="1600" dirty="0"/>
              <a:t>, “Non-primary channel access,” </a:t>
            </a:r>
            <a:r>
              <a:rPr lang="en-US" sz="1600" dirty="0" err="1"/>
              <a:t>Yongho</a:t>
            </a:r>
            <a:r>
              <a:rPr lang="en-US" sz="1600" dirty="0"/>
              <a:t> </a:t>
            </a:r>
            <a:r>
              <a:rPr lang="en-US" sz="1600" dirty="0" err="1"/>
              <a:t>Seok</a:t>
            </a:r>
            <a:r>
              <a:rPr lang="en-US" sz="1600" dirty="0"/>
              <a:t>, et. al.</a:t>
            </a:r>
          </a:p>
          <a:p>
            <a:pPr marL="742950" lvl="1" indent="-285750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[4] </a:t>
            </a:r>
            <a:r>
              <a:rPr lang="en-US" sz="1600" dirty="0"/>
              <a:t>11-23/961</a:t>
            </a:r>
            <a:r>
              <a:rPr lang="en-US" sz="1600" dirty="0"/>
              <a:t>, “UHR secondary channel access,” </a:t>
            </a:r>
            <a:r>
              <a:rPr lang="en-US" sz="1600" dirty="0" err="1"/>
              <a:t>Minyoung</a:t>
            </a:r>
            <a:r>
              <a:rPr lang="en-US" sz="1600" dirty="0"/>
              <a:t> Park, et. al.</a:t>
            </a:r>
          </a:p>
          <a:p>
            <a:pPr marL="742950" lvl="1" indent="-285750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[5] </a:t>
            </a:r>
            <a:r>
              <a:rPr lang="en-US" sz="1600" dirty="0"/>
              <a:t>11-23/962</a:t>
            </a:r>
            <a:r>
              <a:rPr lang="en-US" sz="1600" dirty="0"/>
              <a:t>, “UHR secondary channel access evaluation,” </a:t>
            </a:r>
            <a:r>
              <a:rPr lang="en-US" sz="1600" dirty="0" err="1"/>
              <a:t>Dibakar</a:t>
            </a:r>
            <a:r>
              <a:rPr lang="en-US" sz="1600" dirty="0"/>
              <a:t> Das, et. al.</a:t>
            </a:r>
          </a:p>
          <a:p>
            <a:pPr marL="742950" lvl="1" indent="-285750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[6] </a:t>
            </a:r>
            <a:r>
              <a:rPr lang="en-US" sz="1600" dirty="0"/>
              <a:t>11-23/1112</a:t>
            </a:r>
            <a:r>
              <a:rPr lang="en-US" sz="1600" dirty="0"/>
              <a:t>, “Thoughts on secondary channel access,” </a:t>
            </a:r>
            <a:r>
              <a:rPr lang="en-US" sz="1600" dirty="0" err="1"/>
              <a:t>Insun</a:t>
            </a:r>
            <a:r>
              <a:rPr lang="en-US" sz="1600" dirty="0"/>
              <a:t> Jang, et. al.</a:t>
            </a:r>
          </a:p>
          <a:p>
            <a:pPr marL="742950" lvl="1" indent="-285750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[7] </a:t>
            </a:r>
            <a:r>
              <a:rPr lang="en-US" sz="1600" dirty="0"/>
              <a:t>11-23/1365</a:t>
            </a:r>
            <a:r>
              <a:rPr lang="en-US" sz="1600" dirty="0"/>
              <a:t>, “Discussions on non-primary channel access,” </a:t>
            </a:r>
            <a:r>
              <a:rPr lang="en-US" sz="1600" dirty="0" err="1"/>
              <a:t>Sanghyun</a:t>
            </a:r>
            <a:r>
              <a:rPr lang="en-US" sz="1600" dirty="0"/>
              <a:t> </a:t>
            </a:r>
            <a:r>
              <a:rPr lang="en-US" sz="1600" dirty="0" smtClean="0"/>
              <a:t>Kim, </a:t>
            </a:r>
            <a:r>
              <a:rPr lang="en-US" sz="1600" dirty="0"/>
              <a:t>et. al.</a:t>
            </a:r>
          </a:p>
          <a:p>
            <a:pPr marL="742950" lvl="1" indent="-285750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[8] </a:t>
            </a:r>
            <a:r>
              <a:rPr lang="en-US" sz="1600" dirty="0"/>
              <a:t>11-23/1911</a:t>
            </a:r>
            <a:r>
              <a:rPr lang="en-US" sz="1600" dirty="0"/>
              <a:t>, “Secondary channel access and frame transmission,” </a:t>
            </a:r>
            <a:r>
              <a:rPr lang="en-US" sz="1600" dirty="0" err="1"/>
              <a:t>Dongju</a:t>
            </a:r>
            <a:r>
              <a:rPr lang="en-US" sz="1600" dirty="0"/>
              <a:t> Cha, et. al.</a:t>
            </a:r>
          </a:p>
          <a:p>
            <a:pPr marL="742950" lvl="1" indent="-285750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[9] </a:t>
            </a:r>
            <a:r>
              <a:rPr lang="en-US" sz="1600" dirty="0"/>
              <a:t>11-23/1951</a:t>
            </a:r>
            <a:r>
              <a:rPr lang="en-US" sz="1600" dirty="0"/>
              <a:t>, “Concurrent CCA for non-primary channel access,” Leonardo </a:t>
            </a:r>
            <a:r>
              <a:rPr lang="en-US" sz="1600" dirty="0" err="1"/>
              <a:t>Lanante</a:t>
            </a:r>
            <a:r>
              <a:rPr lang="en-US" sz="1600" dirty="0"/>
              <a:t>, et. al.</a:t>
            </a:r>
          </a:p>
          <a:p>
            <a:pPr marL="742950" lvl="1" indent="-285750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[10] </a:t>
            </a:r>
            <a:r>
              <a:rPr lang="en-GB" sz="1600" dirty="0" smtClean="0"/>
              <a:t>11-24/70</a:t>
            </a:r>
            <a:r>
              <a:rPr lang="en-GB" sz="1600" dirty="0" smtClean="0"/>
              <a:t>, “</a:t>
            </a:r>
            <a:r>
              <a:rPr lang="en-US" sz="1600" dirty="0"/>
              <a:t>Some Details about Non-Primary Channel </a:t>
            </a:r>
            <a:r>
              <a:rPr lang="en-US" sz="1600" dirty="0" smtClean="0"/>
              <a:t>Access,” </a:t>
            </a:r>
            <a:r>
              <a:rPr lang="en-US" sz="1600" dirty="0" err="1" smtClean="0"/>
              <a:t>Yunbo</a:t>
            </a:r>
            <a:r>
              <a:rPr lang="en-US" sz="1600" dirty="0" smtClean="0"/>
              <a:t> </a:t>
            </a:r>
            <a:r>
              <a:rPr lang="en-US" sz="1600" dirty="0"/>
              <a:t>Li, et. al.</a:t>
            </a:r>
            <a:endParaRPr lang="en-US" sz="1600" dirty="0" smtClean="0"/>
          </a:p>
          <a:p>
            <a:pPr marL="742950" lvl="1" indent="-285750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[</a:t>
            </a:r>
            <a:r>
              <a:rPr lang="en-US" sz="1600" dirty="0" smtClean="0"/>
              <a:t>11] </a:t>
            </a:r>
            <a:r>
              <a:rPr lang="en-US" sz="1600" dirty="0"/>
              <a:t>11-24/427</a:t>
            </a:r>
            <a:r>
              <a:rPr lang="en-US" sz="1600" dirty="0" smtClean="0"/>
              <a:t>, “Enabling Non-Primary Channel Access,” </a:t>
            </a:r>
            <a:r>
              <a:rPr lang="en-US" sz="1600" dirty="0" err="1" smtClean="0"/>
              <a:t>Dongju</a:t>
            </a:r>
            <a:r>
              <a:rPr lang="en-US" sz="1600" dirty="0" smtClean="0"/>
              <a:t> Cha, et. al</a:t>
            </a:r>
            <a:r>
              <a:rPr lang="en-US" sz="1600" dirty="0" smtClean="0"/>
              <a:t>.</a:t>
            </a:r>
          </a:p>
          <a:p>
            <a:pPr marL="742950" lvl="1" indent="-285750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[12] 11-495, “Non-Primary Channel Access (NPCA) – Follow up, </a:t>
            </a:r>
            <a:r>
              <a:rPr lang="en-US" sz="1600" dirty="0" err="1" smtClean="0"/>
              <a:t>Minyoung</a:t>
            </a:r>
            <a:r>
              <a:rPr lang="en-US" sz="1600" dirty="0" smtClean="0"/>
              <a:t> Park, et. al.</a:t>
            </a:r>
            <a:endParaRPr lang="en-US" sz="1600" dirty="0" smtClean="0"/>
          </a:p>
          <a:p>
            <a:pPr marL="742950" lvl="1" indent="-285750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[</a:t>
            </a:r>
            <a:r>
              <a:rPr lang="en-US" sz="1600" dirty="0" smtClean="0"/>
              <a:t>13] </a:t>
            </a:r>
            <a:r>
              <a:rPr lang="en-US" sz="1600" dirty="0"/>
              <a:t>11-24/1115</a:t>
            </a:r>
            <a:r>
              <a:rPr lang="en-US" sz="1600" dirty="0" smtClean="0"/>
              <a:t>, “Channel Switching Rules for </a:t>
            </a:r>
            <a:r>
              <a:rPr lang="en-US" sz="1600" dirty="0" smtClean="0"/>
              <a:t>NPCA,” </a:t>
            </a:r>
            <a:r>
              <a:rPr lang="en-US" sz="1600" dirty="0" smtClean="0"/>
              <a:t>Vishnu V. </a:t>
            </a:r>
            <a:r>
              <a:rPr lang="en-US" sz="1600" dirty="0" err="1" smtClean="0"/>
              <a:t>Ratnam</a:t>
            </a:r>
            <a:r>
              <a:rPr lang="en-US" sz="1600" dirty="0"/>
              <a:t>, et. al</a:t>
            </a:r>
            <a:r>
              <a:rPr lang="en-US" sz="1600" dirty="0" smtClean="0"/>
              <a:t>.</a:t>
            </a:r>
          </a:p>
          <a:p>
            <a:pPr marL="742950" lvl="1" indent="-285750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[14] 11-24/1218, “NPCA – Next level discussions,” </a:t>
            </a:r>
            <a:r>
              <a:rPr lang="en-US" sz="1600" dirty="0" err="1" smtClean="0"/>
              <a:t>Gaurang</a:t>
            </a:r>
            <a:r>
              <a:rPr lang="en-US" sz="1600" dirty="0" smtClean="0"/>
              <a:t> </a:t>
            </a:r>
            <a:r>
              <a:rPr lang="en-US" sz="1600" dirty="0" err="1" smtClean="0"/>
              <a:t>Naik</a:t>
            </a:r>
            <a:r>
              <a:rPr lang="en-US" sz="1600" dirty="0" smtClean="0"/>
              <a:t>, et. al.</a:t>
            </a:r>
            <a:endParaRPr lang="en-US" sz="1600" dirty="0" smtClean="0"/>
          </a:p>
          <a:p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8783818" y="6475414"/>
            <a:ext cx="260808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Jonghoe</a:t>
            </a:r>
            <a:r>
              <a:rPr lang="en-US" altLang="ko-KR" dirty="0"/>
              <a:t> Koo, et. al.,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82264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ko-KR" sz="2000" dirty="0" smtClean="0"/>
              <a:t>Non-Primary Channel Access (NPCA) has been discussed in </a:t>
            </a:r>
            <a:r>
              <a:rPr lang="en-US" altLang="ko-KR" sz="2000" dirty="0" err="1" smtClean="0"/>
              <a:t>TGbn</a:t>
            </a:r>
            <a:r>
              <a:rPr lang="en-US" altLang="ko-KR" sz="2000" dirty="0" smtClean="0"/>
              <a:t> [1-14]</a:t>
            </a:r>
            <a:endParaRPr lang="en-US" altLang="ko-KR" sz="2000" dirty="0" smtClean="0"/>
          </a:p>
          <a:p>
            <a:pPr>
              <a:lnSpc>
                <a:spcPct val="150000"/>
              </a:lnSpc>
            </a:pPr>
            <a:r>
              <a:rPr lang="en-US" altLang="ko-KR" sz="2000" dirty="0" smtClean="0"/>
              <a:t>Some </a:t>
            </a:r>
            <a:r>
              <a:rPr lang="en-US" altLang="ko-KR" sz="2000" dirty="0" smtClean="0"/>
              <a:t>following other details are still under discussed and TBD</a:t>
            </a:r>
          </a:p>
          <a:p>
            <a:pPr lvl="1">
              <a:lnSpc>
                <a:spcPct val="150000"/>
              </a:lnSpc>
            </a:pPr>
            <a:r>
              <a:rPr lang="en-US" altLang="ko-KR" sz="1800" dirty="0" smtClean="0"/>
              <a:t>Whether Non-Primary Channel (NPCH) can cover the outside of the operating bandwidth</a:t>
            </a:r>
          </a:p>
          <a:p>
            <a:pPr lvl="1">
              <a:lnSpc>
                <a:spcPct val="150000"/>
              </a:lnSpc>
            </a:pPr>
            <a:r>
              <a:rPr lang="en-US" altLang="ko-KR" sz="1800" dirty="0" smtClean="0"/>
              <a:t>TXOP duration constraint in NPCA</a:t>
            </a:r>
          </a:p>
          <a:p>
            <a:pPr lvl="1">
              <a:lnSpc>
                <a:spcPct val="150000"/>
              </a:lnSpc>
            </a:pPr>
            <a:r>
              <a:rPr lang="en-US" altLang="ko-KR" sz="1800" dirty="0" smtClean="0"/>
              <a:t>NAV management per </a:t>
            </a:r>
            <a:r>
              <a:rPr lang="en-US" altLang="ko-KR" sz="1800" dirty="0" smtClean="0"/>
              <a:t>sub-channels to enable NPCA</a:t>
            </a:r>
            <a:endParaRPr lang="en-US" altLang="ko-KR" sz="1800" dirty="0" smtClean="0"/>
          </a:p>
          <a:p>
            <a:pPr lvl="1">
              <a:lnSpc>
                <a:spcPct val="150000"/>
              </a:lnSpc>
            </a:pPr>
            <a:r>
              <a:rPr lang="en-US" altLang="ko-KR" sz="1800" dirty="0" smtClean="0"/>
              <a:t>Conditional</a:t>
            </a:r>
            <a:r>
              <a:rPr lang="en-US" altLang="ko-KR" sz="1800" dirty="0" smtClean="0"/>
              <a:t> </a:t>
            </a:r>
            <a:r>
              <a:rPr lang="en-US" altLang="ko-KR" sz="1800" dirty="0" smtClean="0"/>
              <a:t>NPCA </a:t>
            </a:r>
            <a:r>
              <a:rPr lang="en-US" altLang="ko-KR" sz="1800" dirty="0" smtClean="0"/>
              <a:t>configured by AP or non-AP STA [11, 13]</a:t>
            </a:r>
            <a:endParaRPr lang="en-US" altLang="ko-KR" sz="1800" dirty="0" smtClean="0"/>
          </a:p>
          <a:p>
            <a:pPr lvl="1">
              <a:lnSpc>
                <a:spcPct val="150000"/>
              </a:lnSpc>
            </a:pPr>
            <a:r>
              <a:rPr lang="en-US" altLang="ko-KR" sz="1800" dirty="0" smtClean="0"/>
              <a:t>EDCA parameter to be used during NPCA [14]</a:t>
            </a:r>
          </a:p>
          <a:p>
            <a:pPr lvl="1">
              <a:lnSpc>
                <a:spcPct val="150000"/>
              </a:lnSpc>
            </a:pPr>
            <a:r>
              <a:rPr lang="en-US" altLang="ko-KR" sz="1800" dirty="0" smtClean="0"/>
              <a:t>OBSS PPDU format as a NPCA triggering condition [12,13</a:t>
            </a:r>
            <a:endParaRPr lang="en-US" altLang="ko-KR" sz="1800" dirty="0" smtClean="0"/>
          </a:p>
          <a:p>
            <a:pPr lvl="1">
              <a:lnSpc>
                <a:spcPct val="150000"/>
              </a:lnSpc>
            </a:pPr>
            <a:endParaRPr lang="en-US" altLang="ko-KR" sz="1800" dirty="0" smtClean="0"/>
          </a:p>
          <a:p>
            <a:pPr lvl="1">
              <a:lnSpc>
                <a:spcPct val="150000"/>
              </a:lnSpc>
            </a:pPr>
            <a:endParaRPr lang="en-US" altLang="ko-KR" sz="1800" dirty="0" smtClean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3"/>
          </p:nvPr>
        </p:nvSpPr>
        <p:spPr>
          <a:xfrm>
            <a:off x="8783818" y="6475414"/>
            <a:ext cx="260808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Jonghoe</a:t>
            </a:r>
            <a:r>
              <a:rPr lang="en-US" altLang="ko-KR" dirty="0"/>
              <a:t> Koo, et. al., Samsung Electronics</a:t>
            </a:r>
            <a:endParaRPr lang="en-US" altLang="ko-KR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8202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30000"/>
              </a:lnSpc>
            </a:pPr>
            <a:r>
              <a:rPr lang="en-US" altLang="ko-KR" sz="2000" dirty="0" smtClean="0"/>
              <a:t>This contribution focuses on the further details on ‘AP configurable triggering condition’ introduced in [24/1115r1] regarding the triggering conditions under which the NPCA is </a:t>
            </a:r>
            <a:r>
              <a:rPr lang="en-US" altLang="ko-KR" sz="2000" dirty="0" smtClean="0"/>
              <a:t>performed</a:t>
            </a:r>
            <a:endParaRPr lang="en-US" altLang="ko-KR" sz="2000" dirty="0" smtClean="0"/>
          </a:p>
          <a:p>
            <a:pPr lvl="1">
              <a:lnSpc>
                <a:spcPct val="130000"/>
              </a:lnSpc>
            </a:pPr>
            <a:r>
              <a:rPr lang="en-US" altLang="ko-KR" sz="1800" dirty="0" smtClean="0"/>
              <a:t>A minimum length of OBSS PPDU, a minimum length of OBSS TXOP that triggers AP and STA to switch channel to NPCH and perform NPCA</a:t>
            </a:r>
          </a:p>
          <a:p>
            <a:pPr lvl="1">
              <a:lnSpc>
                <a:spcPct val="130000"/>
              </a:lnSpc>
            </a:pPr>
            <a:r>
              <a:rPr lang="en-US" altLang="ko-KR" sz="1800" dirty="0" smtClean="0"/>
              <a:t>RSSS of the OBSS PPDU </a:t>
            </a:r>
          </a:p>
          <a:p>
            <a:pPr lvl="1">
              <a:lnSpc>
                <a:spcPct val="130000"/>
              </a:lnSpc>
            </a:pPr>
            <a:r>
              <a:rPr lang="en-US" altLang="ko-KR" sz="1800" dirty="0" smtClean="0"/>
              <a:t>Format of OBSS PPDU</a:t>
            </a:r>
          </a:p>
          <a:p>
            <a:pPr lvl="1">
              <a:lnSpc>
                <a:spcPct val="130000"/>
              </a:lnSpc>
            </a:pPr>
            <a:r>
              <a:rPr lang="en-US" altLang="ko-KR" sz="1800" dirty="0"/>
              <a:t>Unavailability windows, where PCA will not be </a:t>
            </a:r>
            <a:r>
              <a:rPr lang="en-US" altLang="ko-KR" sz="1800" dirty="0" smtClean="0"/>
              <a:t>used due to Co-Ex </a:t>
            </a:r>
            <a:r>
              <a:rPr lang="en-US" altLang="ko-KR" sz="1800" dirty="0"/>
              <a:t>issues or </a:t>
            </a:r>
            <a:r>
              <a:rPr lang="en-US" altLang="ko-KR" sz="1800" dirty="0" smtClean="0"/>
              <a:t>C-R-TWT</a:t>
            </a:r>
            <a:endParaRPr lang="en-US" altLang="ko-KR" sz="1800" dirty="0" smtClean="0"/>
          </a:p>
          <a:p>
            <a:pPr>
              <a:lnSpc>
                <a:spcPct val="130000"/>
              </a:lnSpc>
            </a:pPr>
            <a:r>
              <a:rPr lang="en-US" altLang="ko-KR" sz="2000" dirty="0" smtClean="0"/>
              <a:t>This contribution further suggests to perform NPCA for a set of non-AP STAs even though more non-AP STAs listen OBSS PPDU with satisfied </a:t>
            </a:r>
            <a:r>
              <a:rPr lang="en-US" altLang="ko-KR" sz="2000" dirty="0" smtClean="0"/>
              <a:t>conditions</a:t>
            </a:r>
            <a:endParaRPr lang="en-US" altLang="ko-KR" sz="2000" dirty="0" smtClean="0"/>
          </a:p>
          <a:p>
            <a:pPr lvl="1">
              <a:lnSpc>
                <a:spcPct val="130000"/>
              </a:lnSpc>
            </a:pPr>
            <a:r>
              <a:rPr lang="en-US" altLang="ko-KR" sz="1600" dirty="0" smtClean="0"/>
              <a:t>In addition, unavailability window is further </a:t>
            </a:r>
            <a:r>
              <a:rPr lang="en-US" altLang="ko-KR" sz="1600" dirty="0" smtClean="0"/>
              <a:t>revisited</a:t>
            </a:r>
            <a:endParaRPr lang="en-US" altLang="ko-KR" sz="1600" dirty="0" smtClean="0"/>
          </a:p>
          <a:p>
            <a:pPr lvl="1">
              <a:lnSpc>
                <a:spcPct val="130000"/>
              </a:lnSpc>
            </a:pPr>
            <a:endParaRPr lang="en-US" altLang="ko-KR" sz="1800" dirty="0" smtClean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3"/>
          </p:nvPr>
        </p:nvSpPr>
        <p:spPr>
          <a:xfrm>
            <a:off x="8783818" y="6475414"/>
            <a:ext cx="260808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Jonghoe</a:t>
            </a:r>
            <a:r>
              <a:rPr lang="en-US" altLang="ko-KR" dirty="0"/>
              <a:t> Koo, et. al., Samsung Electronics</a:t>
            </a:r>
            <a:endParaRPr lang="en-US" altLang="ko-KR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242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altLang="ko-KR" sz="2000" dirty="0"/>
              <a:t>Do all NPCA-enabled </a:t>
            </a:r>
            <a:r>
              <a:rPr lang="en-US" altLang="ko-KR" sz="2000" dirty="0" smtClean="0"/>
              <a:t>non-AP STAs </a:t>
            </a:r>
            <a:r>
              <a:rPr lang="en-US" altLang="ko-KR" sz="2000" dirty="0"/>
              <a:t>have to switch channel and perform NPCA whenever OBSS PPDU/TXOP is detected (under the assumption that the associated AP can detect the same OBSS </a:t>
            </a:r>
            <a:r>
              <a:rPr lang="en-US" altLang="ko-KR" sz="2000" dirty="0" smtClean="0"/>
              <a:t>TXOP in the primary channel)?</a:t>
            </a:r>
          </a:p>
          <a:p>
            <a:pPr lvl="1">
              <a:lnSpc>
                <a:spcPct val="150000"/>
              </a:lnSpc>
            </a:pPr>
            <a:r>
              <a:rPr lang="en-US" altLang="ko-KR" sz="1800" dirty="0" smtClean="0"/>
              <a:t>NPCA is opportunistic </a:t>
            </a:r>
            <a:r>
              <a:rPr lang="en-US" altLang="ko-KR" sz="1800" dirty="0" smtClean="0"/>
              <a:t>channel access way </a:t>
            </a:r>
            <a:r>
              <a:rPr lang="en-US" altLang="ko-KR" sz="1800" dirty="0" smtClean="0"/>
              <a:t>that utilizes the only limited </a:t>
            </a:r>
            <a:r>
              <a:rPr lang="en-US" altLang="ko-KR" sz="1800" dirty="0" smtClean="0"/>
              <a:t>time resource bounded </a:t>
            </a:r>
            <a:r>
              <a:rPr lang="en-US" altLang="ko-KR" sz="1800" dirty="0" smtClean="0"/>
              <a:t>by OBSS PPDU length or TXOP in the primary </a:t>
            </a:r>
            <a:r>
              <a:rPr lang="en-US" altLang="ko-KR" sz="1800" dirty="0" smtClean="0"/>
              <a:t>channel</a:t>
            </a:r>
          </a:p>
          <a:p>
            <a:pPr lvl="1">
              <a:lnSpc>
                <a:spcPct val="150000"/>
              </a:lnSpc>
            </a:pPr>
            <a:r>
              <a:rPr lang="en-US" altLang="ko-KR" sz="1800" dirty="0" smtClean="0"/>
              <a:t>Time synchronization issues should also be addressed</a:t>
            </a:r>
            <a:endParaRPr lang="en-US" altLang="ko-KR" sz="1800" dirty="0" smtClean="0"/>
          </a:p>
          <a:p>
            <a:pPr>
              <a:lnSpc>
                <a:spcPct val="150000"/>
              </a:lnSpc>
            </a:pPr>
            <a:r>
              <a:rPr lang="en-US" altLang="ko-KR" sz="2000" dirty="0" smtClean="0"/>
              <a:t>Do AP and non-AP STAs need to switch channel to NPCH for every OBSS PPDU detection?</a:t>
            </a:r>
          </a:p>
          <a:p>
            <a:pPr lvl="1">
              <a:lnSpc>
                <a:spcPct val="150000"/>
              </a:lnSpc>
            </a:pPr>
            <a:r>
              <a:rPr lang="en-US" altLang="ko-KR" sz="1800" dirty="0" smtClean="0"/>
              <a:t>Due to OBSS(s) operating in the non-primary channel (NPCH), AP/STA may not obtain TXOP after switching to the NPCH</a:t>
            </a:r>
          </a:p>
          <a:p>
            <a:pPr lvl="1">
              <a:lnSpc>
                <a:spcPct val="150000"/>
              </a:lnSpc>
            </a:pPr>
            <a:r>
              <a:rPr lang="en-US" altLang="ko-KR" sz="1800" dirty="0" smtClean="0"/>
              <a:t>It may be useful if non-AP STA and AP are aware that the secondary channel has been occupied and is not enough to exchange frames in advance</a:t>
            </a:r>
          </a:p>
          <a:p>
            <a:pPr lvl="2">
              <a:lnSpc>
                <a:spcPct val="150000"/>
              </a:lnSpc>
            </a:pPr>
            <a:r>
              <a:rPr lang="en-US" altLang="ko-KR" sz="1600" dirty="0" smtClean="0"/>
              <a:t>OBSS (R-)TWT SPs scheduled in secondary channel</a:t>
            </a:r>
            <a:endParaRPr lang="en-US" altLang="ko-KR" sz="1600" dirty="0"/>
          </a:p>
          <a:p>
            <a:pPr>
              <a:lnSpc>
                <a:spcPct val="150000"/>
              </a:lnSpc>
            </a:pPr>
            <a:endParaRPr 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8783818" y="6475414"/>
            <a:ext cx="260808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Jonghoe</a:t>
            </a:r>
            <a:r>
              <a:rPr lang="en-US" altLang="ko-KR" dirty="0"/>
              <a:t> Koo, et. al.,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71725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topology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8783818" y="6475414"/>
            <a:ext cx="260808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Jonghoe</a:t>
            </a:r>
            <a:r>
              <a:rPr lang="en-US" altLang="ko-KR" dirty="0"/>
              <a:t> Koo, et. al., Samsung Electronics</a:t>
            </a:r>
            <a:endParaRPr lang="en-US" altLang="ko-KR" dirty="0"/>
          </a:p>
        </p:txBody>
      </p:sp>
      <p:grpSp>
        <p:nvGrpSpPr>
          <p:cNvPr id="25" name="그룹 24"/>
          <p:cNvGrpSpPr/>
          <p:nvPr/>
        </p:nvGrpSpPr>
        <p:grpSpPr>
          <a:xfrm>
            <a:off x="7916837" y="1357894"/>
            <a:ext cx="5754508" cy="5209853"/>
            <a:chOff x="3656526" y="1432881"/>
            <a:chExt cx="5754508" cy="5209853"/>
          </a:xfrm>
        </p:grpSpPr>
        <p:grpSp>
          <p:nvGrpSpPr>
            <p:cNvPr id="3" name="그룹 2"/>
            <p:cNvGrpSpPr/>
            <p:nvPr/>
          </p:nvGrpSpPr>
          <p:grpSpPr>
            <a:xfrm>
              <a:off x="3656526" y="1432881"/>
              <a:ext cx="5754508" cy="5209853"/>
              <a:chOff x="1213426" y="1648147"/>
              <a:chExt cx="5754508" cy="5209853"/>
            </a:xfrm>
          </p:grpSpPr>
          <p:sp>
            <p:nvSpPr>
              <p:cNvPr id="6" name="타원 5"/>
              <p:cNvSpPr/>
              <p:nvPr/>
            </p:nvSpPr>
            <p:spPr bwMode="auto">
              <a:xfrm>
                <a:off x="1213426" y="2362200"/>
                <a:ext cx="4161161" cy="4161161"/>
              </a:xfrm>
              <a:prstGeom prst="ellips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" name="직사각형 6"/>
              <p:cNvSpPr/>
              <p:nvPr/>
            </p:nvSpPr>
            <p:spPr bwMode="auto">
              <a:xfrm>
                <a:off x="4229377" y="3594834"/>
                <a:ext cx="267789" cy="267789"/>
              </a:xfrm>
              <a:prstGeom prst="rect">
                <a:avLst/>
              </a:prstGeom>
              <a:pattFill prst="lgCheck">
                <a:fgClr>
                  <a:schemeClr val="tx1"/>
                </a:fgClr>
                <a:bgClr>
                  <a:schemeClr val="bg1"/>
                </a:bgClr>
              </a:pattFill>
              <a:ln w="1270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" name="이등변 삼각형 7"/>
              <p:cNvSpPr/>
              <p:nvPr/>
            </p:nvSpPr>
            <p:spPr bwMode="auto">
              <a:xfrm>
                <a:off x="4688146" y="4605689"/>
                <a:ext cx="398417" cy="343463"/>
              </a:xfrm>
              <a:prstGeom prst="triangle">
                <a:avLst/>
              </a:prstGeom>
              <a:pattFill prst="lgCheck">
                <a:fgClr>
                  <a:schemeClr val="tx1"/>
                </a:fgClr>
                <a:bgClr>
                  <a:schemeClr val="bg1"/>
                </a:bgClr>
              </a:pattFill>
              <a:ln w="1270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" name="이등변 삼각형 8"/>
              <p:cNvSpPr/>
              <p:nvPr/>
            </p:nvSpPr>
            <p:spPr bwMode="auto">
              <a:xfrm>
                <a:off x="3094797" y="4271048"/>
                <a:ext cx="398417" cy="343463"/>
              </a:xfrm>
              <a:prstGeom prst="triangl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" name="타원 9"/>
              <p:cNvSpPr/>
              <p:nvPr/>
            </p:nvSpPr>
            <p:spPr bwMode="auto">
              <a:xfrm>
                <a:off x="2282690" y="1648147"/>
                <a:ext cx="4161161" cy="4161161"/>
              </a:xfrm>
              <a:prstGeom prst="ellipse">
                <a:avLst/>
              </a:prstGeom>
              <a:noFill/>
              <a:ln w="12700" cap="flat" cmpd="sng" algn="ctr">
                <a:solidFill>
                  <a:schemeClr val="bg2">
                    <a:lumMod val="60000"/>
                    <a:lumOff val="40000"/>
                  </a:schemeClr>
                </a:solidFill>
                <a:prstDash val="lgDashDot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1" name="타원 10"/>
              <p:cNvSpPr/>
              <p:nvPr/>
            </p:nvSpPr>
            <p:spPr bwMode="auto">
              <a:xfrm>
                <a:off x="2806773" y="2696839"/>
                <a:ext cx="4161161" cy="4161161"/>
              </a:xfrm>
              <a:prstGeom prst="ellipse">
                <a:avLst/>
              </a:prstGeom>
              <a:noFill/>
              <a:ln w="12700" cap="flat" cmpd="sng" algn="ctr">
                <a:solidFill>
                  <a:schemeClr val="bg1">
                    <a:lumMod val="75000"/>
                  </a:schemeClr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" name="직사각형 11"/>
              <p:cNvSpPr/>
              <p:nvPr/>
            </p:nvSpPr>
            <p:spPr bwMode="auto">
              <a:xfrm>
                <a:off x="3385255" y="3534726"/>
                <a:ext cx="267789" cy="267789"/>
              </a:xfrm>
              <a:prstGeom prst="rect">
                <a:avLst/>
              </a:prstGeom>
              <a:pattFill prst="wdDnDiag">
                <a:fgClr>
                  <a:srgbClr val="00B050"/>
                </a:fgClr>
                <a:bgClr>
                  <a:schemeClr val="bg1"/>
                </a:bgClr>
              </a:pattFill>
              <a:ln w="1270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" name="직사각형 12"/>
              <p:cNvSpPr/>
              <p:nvPr/>
            </p:nvSpPr>
            <p:spPr bwMode="auto">
              <a:xfrm>
                <a:off x="3825390" y="4197878"/>
                <a:ext cx="267789" cy="267789"/>
              </a:xfrm>
              <a:prstGeom prst="rect">
                <a:avLst/>
              </a:prstGeom>
              <a:pattFill prst="wdDnDiag">
                <a:fgClr>
                  <a:srgbClr val="00B050"/>
                </a:fgClr>
                <a:bgClr>
                  <a:schemeClr val="bg1"/>
                </a:bgClr>
              </a:pattFill>
              <a:ln w="1270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4" name="직사각형 13"/>
              <p:cNvSpPr/>
              <p:nvPr/>
            </p:nvSpPr>
            <p:spPr bwMode="auto">
              <a:xfrm>
                <a:off x="3761291" y="5120522"/>
                <a:ext cx="267789" cy="267789"/>
              </a:xfrm>
              <a:prstGeom prst="rect">
                <a:avLst/>
              </a:prstGeom>
              <a:pattFill prst="wdDnDiag">
                <a:fgClr>
                  <a:srgbClr val="00B050"/>
                </a:fgClr>
                <a:bgClr>
                  <a:schemeClr val="bg1"/>
                </a:bgClr>
              </a:pattFill>
              <a:ln w="1270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5" name="직사각형 14"/>
              <p:cNvSpPr/>
              <p:nvPr/>
            </p:nvSpPr>
            <p:spPr bwMode="auto">
              <a:xfrm>
                <a:off x="2636030" y="3338082"/>
                <a:ext cx="267789" cy="267789"/>
              </a:xfrm>
              <a:prstGeom prst="rect">
                <a:avLst/>
              </a:prstGeom>
              <a:pattFill prst="wdDnDiag">
                <a:fgClr>
                  <a:srgbClr val="0070C0"/>
                </a:fgClr>
                <a:bgClr>
                  <a:schemeClr val="bg1"/>
                </a:bgClr>
              </a:pattFill>
              <a:ln w="1270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" name="직사각형 16"/>
              <p:cNvSpPr/>
              <p:nvPr/>
            </p:nvSpPr>
            <p:spPr bwMode="auto">
              <a:xfrm>
                <a:off x="3094797" y="2802513"/>
                <a:ext cx="267789" cy="267789"/>
              </a:xfrm>
              <a:prstGeom prst="rect">
                <a:avLst/>
              </a:prstGeom>
              <a:pattFill prst="wdDnDiag">
                <a:fgClr>
                  <a:srgbClr val="0070C0"/>
                </a:fgClr>
                <a:bgClr>
                  <a:schemeClr val="bg1"/>
                </a:bgClr>
              </a:pattFill>
              <a:ln w="1270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8" name="직사각형 17"/>
              <p:cNvSpPr/>
              <p:nvPr/>
            </p:nvSpPr>
            <p:spPr bwMode="auto">
              <a:xfrm>
                <a:off x="3623668" y="5885912"/>
                <a:ext cx="267789" cy="267789"/>
              </a:xfrm>
              <a:prstGeom prst="rect">
                <a:avLst/>
              </a:prstGeom>
              <a:pattFill prst="wdDnDiag">
                <a:fgClr>
                  <a:srgbClr val="FFC000"/>
                </a:fgClr>
                <a:bgClr>
                  <a:schemeClr val="bg1"/>
                </a:bgClr>
              </a:pattFill>
              <a:ln w="1270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9" name="직사각형 18"/>
              <p:cNvSpPr/>
              <p:nvPr/>
            </p:nvSpPr>
            <p:spPr bwMode="auto">
              <a:xfrm>
                <a:off x="2289418" y="5619093"/>
                <a:ext cx="267789" cy="267789"/>
              </a:xfrm>
              <a:prstGeom prst="rect">
                <a:avLst/>
              </a:prstGeom>
              <a:pattFill prst="wdDnDiag">
                <a:fgClr>
                  <a:schemeClr val="bg1">
                    <a:lumMod val="85000"/>
                  </a:schemeClr>
                </a:fgClr>
                <a:bgClr>
                  <a:schemeClr val="bg1"/>
                </a:bgClr>
              </a:pattFill>
              <a:ln w="1270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0" name="직사각형 19"/>
              <p:cNvSpPr/>
              <p:nvPr/>
            </p:nvSpPr>
            <p:spPr bwMode="auto">
              <a:xfrm>
                <a:off x="1922493" y="4852733"/>
                <a:ext cx="267789" cy="267789"/>
              </a:xfrm>
              <a:prstGeom prst="rect">
                <a:avLst/>
              </a:prstGeom>
              <a:pattFill prst="wdDnDiag">
                <a:fgClr>
                  <a:schemeClr val="bg1">
                    <a:lumMod val="85000"/>
                  </a:schemeClr>
                </a:fgClr>
                <a:bgClr>
                  <a:schemeClr val="bg1"/>
                </a:bgClr>
              </a:pattFill>
              <a:ln w="1270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1" name="직사각형 20"/>
              <p:cNvSpPr/>
              <p:nvPr/>
            </p:nvSpPr>
            <p:spPr bwMode="auto">
              <a:xfrm>
                <a:off x="1592982" y="3930089"/>
                <a:ext cx="267789" cy="267789"/>
              </a:xfrm>
              <a:prstGeom prst="rect">
                <a:avLst/>
              </a:prstGeom>
              <a:pattFill prst="wdDnDiag">
                <a:fgClr>
                  <a:schemeClr val="bg1">
                    <a:lumMod val="85000"/>
                  </a:schemeClr>
                </a:fgClr>
                <a:bgClr>
                  <a:schemeClr val="bg1"/>
                </a:bgClr>
              </a:pattFill>
              <a:ln w="1270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grpSp>
            <p:nvGrpSpPr>
              <p:cNvPr id="42" name="그룹 41"/>
              <p:cNvGrpSpPr/>
              <p:nvPr/>
            </p:nvGrpSpPr>
            <p:grpSpPr>
              <a:xfrm>
                <a:off x="2548631" y="3791527"/>
                <a:ext cx="3477866" cy="1462889"/>
                <a:chOff x="2825092" y="4325078"/>
                <a:chExt cx="3477866" cy="1462889"/>
              </a:xfrm>
            </p:grpSpPr>
            <p:sp>
              <p:nvSpPr>
                <p:cNvPr id="30" name="TextBox 29"/>
                <p:cNvSpPr txBox="1"/>
                <p:nvPr/>
              </p:nvSpPr>
              <p:spPr>
                <a:xfrm>
                  <a:off x="4724880" y="5480190"/>
                  <a:ext cx="157807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 smtClean="0"/>
                    <a:t>OBSS AP</a:t>
                  </a:r>
                  <a:endParaRPr lang="en-US" sz="1400" dirty="0"/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>
                  <a:off x="4168771" y="4325078"/>
                  <a:ext cx="157807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 smtClean="0"/>
                    <a:t>OBSS STA</a:t>
                  </a:r>
                  <a:endParaRPr lang="en-US" sz="1400" dirty="0"/>
                </a:p>
              </p:txBody>
            </p:sp>
            <p:sp>
              <p:nvSpPr>
                <p:cNvPr id="32" name="TextBox 31"/>
                <p:cNvSpPr txBox="1"/>
                <p:nvPr/>
              </p:nvSpPr>
              <p:spPr>
                <a:xfrm>
                  <a:off x="2825092" y="5155726"/>
                  <a:ext cx="157807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 smtClean="0"/>
                    <a:t>AP</a:t>
                  </a:r>
                  <a:endParaRPr lang="en-US" sz="1400" dirty="0"/>
                </a:p>
              </p:txBody>
            </p:sp>
          </p:grpSp>
        </p:grpSp>
        <p:sp>
          <p:nvSpPr>
            <p:cNvPr id="16" name="타원 15"/>
            <p:cNvSpPr/>
            <p:nvPr/>
          </p:nvSpPr>
          <p:spPr bwMode="auto">
            <a:xfrm>
              <a:off x="4732518" y="2365131"/>
              <a:ext cx="1602039" cy="1518907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타원 22"/>
            <p:cNvSpPr/>
            <p:nvPr/>
          </p:nvSpPr>
          <p:spPr bwMode="auto">
            <a:xfrm rot="420733">
              <a:off x="5883308" y="3870998"/>
              <a:ext cx="869983" cy="2209031"/>
            </a:xfrm>
            <a:prstGeom prst="ellipse">
              <a:avLst/>
            </a:pr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290993" y="2645517"/>
              <a:ext cx="11769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Group A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232019" y="5219161"/>
              <a:ext cx="11769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0070C0"/>
                  </a:solidFill>
                </a:rPr>
                <a:t>Group B  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473145" y="4831969"/>
            <a:ext cx="4095135" cy="1559445"/>
            <a:chOff x="7806285" y="1798063"/>
            <a:chExt cx="4095135" cy="1559445"/>
          </a:xfrm>
        </p:grpSpPr>
        <p:sp>
          <p:nvSpPr>
            <p:cNvPr id="37" name="직사각형 36"/>
            <p:cNvSpPr/>
            <p:nvPr/>
          </p:nvSpPr>
          <p:spPr bwMode="auto">
            <a:xfrm>
              <a:off x="7845384" y="2165265"/>
              <a:ext cx="3682180" cy="1192243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806285" y="1798063"/>
              <a:ext cx="40951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STA can perform NPCA </a:t>
              </a:r>
              <a:endParaRPr lang="en-US" dirty="0"/>
            </a:p>
          </p:txBody>
        </p:sp>
        <p:grpSp>
          <p:nvGrpSpPr>
            <p:cNvPr id="44" name="그룹 43"/>
            <p:cNvGrpSpPr/>
            <p:nvPr/>
          </p:nvGrpSpPr>
          <p:grpSpPr>
            <a:xfrm>
              <a:off x="8126600" y="2165265"/>
              <a:ext cx="3400963" cy="1115574"/>
              <a:chOff x="8126600" y="2165265"/>
              <a:chExt cx="3400963" cy="1115574"/>
            </a:xfrm>
          </p:grpSpPr>
          <p:sp>
            <p:nvSpPr>
              <p:cNvPr id="26" name="직사각형 25"/>
              <p:cNvSpPr/>
              <p:nvPr/>
            </p:nvSpPr>
            <p:spPr bwMode="auto">
              <a:xfrm>
                <a:off x="8126600" y="2231570"/>
                <a:ext cx="267789" cy="267789"/>
              </a:xfrm>
              <a:prstGeom prst="rect">
                <a:avLst/>
              </a:prstGeom>
              <a:pattFill prst="wdDnDiag">
                <a:fgClr>
                  <a:srgbClr val="00B050"/>
                </a:fgClr>
                <a:bgClr>
                  <a:schemeClr val="bg1"/>
                </a:bgClr>
              </a:pattFill>
              <a:ln w="1270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7" name="직사각형 26"/>
              <p:cNvSpPr/>
              <p:nvPr/>
            </p:nvSpPr>
            <p:spPr bwMode="auto">
              <a:xfrm>
                <a:off x="8134432" y="2622310"/>
                <a:ext cx="267789" cy="267789"/>
              </a:xfrm>
              <a:prstGeom prst="rect">
                <a:avLst/>
              </a:prstGeom>
              <a:pattFill prst="wdDnDiag">
                <a:fgClr>
                  <a:srgbClr val="FFC000"/>
                </a:fgClr>
                <a:bgClr>
                  <a:schemeClr val="bg1"/>
                </a:bgClr>
              </a:pattFill>
              <a:ln w="1270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8" name="직사각형 27"/>
              <p:cNvSpPr/>
              <p:nvPr/>
            </p:nvSpPr>
            <p:spPr bwMode="auto">
              <a:xfrm>
                <a:off x="8134433" y="3013050"/>
                <a:ext cx="267789" cy="267789"/>
              </a:xfrm>
              <a:prstGeom prst="rect">
                <a:avLst/>
              </a:prstGeom>
              <a:pattFill prst="wdDnDiag">
                <a:fgClr>
                  <a:srgbClr val="0070C0"/>
                </a:fgClr>
                <a:bgClr>
                  <a:schemeClr val="bg1"/>
                </a:bgClr>
              </a:pattFill>
              <a:ln w="1270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8542145" y="2165265"/>
                <a:ext cx="298541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STA detecting both OBSS AP and STA</a:t>
                </a:r>
                <a:endParaRPr lang="en-US" sz="1400" dirty="0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8542145" y="2582322"/>
                <a:ext cx="298541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STA </a:t>
                </a:r>
                <a:r>
                  <a:rPr lang="en-US" sz="1400" dirty="0"/>
                  <a:t>detecting</a:t>
                </a:r>
                <a:r>
                  <a:rPr lang="en-US" sz="1400" dirty="0" smtClean="0"/>
                  <a:t> only OBSS AP</a:t>
                </a:r>
                <a:endParaRPr lang="en-US" sz="1400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8542145" y="2962849"/>
                <a:ext cx="298541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STA </a:t>
                </a:r>
                <a:r>
                  <a:rPr lang="en-US" sz="1400" dirty="0"/>
                  <a:t>detecting</a:t>
                </a:r>
                <a:r>
                  <a:rPr lang="en-US" sz="1400" dirty="0" smtClean="0"/>
                  <a:t> only OBSS STA</a:t>
                </a:r>
                <a:endParaRPr lang="en-US" sz="1400" dirty="0"/>
              </a:p>
            </p:txBody>
          </p:sp>
        </p:grpSp>
      </p:grpSp>
      <p:sp>
        <p:nvSpPr>
          <p:cNvPr id="45" name="TextBox 44"/>
          <p:cNvSpPr txBox="1"/>
          <p:nvPr/>
        </p:nvSpPr>
        <p:spPr>
          <a:xfrm>
            <a:off x="297440" y="1511400"/>
            <a:ext cx="8283943" cy="364715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Divide NPCA-available </a:t>
            </a:r>
            <a:r>
              <a:rPr lang="en-US" dirty="0" smtClean="0">
                <a:cs typeface="Arial" panose="020B0604020202020204" pitchFamily="34" charset="0"/>
              </a:rPr>
              <a:t>STAs </a:t>
            </a:r>
            <a:r>
              <a:rPr lang="en-US" dirty="0" smtClean="0">
                <a:cs typeface="Arial" panose="020B0604020202020204" pitchFamily="34" charset="0"/>
              </a:rPr>
              <a:t>by a certain OBSS into several </a:t>
            </a:r>
            <a:r>
              <a:rPr lang="en-US" dirty="0" smtClean="0">
                <a:cs typeface="Arial" panose="020B0604020202020204" pitchFamily="34" charset="0"/>
              </a:rPr>
              <a:t>set of STAs</a:t>
            </a:r>
            <a:endParaRPr lang="en-US" dirty="0" smtClean="0">
              <a:cs typeface="Arial" panose="020B0604020202020204" pitchFamily="34" charset="0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dirty="0" smtClean="0">
                <a:cs typeface="Arial" panose="020B0604020202020204" pitchFamily="34" charset="0"/>
              </a:rPr>
              <a:t>During time window #1, Group </a:t>
            </a:r>
            <a:r>
              <a:rPr lang="en-US" sz="1600" dirty="0" smtClean="0">
                <a:cs typeface="Arial" panose="020B0604020202020204" pitchFamily="34" charset="0"/>
              </a:rPr>
              <a:t>A performs NPCA under the condition </a:t>
            </a:r>
            <a:r>
              <a:rPr lang="en-US" sz="1600" dirty="0" smtClean="0">
                <a:cs typeface="Arial" panose="020B0604020202020204" pitchFamily="34" charset="0"/>
              </a:rPr>
              <a:t>#</a:t>
            </a:r>
            <a:r>
              <a:rPr lang="en-US" sz="1600" dirty="0" smtClean="0">
                <a:cs typeface="Arial" panose="020B0604020202020204" pitchFamily="34" charset="0"/>
              </a:rPr>
              <a:t>1</a:t>
            </a:r>
          </a:p>
          <a:p>
            <a:pPr marL="1200150" lvl="2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1400" dirty="0" smtClean="0">
                <a:cs typeface="Arial" panose="020B0604020202020204" pitchFamily="34" charset="0"/>
              </a:rPr>
              <a:t>An example of the condition 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dirty="0" smtClean="0">
                <a:cs typeface="Arial" panose="020B0604020202020204" pitchFamily="34" charset="0"/>
              </a:rPr>
              <a:t>During time window #2, Group </a:t>
            </a:r>
            <a:r>
              <a:rPr lang="en-US" sz="1600" dirty="0" smtClean="0">
                <a:cs typeface="Arial" panose="020B0604020202020204" pitchFamily="34" charset="0"/>
              </a:rPr>
              <a:t>B performs NPCA under the condition </a:t>
            </a:r>
            <a:r>
              <a:rPr lang="en-US" sz="1600" dirty="0" smtClean="0">
                <a:cs typeface="Arial" panose="020B0604020202020204" pitchFamily="34" charset="0"/>
              </a:rPr>
              <a:t>2</a:t>
            </a:r>
          </a:p>
          <a:p>
            <a:pPr marL="1200150" lvl="2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1400" dirty="0" smtClean="0">
                <a:cs typeface="Arial" panose="020B0604020202020204" pitchFamily="34" charset="0"/>
              </a:rPr>
              <a:t>An example of the condition is whether to have low latency traffic</a:t>
            </a:r>
          </a:p>
          <a:p>
            <a:pPr marL="1200150" lvl="2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1400" dirty="0" smtClean="0">
                <a:cs typeface="Arial" panose="020B0604020202020204" pitchFamily="34" charset="0"/>
              </a:rPr>
              <a:t>Group B non-STAs may be R-TWT member STAs with SP overlapped with time window #2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dirty="0" smtClean="0">
                <a:cs typeface="Arial" panose="020B0604020202020204" pitchFamily="34" charset="0"/>
              </a:rPr>
              <a:t>During time window #3, All NPCA-available STAs do not perform NPCA</a:t>
            </a:r>
          </a:p>
          <a:p>
            <a:pPr marL="1200150" lvl="2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1400" dirty="0" smtClean="0">
                <a:cs typeface="Arial" panose="020B0604020202020204" pitchFamily="34" charset="0"/>
              </a:rPr>
              <a:t>AP announces to non-AP STAs a periodic channel occupation or R-TWT SP within time window #3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>
              <a:cs typeface="Arial" panose="020B0604020202020204" pitchFamily="34" charset="0"/>
            </a:endParaRPr>
          </a:p>
        </p:txBody>
      </p:sp>
      <p:grpSp>
        <p:nvGrpSpPr>
          <p:cNvPr id="52" name="그룹 51"/>
          <p:cNvGrpSpPr/>
          <p:nvPr/>
        </p:nvGrpSpPr>
        <p:grpSpPr>
          <a:xfrm>
            <a:off x="4303435" y="5384963"/>
            <a:ext cx="4120273" cy="1006451"/>
            <a:chOff x="571852" y="5345450"/>
            <a:chExt cx="4120273" cy="1006451"/>
          </a:xfrm>
        </p:grpSpPr>
        <p:grpSp>
          <p:nvGrpSpPr>
            <p:cNvPr id="46" name="그룹 45"/>
            <p:cNvGrpSpPr/>
            <p:nvPr/>
          </p:nvGrpSpPr>
          <p:grpSpPr>
            <a:xfrm>
              <a:off x="590262" y="5729842"/>
              <a:ext cx="4101863" cy="622059"/>
              <a:chOff x="7182465" y="5156865"/>
              <a:chExt cx="4101863" cy="622059"/>
            </a:xfrm>
          </p:grpSpPr>
          <p:sp>
            <p:nvSpPr>
              <p:cNvPr id="48" name="TextBox 47"/>
              <p:cNvSpPr txBox="1"/>
              <p:nvPr/>
            </p:nvSpPr>
            <p:spPr>
              <a:xfrm>
                <a:off x="7885954" y="5193272"/>
                <a:ext cx="339837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STA not detecting OBSS AP </a:t>
                </a:r>
                <a:br>
                  <a:rPr lang="en-US" sz="1400" dirty="0" smtClean="0"/>
                </a:br>
                <a:r>
                  <a:rPr lang="en-US" sz="1400" dirty="0" smtClean="0"/>
                  <a:t>and any OBSS STA</a:t>
                </a:r>
                <a:endParaRPr lang="en-US" sz="1400" dirty="0"/>
              </a:p>
            </p:txBody>
          </p:sp>
          <p:sp>
            <p:nvSpPr>
              <p:cNvPr id="49" name="직사각형 48"/>
              <p:cNvSpPr/>
              <p:nvPr/>
            </p:nvSpPr>
            <p:spPr bwMode="auto">
              <a:xfrm>
                <a:off x="7182465" y="5156865"/>
                <a:ext cx="3019117" cy="622059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50" name="TextBox 49"/>
            <p:cNvSpPr txBox="1"/>
            <p:nvPr/>
          </p:nvSpPr>
          <p:spPr>
            <a:xfrm>
              <a:off x="571852" y="5345450"/>
              <a:ext cx="40951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STA cannot perform NPCA </a:t>
              </a:r>
              <a:endParaRPr lang="en-US" dirty="0"/>
            </a:p>
          </p:txBody>
        </p:sp>
        <p:sp>
          <p:nvSpPr>
            <p:cNvPr id="51" name="직사각형 50"/>
            <p:cNvSpPr/>
            <p:nvPr/>
          </p:nvSpPr>
          <p:spPr bwMode="auto">
            <a:xfrm>
              <a:off x="840061" y="5920901"/>
              <a:ext cx="267789" cy="267789"/>
            </a:xfrm>
            <a:prstGeom prst="rect">
              <a:avLst/>
            </a:prstGeom>
            <a:pattFill prst="wdDnDiag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 w="127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69059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Example) Group-based NPCA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8783818" y="6475414"/>
            <a:ext cx="260808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Jonghoe</a:t>
            </a:r>
            <a:r>
              <a:rPr lang="en-US" altLang="ko-KR" dirty="0"/>
              <a:t> Koo, et. al., Samsung Electronics</a:t>
            </a:r>
            <a:endParaRPr lang="en-US" altLang="ko-KR" dirty="0"/>
          </a:p>
        </p:txBody>
      </p:sp>
      <p:cxnSp>
        <p:nvCxnSpPr>
          <p:cNvPr id="7" name="직선 연결선 6"/>
          <p:cNvCxnSpPr/>
          <p:nvPr/>
        </p:nvCxnSpPr>
        <p:spPr bwMode="auto">
          <a:xfrm>
            <a:off x="1809345" y="3414409"/>
            <a:ext cx="92801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직선 연결선 7"/>
          <p:cNvCxnSpPr/>
          <p:nvPr/>
        </p:nvCxnSpPr>
        <p:spPr bwMode="auto">
          <a:xfrm>
            <a:off x="1774410" y="4860587"/>
            <a:ext cx="931512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직선 연결선 8"/>
          <p:cNvCxnSpPr/>
          <p:nvPr/>
        </p:nvCxnSpPr>
        <p:spPr bwMode="auto">
          <a:xfrm>
            <a:off x="1809345" y="6326220"/>
            <a:ext cx="92801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직선 연결선 10"/>
          <p:cNvCxnSpPr/>
          <p:nvPr/>
        </p:nvCxnSpPr>
        <p:spPr bwMode="auto">
          <a:xfrm flipV="1">
            <a:off x="1809345" y="2276272"/>
            <a:ext cx="0" cy="40499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496111" y="3103123"/>
            <a:ext cx="1278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/>
              <a:t>AP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" y="4638312"/>
            <a:ext cx="1756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FF0000"/>
                </a:solidFill>
              </a:rPr>
              <a:t>STA Group 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5443" y="5964677"/>
            <a:ext cx="1659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0070C0"/>
                </a:solidFill>
              </a:rPr>
              <a:t>STA Group B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2490281" y="2704289"/>
            <a:ext cx="77821" cy="71012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직사각형 16"/>
          <p:cNvSpPr/>
          <p:nvPr/>
        </p:nvSpPr>
        <p:spPr bwMode="auto">
          <a:xfrm>
            <a:off x="10424809" y="2704289"/>
            <a:ext cx="77821" cy="71012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9" name="직선 연결선 18"/>
          <p:cNvCxnSpPr/>
          <p:nvPr/>
        </p:nvCxnSpPr>
        <p:spPr bwMode="auto">
          <a:xfrm>
            <a:off x="2490280" y="1851818"/>
            <a:ext cx="0" cy="450682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직선 연결선 19"/>
          <p:cNvCxnSpPr/>
          <p:nvPr/>
        </p:nvCxnSpPr>
        <p:spPr bwMode="auto">
          <a:xfrm>
            <a:off x="6631021" y="2149812"/>
            <a:ext cx="0" cy="40823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직선 연결선 20"/>
          <p:cNvCxnSpPr/>
          <p:nvPr/>
        </p:nvCxnSpPr>
        <p:spPr bwMode="auto">
          <a:xfrm>
            <a:off x="10421566" y="1851818"/>
            <a:ext cx="0" cy="43803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직선 화살표 연결선 22"/>
          <p:cNvCxnSpPr/>
          <p:nvPr/>
        </p:nvCxnSpPr>
        <p:spPr bwMode="auto">
          <a:xfrm>
            <a:off x="2493523" y="2548935"/>
            <a:ext cx="793128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5043630" y="2201319"/>
            <a:ext cx="29766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beacon interval</a:t>
            </a:r>
            <a:endParaRPr lang="en-US" sz="1600" dirty="0"/>
          </a:p>
        </p:txBody>
      </p:sp>
      <p:sp>
        <p:nvSpPr>
          <p:cNvPr id="25" name="직사각형 24"/>
          <p:cNvSpPr/>
          <p:nvPr/>
        </p:nvSpPr>
        <p:spPr bwMode="auto">
          <a:xfrm>
            <a:off x="3239311" y="3046377"/>
            <a:ext cx="953310" cy="368032"/>
          </a:xfrm>
          <a:prstGeom prst="rect">
            <a:avLst/>
          </a:prstGeom>
          <a:pattFill prst="wd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</a:t>
            </a:r>
          </a:p>
        </p:txBody>
      </p:sp>
      <p:cxnSp>
        <p:nvCxnSpPr>
          <p:cNvPr id="27" name="직선 연결선 26"/>
          <p:cNvCxnSpPr/>
          <p:nvPr/>
        </p:nvCxnSpPr>
        <p:spPr bwMode="auto">
          <a:xfrm>
            <a:off x="1812588" y="3046377"/>
            <a:ext cx="927694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직선 연결선 27"/>
          <p:cNvCxnSpPr/>
          <p:nvPr/>
        </p:nvCxnSpPr>
        <p:spPr bwMode="auto">
          <a:xfrm>
            <a:off x="1812588" y="4492556"/>
            <a:ext cx="927694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직선 연결선 28"/>
          <p:cNvCxnSpPr/>
          <p:nvPr/>
        </p:nvCxnSpPr>
        <p:spPr bwMode="auto">
          <a:xfrm>
            <a:off x="1809345" y="5955105"/>
            <a:ext cx="92801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직선 연결선 30"/>
          <p:cNvCxnSpPr/>
          <p:nvPr/>
        </p:nvCxnSpPr>
        <p:spPr bwMode="auto">
          <a:xfrm>
            <a:off x="1809345" y="2704289"/>
            <a:ext cx="92801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직선 연결선 31"/>
          <p:cNvCxnSpPr/>
          <p:nvPr/>
        </p:nvCxnSpPr>
        <p:spPr bwMode="auto">
          <a:xfrm>
            <a:off x="1809345" y="4166679"/>
            <a:ext cx="92801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3" name="직선 연결선 32"/>
          <p:cNvCxnSpPr/>
          <p:nvPr/>
        </p:nvCxnSpPr>
        <p:spPr bwMode="auto">
          <a:xfrm>
            <a:off x="1809345" y="5611237"/>
            <a:ext cx="92801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7" name="직사각형 46"/>
          <p:cNvSpPr/>
          <p:nvPr/>
        </p:nvSpPr>
        <p:spPr bwMode="auto">
          <a:xfrm>
            <a:off x="5427470" y="3046377"/>
            <a:ext cx="953310" cy="368032"/>
          </a:xfrm>
          <a:prstGeom prst="rect">
            <a:avLst/>
          </a:prstGeom>
          <a:pattFill prst="wd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</a:t>
            </a:r>
          </a:p>
        </p:txBody>
      </p:sp>
      <p:sp>
        <p:nvSpPr>
          <p:cNvPr id="48" name="직사각형 47"/>
          <p:cNvSpPr/>
          <p:nvPr/>
        </p:nvSpPr>
        <p:spPr bwMode="auto">
          <a:xfrm>
            <a:off x="6993395" y="3043132"/>
            <a:ext cx="953310" cy="368032"/>
          </a:xfrm>
          <a:prstGeom prst="rect">
            <a:avLst/>
          </a:prstGeom>
          <a:pattFill prst="wd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</a:t>
            </a:r>
          </a:p>
        </p:txBody>
      </p:sp>
      <p:sp>
        <p:nvSpPr>
          <p:cNvPr id="49" name="직사각형 48"/>
          <p:cNvSpPr/>
          <p:nvPr/>
        </p:nvSpPr>
        <p:spPr bwMode="auto">
          <a:xfrm>
            <a:off x="8989416" y="3043944"/>
            <a:ext cx="953310" cy="368032"/>
          </a:xfrm>
          <a:prstGeom prst="rect">
            <a:avLst/>
          </a:prstGeom>
          <a:pattFill prst="wd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</a:t>
            </a:r>
          </a:p>
        </p:txBody>
      </p:sp>
      <p:sp>
        <p:nvSpPr>
          <p:cNvPr id="50" name="직사각형 49"/>
          <p:cNvSpPr/>
          <p:nvPr/>
        </p:nvSpPr>
        <p:spPr bwMode="auto">
          <a:xfrm>
            <a:off x="3322320" y="2704289"/>
            <a:ext cx="810768" cy="33884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NPCA</a:t>
            </a:r>
          </a:p>
        </p:txBody>
      </p:sp>
      <p:sp>
        <p:nvSpPr>
          <p:cNvPr id="51" name="직사각형 50"/>
          <p:cNvSpPr/>
          <p:nvPr/>
        </p:nvSpPr>
        <p:spPr bwMode="auto">
          <a:xfrm>
            <a:off x="5483722" y="2710773"/>
            <a:ext cx="841707" cy="33884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NPCA</a:t>
            </a:r>
          </a:p>
        </p:txBody>
      </p:sp>
      <p:sp>
        <p:nvSpPr>
          <p:cNvPr id="52" name="직사각형 51"/>
          <p:cNvSpPr/>
          <p:nvPr/>
        </p:nvSpPr>
        <p:spPr bwMode="auto">
          <a:xfrm>
            <a:off x="7082790" y="2703772"/>
            <a:ext cx="788670" cy="33884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NPCA</a:t>
            </a:r>
          </a:p>
        </p:txBody>
      </p:sp>
      <p:sp>
        <p:nvSpPr>
          <p:cNvPr id="53" name="직사각형 52"/>
          <p:cNvSpPr/>
          <p:nvPr/>
        </p:nvSpPr>
        <p:spPr bwMode="auto">
          <a:xfrm>
            <a:off x="9075351" y="2704579"/>
            <a:ext cx="788670" cy="33884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NPCA</a:t>
            </a:r>
          </a:p>
        </p:txBody>
      </p:sp>
      <p:sp>
        <p:nvSpPr>
          <p:cNvPr id="54" name="직사각형 53"/>
          <p:cNvSpPr/>
          <p:nvPr/>
        </p:nvSpPr>
        <p:spPr bwMode="auto">
          <a:xfrm>
            <a:off x="3239311" y="4492555"/>
            <a:ext cx="953310" cy="368032"/>
          </a:xfrm>
          <a:prstGeom prst="rect">
            <a:avLst/>
          </a:prstGeom>
          <a:pattFill prst="wd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</a:t>
            </a:r>
          </a:p>
        </p:txBody>
      </p:sp>
      <p:sp>
        <p:nvSpPr>
          <p:cNvPr id="55" name="직사각형 54"/>
          <p:cNvSpPr/>
          <p:nvPr/>
        </p:nvSpPr>
        <p:spPr bwMode="auto">
          <a:xfrm>
            <a:off x="5427470" y="4492555"/>
            <a:ext cx="953310" cy="368032"/>
          </a:xfrm>
          <a:prstGeom prst="rect">
            <a:avLst/>
          </a:prstGeom>
          <a:pattFill prst="wd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</a:t>
            </a:r>
          </a:p>
        </p:txBody>
      </p:sp>
      <p:sp>
        <p:nvSpPr>
          <p:cNvPr id="56" name="직사각형 55"/>
          <p:cNvSpPr/>
          <p:nvPr/>
        </p:nvSpPr>
        <p:spPr bwMode="auto">
          <a:xfrm>
            <a:off x="6993395" y="4489310"/>
            <a:ext cx="953310" cy="368032"/>
          </a:xfrm>
          <a:prstGeom prst="rect">
            <a:avLst/>
          </a:prstGeom>
          <a:pattFill prst="wd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</a:t>
            </a:r>
          </a:p>
        </p:txBody>
      </p:sp>
      <p:sp>
        <p:nvSpPr>
          <p:cNvPr id="57" name="직사각형 56"/>
          <p:cNvSpPr/>
          <p:nvPr/>
        </p:nvSpPr>
        <p:spPr bwMode="auto">
          <a:xfrm>
            <a:off x="8989416" y="4490122"/>
            <a:ext cx="953310" cy="368032"/>
          </a:xfrm>
          <a:prstGeom prst="rect">
            <a:avLst/>
          </a:prstGeom>
          <a:pattFill prst="wd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</a:t>
            </a:r>
          </a:p>
        </p:txBody>
      </p:sp>
      <p:sp>
        <p:nvSpPr>
          <p:cNvPr id="58" name="직사각형 57"/>
          <p:cNvSpPr/>
          <p:nvPr/>
        </p:nvSpPr>
        <p:spPr bwMode="auto">
          <a:xfrm>
            <a:off x="3239311" y="5958190"/>
            <a:ext cx="953310" cy="368032"/>
          </a:xfrm>
          <a:prstGeom prst="rect">
            <a:avLst/>
          </a:prstGeom>
          <a:pattFill prst="wd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</a:t>
            </a:r>
          </a:p>
        </p:txBody>
      </p:sp>
      <p:sp>
        <p:nvSpPr>
          <p:cNvPr id="59" name="직사각형 58"/>
          <p:cNvSpPr/>
          <p:nvPr/>
        </p:nvSpPr>
        <p:spPr bwMode="auto">
          <a:xfrm>
            <a:off x="5427470" y="5958190"/>
            <a:ext cx="953310" cy="368032"/>
          </a:xfrm>
          <a:prstGeom prst="rect">
            <a:avLst/>
          </a:prstGeom>
          <a:pattFill prst="wd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</a:t>
            </a:r>
          </a:p>
        </p:txBody>
      </p:sp>
      <p:sp>
        <p:nvSpPr>
          <p:cNvPr id="60" name="직사각형 59"/>
          <p:cNvSpPr/>
          <p:nvPr/>
        </p:nvSpPr>
        <p:spPr bwMode="auto">
          <a:xfrm>
            <a:off x="6993395" y="5954945"/>
            <a:ext cx="953310" cy="368032"/>
          </a:xfrm>
          <a:prstGeom prst="rect">
            <a:avLst/>
          </a:prstGeom>
          <a:pattFill prst="wd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</a:t>
            </a:r>
          </a:p>
        </p:txBody>
      </p:sp>
      <p:sp>
        <p:nvSpPr>
          <p:cNvPr id="61" name="직사각형 60"/>
          <p:cNvSpPr/>
          <p:nvPr/>
        </p:nvSpPr>
        <p:spPr bwMode="auto">
          <a:xfrm>
            <a:off x="8989416" y="5955757"/>
            <a:ext cx="953310" cy="368032"/>
          </a:xfrm>
          <a:prstGeom prst="rect">
            <a:avLst/>
          </a:prstGeom>
          <a:pattFill prst="wd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</a:t>
            </a:r>
          </a:p>
        </p:txBody>
      </p:sp>
      <p:sp>
        <p:nvSpPr>
          <p:cNvPr id="62" name="직사각형 61"/>
          <p:cNvSpPr/>
          <p:nvPr/>
        </p:nvSpPr>
        <p:spPr bwMode="auto">
          <a:xfrm>
            <a:off x="3342509" y="4158582"/>
            <a:ext cx="810768" cy="33884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NPCA</a:t>
            </a:r>
          </a:p>
        </p:txBody>
      </p:sp>
      <p:sp>
        <p:nvSpPr>
          <p:cNvPr id="63" name="직사각형 62"/>
          <p:cNvSpPr/>
          <p:nvPr/>
        </p:nvSpPr>
        <p:spPr bwMode="auto">
          <a:xfrm>
            <a:off x="5503911" y="4165066"/>
            <a:ext cx="841707" cy="33884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NPCA</a:t>
            </a:r>
          </a:p>
        </p:txBody>
      </p:sp>
      <p:sp>
        <p:nvSpPr>
          <p:cNvPr id="66" name="직사각형 65"/>
          <p:cNvSpPr/>
          <p:nvPr/>
        </p:nvSpPr>
        <p:spPr bwMode="auto">
          <a:xfrm>
            <a:off x="7082790" y="5609948"/>
            <a:ext cx="788670" cy="33884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NPCA</a:t>
            </a:r>
          </a:p>
        </p:txBody>
      </p:sp>
      <p:sp>
        <p:nvSpPr>
          <p:cNvPr id="67" name="직사각형 66"/>
          <p:cNvSpPr/>
          <p:nvPr/>
        </p:nvSpPr>
        <p:spPr bwMode="auto">
          <a:xfrm>
            <a:off x="9075351" y="5610755"/>
            <a:ext cx="788670" cy="33884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NPCA</a:t>
            </a:r>
          </a:p>
        </p:txBody>
      </p:sp>
      <p:cxnSp>
        <p:nvCxnSpPr>
          <p:cNvPr id="68" name="직선 화살표 연결선 67"/>
          <p:cNvCxnSpPr/>
          <p:nvPr/>
        </p:nvCxnSpPr>
        <p:spPr bwMode="auto">
          <a:xfrm>
            <a:off x="2490280" y="4034581"/>
            <a:ext cx="414074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0" name="직선 화살표 연결선 69"/>
          <p:cNvCxnSpPr/>
          <p:nvPr/>
        </p:nvCxnSpPr>
        <p:spPr bwMode="auto">
          <a:xfrm>
            <a:off x="6615781" y="5478601"/>
            <a:ext cx="379054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2746080" y="3706914"/>
            <a:ext cx="3884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STA Group A</a:t>
            </a:r>
            <a:r>
              <a:rPr lang="en-US" sz="1600" dirty="0" smtClean="0"/>
              <a:t> is allowed to perform NPCA </a:t>
            </a:r>
            <a:endParaRPr lang="en-US" sz="1600" dirty="0"/>
          </a:p>
        </p:txBody>
      </p:sp>
      <p:sp>
        <p:nvSpPr>
          <p:cNvPr id="77" name="TextBox 76"/>
          <p:cNvSpPr txBox="1"/>
          <p:nvPr/>
        </p:nvSpPr>
        <p:spPr>
          <a:xfrm>
            <a:off x="6716100" y="5145432"/>
            <a:ext cx="3884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STA Group B</a:t>
            </a:r>
            <a:r>
              <a:rPr lang="en-US" sz="1600" dirty="0" smtClean="0"/>
              <a:t> is allowed to perform NPCA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51901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Example) Group-based NPCA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8783818" y="6475414"/>
            <a:ext cx="260808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Jonghoe</a:t>
            </a:r>
            <a:r>
              <a:rPr lang="en-US" altLang="ko-KR" dirty="0"/>
              <a:t> Koo, et. al., Samsung Electronics</a:t>
            </a:r>
            <a:endParaRPr lang="en-US" altLang="ko-KR" dirty="0"/>
          </a:p>
        </p:txBody>
      </p:sp>
      <p:cxnSp>
        <p:nvCxnSpPr>
          <p:cNvPr id="7" name="직선 연결선 6"/>
          <p:cNvCxnSpPr/>
          <p:nvPr/>
        </p:nvCxnSpPr>
        <p:spPr bwMode="auto">
          <a:xfrm>
            <a:off x="1809345" y="3414409"/>
            <a:ext cx="92801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직선 연결선 7"/>
          <p:cNvCxnSpPr/>
          <p:nvPr/>
        </p:nvCxnSpPr>
        <p:spPr bwMode="auto">
          <a:xfrm>
            <a:off x="1774410" y="4860587"/>
            <a:ext cx="931512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직선 연결선 8"/>
          <p:cNvCxnSpPr/>
          <p:nvPr/>
        </p:nvCxnSpPr>
        <p:spPr bwMode="auto">
          <a:xfrm>
            <a:off x="1809345" y="6326220"/>
            <a:ext cx="92801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직선 연결선 10"/>
          <p:cNvCxnSpPr/>
          <p:nvPr/>
        </p:nvCxnSpPr>
        <p:spPr bwMode="auto">
          <a:xfrm flipV="1">
            <a:off x="1809345" y="2276272"/>
            <a:ext cx="0" cy="40499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496111" y="3103123"/>
            <a:ext cx="1278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/>
              <a:t>AP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" y="4638312"/>
            <a:ext cx="1756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FF0000"/>
                </a:solidFill>
              </a:rPr>
              <a:t>STA Group 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5443" y="5964677"/>
            <a:ext cx="1659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0070C0"/>
                </a:solidFill>
              </a:rPr>
              <a:t>STA Group B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2490281" y="2704289"/>
            <a:ext cx="77821" cy="71012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직사각형 16"/>
          <p:cNvSpPr/>
          <p:nvPr/>
        </p:nvSpPr>
        <p:spPr bwMode="auto">
          <a:xfrm>
            <a:off x="10424809" y="2704289"/>
            <a:ext cx="77821" cy="71012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9" name="직선 연결선 18"/>
          <p:cNvCxnSpPr/>
          <p:nvPr/>
        </p:nvCxnSpPr>
        <p:spPr bwMode="auto">
          <a:xfrm>
            <a:off x="2490280" y="1851818"/>
            <a:ext cx="0" cy="450682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직선 연결선 19"/>
          <p:cNvCxnSpPr/>
          <p:nvPr/>
        </p:nvCxnSpPr>
        <p:spPr bwMode="auto">
          <a:xfrm>
            <a:off x="6631021" y="2149812"/>
            <a:ext cx="0" cy="40823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직선 연결선 20"/>
          <p:cNvCxnSpPr/>
          <p:nvPr/>
        </p:nvCxnSpPr>
        <p:spPr bwMode="auto">
          <a:xfrm>
            <a:off x="10421566" y="1851818"/>
            <a:ext cx="0" cy="43803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5" name="직사각형 24"/>
          <p:cNvSpPr/>
          <p:nvPr/>
        </p:nvSpPr>
        <p:spPr bwMode="auto">
          <a:xfrm>
            <a:off x="3239311" y="3046377"/>
            <a:ext cx="953310" cy="368032"/>
          </a:xfrm>
          <a:prstGeom prst="rect">
            <a:avLst/>
          </a:prstGeom>
          <a:pattFill prst="wd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</a:t>
            </a:r>
          </a:p>
        </p:txBody>
      </p:sp>
      <p:cxnSp>
        <p:nvCxnSpPr>
          <p:cNvPr id="27" name="직선 연결선 26"/>
          <p:cNvCxnSpPr/>
          <p:nvPr/>
        </p:nvCxnSpPr>
        <p:spPr bwMode="auto">
          <a:xfrm>
            <a:off x="1812588" y="3046377"/>
            <a:ext cx="927694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직선 연결선 27"/>
          <p:cNvCxnSpPr/>
          <p:nvPr/>
        </p:nvCxnSpPr>
        <p:spPr bwMode="auto">
          <a:xfrm>
            <a:off x="1812588" y="4492556"/>
            <a:ext cx="927694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직선 연결선 28"/>
          <p:cNvCxnSpPr/>
          <p:nvPr/>
        </p:nvCxnSpPr>
        <p:spPr bwMode="auto">
          <a:xfrm>
            <a:off x="1809345" y="5955105"/>
            <a:ext cx="92801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직선 연결선 30"/>
          <p:cNvCxnSpPr/>
          <p:nvPr/>
        </p:nvCxnSpPr>
        <p:spPr bwMode="auto">
          <a:xfrm>
            <a:off x="1809345" y="2704289"/>
            <a:ext cx="92801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직선 연결선 31"/>
          <p:cNvCxnSpPr/>
          <p:nvPr/>
        </p:nvCxnSpPr>
        <p:spPr bwMode="auto">
          <a:xfrm>
            <a:off x="1809345" y="4166679"/>
            <a:ext cx="92801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3" name="직선 연결선 32"/>
          <p:cNvCxnSpPr/>
          <p:nvPr/>
        </p:nvCxnSpPr>
        <p:spPr bwMode="auto">
          <a:xfrm>
            <a:off x="1809345" y="5611237"/>
            <a:ext cx="92801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7" name="직사각형 46"/>
          <p:cNvSpPr/>
          <p:nvPr/>
        </p:nvSpPr>
        <p:spPr bwMode="auto">
          <a:xfrm>
            <a:off x="5427470" y="3046377"/>
            <a:ext cx="953310" cy="368032"/>
          </a:xfrm>
          <a:prstGeom prst="rect">
            <a:avLst/>
          </a:prstGeom>
          <a:pattFill prst="wd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</a:t>
            </a:r>
          </a:p>
        </p:txBody>
      </p:sp>
      <p:sp>
        <p:nvSpPr>
          <p:cNvPr id="48" name="직사각형 47"/>
          <p:cNvSpPr/>
          <p:nvPr/>
        </p:nvSpPr>
        <p:spPr bwMode="auto">
          <a:xfrm>
            <a:off x="6993395" y="3043132"/>
            <a:ext cx="953310" cy="368032"/>
          </a:xfrm>
          <a:prstGeom prst="rect">
            <a:avLst/>
          </a:prstGeom>
          <a:pattFill prst="wd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</a:t>
            </a:r>
          </a:p>
        </p:txBody>
      </p:sp>
      <p:sp>
        <p:nvSpPr>
          <p:cNvPr id="49" name="직사각형 48"/>
          <p:cNvSpPr/>
          <p:nvPr/>
        </p:nvSpPr>
        <p:spPr bwMode="auto">
          <a:xfrm>
            <a:off x="8989416" y="3043944"/>
            <a:ext cx="953310" cy="368032"/>
          </a:xfrm>
          <a:prstGeom prst="rect">
            <a:avLst/>
          </a:prstGeom>
          <a:pattFill prst="wd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</a:t>
            </a:r>
          </a:p>
        </p:txBody>
      </p:sp>
      <p:sp>
        <p:nvSpPr>
          <p:cNvPr id="50" name="직사각형 49"/>
          <p:cNvSpPr/>
          <p:nvPr/>
        </p:nvSpPr>
        <p:spPr bwMode="auto">
          <a:xfrm>
            <a:off x="3322320" y="2704289"/>
            <a:ext cx="810768" cy="33884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NPCA</a:t>
            </a:r>
          </a:p>
        </p:txBody>
      </p:sp>
      <p:sp>
        <p:nvSpPr>
          <p:cNvPr id="51" name="직사각형 50"/>
          <p:cNvSpPr/>
          <p:nvPr/>
        </p:nvSpPr>
        <p:spPr bwMode="auto">
          <a:xfrm>
            <a:off x="5483722" y="2710773"/>
            <a:ext cx="841707" cy="33884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NPCA</a:t>
            </a:r>
          </a:p>
        </p:txBody>
      </p:sp>
      <p:sp>
        <p:nvSpPr>
          <p:cNvPr id="52" name="직사각형 51"/>
          <p:cNvSpPr/>
          <p:nvPr/>
        </p:nvSpPr>
        <p:spPr bwMode="auto">
          <a:xfrm>
            <a:off x="7082790" y="2703772"/>
            <a:ext cx="788670" cy="33884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NPCA</a:t>
            </a:r>
          </a:p>
        </p:txBody>
      </p:sp>
      <p:sp>
        <p:nvSpPr>
          <p:cNvPr id="53" name="직사각형 52"/>
          <p:cNvSpPr/>
          <p:nvPr/>
        </p:nvSpPr>
        <p:spPr bwMode="auto">
          <a:xfrm>
            <a:off x="9075351" y="2704579"/>
            <a:ext cx="788670" cy="33884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NPCA</a:t>
            </a:r>
          </a:p>
        </p:txBody>
      </p:sp>
      <p:sp>
        <p:nvSpPr>
          <p:cNvPr id="54" name="직사각형 53"/>
          <p:cNvSpPr/>
          <p:nvPr/>
        </p:nvSpPr>
        <p:spPr bwMode="auto">
          <a:xfrm>
            <a:off x="3239311" y="4492555"/>
            <a:ext cx="953310" cy="368032"/>
          </a:xfrm>
          <a:prstGeom prst="rect">
            <a:avLst/>
          </a:prstGeom>
          <a:pattFill prst="wd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</a:t>
            </a:r>
          </a:p>
        </p:txBody>
      </p:sp>
      <p:sp>
        <p:nvSpPr>
          <p:cNvPr id="55" name="직사각형 54"/>
          <p:cNvSpPr/>
          <p:nvPr/>
        </p:nvSpPr>
        <p:spPr bwMode="auto">
          <a:xfrm>
            <a:off x="5427470" y="4492555"/>
            <a:ext cx="953310" cy="368032"/>
          </a:xfrm>
          <a:prstGeom prst="rect">
            <a:avLst/>
          </a:prstGeom>
          <a:pattFill prst="wd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</a:t>
            </a:r>
          </a:p>
        </p:txBody>
      </p:sp>
      <p:sp>
        <p:nvSpPr>
          <p:cNvPr id="56" name="직사각형 55"/>
          <p:cNvSpPr/>
          <p:nvPr/>
        </p:nvSpPr>
        <p:spPr bwMode="auto">
          <a:xfrm>
            <a:off x="6993395" y="4489310"/>
            <a:ext cx="953310" cy="368032"/>
          </a:xfrm>
          <a:prstGeom prst="rect">
            <a:avLst/>
          </a:prstGeom>
          <a:pattFill prst="wd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</a:t>
            </a:r>
          </a:p>
        </p:txBody>
      </p:sp>
      <p:sp>
        <p:nvSpPr>
          <p:cNvPr id="57" name="직사각형 56"/>
          <p:cNvSpPr/>
          <p:nvPr/>
        </p:nvSpPr>
        <p:spPr bwMode="auto">
          <a:xfrm>
            <a:off x="8989416" y="4490122"/>
            <a:ext cx="953310" cy="368032"/>
          </a:xfrm>
          <a:prstGeom prst="rect">
            <a:avLst/>
          </a:prstGeom>
          <a:pattFill prst="wd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</a:t>
            </a:r>
          </a:p>
        </p:txBody>
      </p:sp>
      <p:sp>
        <p:nvSpPr>
          <p:cNvPr id="58" name="직사각형 57"/>
          <p:cNvSpPr/>
          <p:nvPr/>
        </p:nvSpPr>
        <p:spPr bwMode="auto">
          <a:xfrm>
            <a:off x="3239311" y="5958190"/>
            <a:ext cx="953310" cy="368032"/>
          </a:xfrm>
          <a:prstGeom prst="rect">
            <a:avLst/>
          </a:prstGeom>
          <a:pattFill prst="wd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</a:t>
            </a:r>
          </a:p>
        </p:txBody>
      </p:sp>
      <p:sp>
        <p:nvSpPr>
          <p:cNvPr id="59" name="직사각형 58"/>
          <p:cNvSpPr/>
          <p:nvPr/>
        </p:nvSpPr>
        <p:spPr bwMode="auto">
          <a:xfrm>
            <a:off x="5427470" y="5958190"/>
            <a:ext cx="953310" cy="368032"/>
          </a:xfrm>
          <a:prstGeom prst="rect">
            <a:avLst/>
          </a:prstGeom>
          <a:pattFill prst="wd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</a:t>
            </a:r>
          </a:p>
        </p:txBody>
      </p:sp>
      <p:sp>
        <p:nvSpPr>
          <p:cNvPr id="60" name="직사각형 59"/>
          <p:cNvSpPr/>
          <p:nvPr/>
        </p:nvSpPr>
        <p:spPr bwMode="auto">
          <a:xfrm>
            <a:off x="6993395" y="5954945"/>
            <a:ext cx="953310" cy="368032"/>
          </a:xfrm>
          <a:prstGeom prst="rect">
            <a:avLst/>
          </a:prstGeom>
          <a:pattFill prst="wd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</a:t>
            </a:r>
          </a:p>
        </p:txBody>
      </p:sp>
      <p:sp>
        <p:nvSpPr>
          <p:cNvPr id="61" name="직사각형 60"/>
          <p:cNvSpPr/>
          <p:nvPr/>
        </p:nvSpPr>
        <p:spPr bwMode="auto">
          <a:xfrm>
            <a:off x="8989416" y="5955757"/>
            <a:ext cx="953310" cy="368032"/>
          </a:xfrm>
          <a:prstGeom prst="rect">
            <a:avLst/>
          </a:prstGeom>
          <a:pattFill prst="wd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</a:t>
            </a:r>
          </a:p>
        </p:txBody>
      </p:sp>
      <p:sp>
        <p:nvSpPr>
          <p:cNvPr id="62" name="직사각형 61"/>
          <p:cNvSpPr/>
          <p:nvPr/>
        </p:nvSpPr>
        <p:spPr bwMode="auto">
          <a:xfrm>
            <a:off x="3342509" y="4158582"/>
            <a:ext cx="810768" cy="33884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NPCA</a:t>
            </a:r>
          </a:p>
        </p:txBody>
      </p:sp>
      <p:sp>
        <p:nvSpPr>
          <p:cNvPr id="63" name="직사각형 62"/>
          <p:cNvSpPr/>
          <p:nvPr/>
        </p:nvSpPr>
        <p:spPr bwMode="auto">
          <a:xfrm>
            <a:off x="5503911" y="4165066"/>
            <a:ext cx="841707" cy="33884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NPCA</a:t>
            </a:r>
          </a:p>
        </p:txBody>
      </p:sp>
      <p:sp>
        <p:nvSpPr>
          <p:cNvPr id="66" name="직사각형 65"/>
          <p:cNvSpPr/>
          <p:nvPr/>
        </p:nvSpPr>
        <p:spPr bwMode="auto">
          <a:xfrm>
            <a:off x="7082790" y="5609948"/>
            <a:ext cx="788670" cy="33884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NPCA</a:t>
            </a:r>
          </a:p>
        </p:txBody>
      </p:sp>
      <p:sp>
        <p:nvSpPr>
          <p:cNvPr id="67" name="직사각형 66"/>
          <p:cNvSpPr/>
          <p:nvPr/>
        </p:nvSpPr>
        <p:spPr bwMode="auto">
          <a:xfrm>
            <a:off x="9075351" y="5610755"/>
            <a:ext cx="788670" cy="33884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NPCA</a:t>
            </a:r>
          </a:p>
        </p:txBody>
      </p:sp>
      <p:cxnSp>
        <p:nvCxnSpPr>
          <p:cNvPr id="68" name="직선 화살표 연결선 67"/>
          <p:cNvCxnSpPr/>
          <p:nvPr/>
        </p:nvCxnSpPr>
        <p:spPr bwMode="auto">
          <a:xfrm>
            <a:off x="2490280" y="4034581"/>
            <a:ext cx="414074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0" name="직선 화살표 연결선 69"/>
          <p:cNvCxnSpPr/>
          <p:nvPr/>
        </p:nvCxnSpPr>
        <p:spPr bwMode="auto">
          <a:xfrm>
            <a:off x="6615781" y="5478601"/>
            <a:ext cx="379054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2372591" y="3479773"/>
            <a:ext cx="46208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STA Group A</a:t>
            </a:r>
            <a:r>
              <a:rPr lang="en-US" sz="1600" dirty="0" smtClean="0"/>
              <a:t> is allowed to perform NPCA </a:t>
            </a:r>
          </a:p>
          <a:p>
            <a:pPr algn="ctr"/>
            <a:r>
              <a:rPr lang="en-US" sz="1600" dirty="0" smtClean="0"/>
              <a:t>with NPCA configuration parameter set #1</a:t>
            </a:r>
            <a:endParaRPr lang="en-US" sz="1600" dirty="0"/>
          </a:p>
        </p:txBody>
      </p:sp>
      <p:sp>
        <p:nvSpPr>
          <p:cNvPr id="77" name="TextBox 76"/>
          <p:cNvSpPr txBox="1"/>
          <p:nvPr/>
        </p:nvSpPr>
        <p:spPr>
          <a:xfrm>
            <a:off x="6211389" y="4941880"/>
            <a:ext cx="47130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70C0"/>
                </a:solidFill>
              </a:rPr>
              <a:t>STA Group B</a:t>
            </a:r>
            <a:r>
              <a:rPr lang="en-US" sz="1600" dirty="0" smtClean="0"/>
              <a:t> is allowed to perform NPCA </a:t>
            </a:r>
          </a:p>
          <a:p>
            <a:pPr algn="ctr"/>
            <a:r>
              <a:rPr lang="en-US" sz="1600" dirty="0"/>
              <a:t>with EDCA parameter set </a:t>
            </a:r>
            <a:r>
              <a:rPr lang="en-US" sz="1600" dirty="0" smtClean="0"/>
              <a:t>#2 and NPCH </a:t>
            </a:r>
            <a:r>
              <a:rPr lang="en-US" sz="1600" dirty="0"/>
              <a:t>BW </a:t>
            </a:r>
            <a:r>
              <a:rPr lang="en-US" sz="1600" dirty="0" smtClean="0"/>
              <a:t>#2</a:t>
            </a:r>
            <a:endParaRPr lang="en-US" sz="1600" dirty="0"/>
          </a:p>
          <a:p>
            <a:pPr algn="ctr"/>
            <a:endParaRPr lang="en-US" sz="1600" dirty="0"/>
          </a:p>
          <a:p>
            <a:pPr algn="ctr"/>
            <a:endParaRPr lang="en-US" sz="1600" dirty="0"/>
          </a:p>
        </p:txBody>
      </p:sp>
      <p:cxnSp>
        <p:nvCxnSpPr>
          <p:cNvPr id="64" name="직선 화살표 연결선 63"/>
          <p:cNvCxnSpPr/>
          <p:nvPr/>
        </p:nvCxnSpPr>
        <p:spPr bwMode="auto">
          <a:xfrm>
            <a:off x="2493523" y="2548935"/>
            <a:ext cx="793128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5043630" y="2201319"/>
            <a:ext cx="29766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beacon interval</a:t>
            </a:r>
            <a:endParaRPr lang="en-US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1208314" y="1482634"/>
            <a:ext cx="9535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Optionally, AP and a group of non-AP STAs do perform NPCA with a customized NPCA configuration parameter set applied to the group. The examples of NPCA configuration parameters are EDCA parameter set, NPCH bandwidth, and etc.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46653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 bwMode="auto">
          <a:xfrm>
            <a:off x="5017186" y="2548934"/>
            <a:ext cx="3209427" cy="3926479"/>
          </a:xfrm>
          <a:prstGeom prst="rect">
            <a:avLst/>
          </a:prstGeom>
          <a:pattFill prst="dkDnDiag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Example) Time period not performing NPCA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8783818" y="6475414"/>
            <a:ext cx="260808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Jonghoe</a:t>
            </a:r>
            <a:r>
              <a:rPr lang="en-US" altLang="ko-KR" dirty="0"/>
              <a:t> Koo, et. al., Samsung Electronics</a:t>
            </a:r>
            <a:endParaRPr lang="en-US" altLang="ko-KR" dirty="0"/>
          </a:p>
        </p:txBody>
      </p:sp>
      <p:cxnSp>
        <p:nvCxnSpPr>
          <p:cNvPr id="7" name="직선 연결선 6"/>
          <p:cNvCxnSpPr/>
          <p:nvPr/>
        </p:nvCxnSpPr>
        <p:spPr bwMode="auto">
          <a:xfrm>
            <a:off x="1809345" y="3414409"/>
            <a:ext cx="92801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직선 연결선 7"/>
          <p:cNvCxnSpPr/>
          <p:nvPr/>
        </p:nvCxnSpPr>
        <p:spPr bwMode="auto">
          <a:xfrm>
            <a:off x="1774410" y="4860587"/>
            <a:ext cx="931512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직선 연결선 8"/>
          <p:cNvCxnSpPr/>
          <p:nvPr/>
        </p:nvCxnSpPr>
        <p:spPr bwMode="auto">
          <a:xfrm>
            <a:off x="1809345" y="6326220"/>
            <a:ext cx="92801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직선 연결선 10"/>
          <p:cNvCxnSpPr/>
          <p:nvPr/>
        </p:nvCxnSpPr>
        <p:spPr bwMode="auto">
          <a:xfrm flipV="1">
            <a:off x="1809345" y="2276272"/>
            <a:ext cx="0" cy="40499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496111" y="3103123"/>
            <a:ext cx="1278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/>
              <a:t>AP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" y="4638312"/>
            <a:ext cx="1756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FF0000"/>
                </a:solidFill>
              </a:rPr>
              <a:t>STA Group 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5443" y="5964677"/>
            <a:ext cx="1659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0070C0"/>
                </a:solidFill>
              </a:rPr>
              <a:t>STA Group B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2490281" y="2704289"/>
            <a:ext cx="77821" cy="71012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직사각형 16"/>
          <p:cNvSpPr/>
          <p:nvPr/>
        </p:nvSpPr>
        <p:spPr bwMode="auto">
          <a:xfrm>
            <a:off x="10424809" y="2704289"/>
            <a:ext cx="77821" cy="71012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9" name="직선 연결선 18"/>
          <p:cNvCxnSpPr/>
          <p:nvPr/>
        </p:nvCxnSpPr>
        <p:spPr bwMode="auto">
          <a:xfrm>
            <a:off x="2490280" y="1851818"/>
            <a:ext cx="0" cy="450682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직선 연결선 19"/>
          <p:cNvCxnSpPr/>
          <p:nvPr/>
        </p:nvCxnSpPr>
        <p:spPr bwMode="auto">
          <a:xfrm>
            <a:off x="5043630" y="2240603"/>
            <a:ext cx="0" cy="40823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직선 연결선 20"/>
          <p:cNvCxnSpPr/>
          <p:nvPr/>
        </p:nvCxnSpPr>
        <p:spPr bwMode="auto">
          <a:xfrm>
            <a:off x="10421566" y="1851818"/>
            <a:ext cx="0" cy="43803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직선 화살표 연결선 22"/>
          <p:cNvCxnSpPr/>
          <p:nvPr/>
        </p:nvCxnSpPr>
        <p:spPr bwMode="auto">
          <a:xfrm>
            <a:off x="2493523" y="2548935"/>
            <a:ext cx="793128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5" name="직사각형 24"/>
          <p:cNvSpPr/>
          <p:nvPr/>
        </p:nvSpPr>
        <p:spPr bwMode="auto">
          <a:xfrm>
            <a:off x="3239311" y="3046377"/>
            <a:ext cx="953310" cy="368032"/>
          </a:xfrm>
          <a:prstGeom prst="rect">
            <a:avLst/>
          </a:prstGeom>
          <a:pattFill prst="wd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</a:t>
            </a:r>
          </a:p>
        </p:txBody>
      </p:sp>
      <p:cxnSp>
        <p:nvCxnSpPr>
          <p:cNvPr id="27" name="직선 연결선 26"/>
          <p:cNvCxnSpPr/>
          <p:nvPr/>
        </p:nvCxnSpPr>
        <p:spPr bwMode="auto">
          <a:xfrm>
            <a:off x="1812588" y="3046377"/>
            <a:ext cx="927694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직선 연결선 27"/>
          <p:cNvCxnSpPr/>
          <p:nvPr/>
        </p:nvCxnSpPr>
        <p:spPr bwMode="auto">
          <a:xfrm>
            <a:off x="1812588" y="4492556"/>
            <a:ext cx="927694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직선 연결선 28"/>
          <p:cNvCxnSpPr/>
          <p:nvPr/>
        </p:nvCxnSpPr>
        <p:spPr bwMode="auto">
          <a:xfrm>
            <a:off x="1809345" y="5955105"/>
            <a:ext cx="92801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직선 연결선 30"/>
          <p:cNvCxnSpPr/>
          <p:nvPr/>
        </p:nvCxnSpPr>
        <p:spPr bwMode="auto">
          <a:xfrm>
            <a:off x="1809345" y="2704289"/>
            <a:ext cx="92801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직선 연결선 31"/>
          <p:cNvCxnSpPr/>
          <p:nvPr/>
        </p:nvCxnSpPr>
        <p:spPr bwMode="auto">
          <a:xfrm>
            <a:off x="1809345" y="4166679"/>
            <a:ext cx="92801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3" name="직선 연결선 32"/>
          <p:cNvCxnSpPr/>
          <p:nvPr/>
        </p:nvCxnSpPr>
        <p:spPr bwMode="auto">
          <a:xfrm>
            <a:off x="1809345" y="5611237"/>
            <a:ext cx="92801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7" name="직사각형 46"/>
          <p:cNvSpPr/>
          <p:nvPr/>
        </p:nvSpPr>
        <p:spPr bwMode="auto">
          <a:xfrm>
            <a:off x="5427470" y="3046377"/>
            <a:ext cx="953310" cy="368032"/>
          </a:xfrm>
          <a:prstGeom prst="rect">
            <a:avLst/>
          </a:prstGeom>
          <a:pattFill prst="wd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</a:t>
            </a:r>
          </a:p>
        </p:txBody>
      </p:sp>
      <p:sp>
        <p:nvSpPr>
          <p:cNvPr id="48" name="직사각형 47"/>
          <p:cNvSpPr/>
          <p:nvPr/>
        </p:nvSpPr>
        <p:spPr bwMode="auto">
          <a:xfrm>
            <a:off x="6993395" y="3043132"/>
            <a:ext cx="953310" cy="368032"/>
          </a:xfrm>
          <a:prstGeom prst="rect">
            <a:avLst/>
          </a:prstGeom>
          <a:pattFill prst="wd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</a:t>
            </a:r>
          </a:p>
        </p:txBody>
      </p:sp>
      <p:sp>
        <p:nvSpPr>
          <p:cNvPr id="49" name="직사각형 48"/>
          <p:cNvSpPr/>
          <p:nvPr/>
        </p:nvSpPr>
        <p:spPr bwMode="auto">
          <a:xfrm>
            <a:off x="8989416" y="3043944"/>
            <a:ext cx="953310" cy="368032"/>
          </a:xfrm>
          <a:prstGeom prst="rect">
            <a:avLst/>
          </a:prstGeom>
          <a:pattFill prst="wd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</a:t>
            </a:r>
          </a:p>
        </p:txBody>
      </p:sp>
      <p:sp>
        <p:nvSpPr>
          <p:cNvPr id="50" name="직사각형 49"/>
          <p:cNvSpPr/>
          <p:nvPr/>
        </p:nvSpPr>
        <p:spPr bwMode="auto">
          <a:xfrm>
            <a:off x="3322320" y="2704289"/>
            <a:ext cx="810768" cy="33884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NPCA</a:t>
            </a:r>
          </a:p>
        </p:txBody>
      </p:sp>
      <p:sp>
        <p:nvSpPr>
          <p:cNvPr id="53" name="직사각형 52"/>
          <p:cNvSpPr/>
          <p:nvPr/>
        </p:nvSpPr>
        <p:spPr bwMode="auto">
          <a:xfrm>
            <a:off x="9075351" y="2704579"/>
            <a:ext cx="788670" cy="33884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NPCA</a:t>
            </a:r>
          </a:p>
        </p:txBody>
      </p:sp>
      <p:sp>
        <p:nvSpPr>
          <p:cNvPr id="54" name="직사각형 53"/>
          <p:cNvSpPr/>
          <p:nvPr/>
        </p:nvSpPr>
        <p:spPr bwMode="auto">
          <a:xfrm>
            <a:off x="3239311" y="4492555"/>
            <a:ext cx="953310" cy="368032"/>
          </a:xfrm>
          <a:prstGeom prst="rect">
            <a:avLst/>
          </a:prstGeom>
          <a:pattFill prst="wd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</a:t>
            </a:r>
          </a:p>
        </p:txBody>
      </p:sp>
      <p:sp>
        <p:nvSpPr>
          <p:cNvPr id="55" name="직사각형 54"/>
          <p:cNvSpPr/>
          <p:nvPr/>
        </p:nvSpPr>
        <p:spPr bwMode="auto">
          <a:xfrm>
            <a:off x="5427470" y="4492555"/>
            <a:ext cx="953310" cy="368032"/>
          </a:xfrm>
          <a:prstGeom prst="rect">
            <a:avLst/>
          </a:prstGeom>
          <a:pattFill prst="wd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</a:t>
            </a:r>
          </a:p>
        </p:txBody>
      </p:sp>
      <p:sp>
        <p:nvSpPr>
          <p:cNvPr id="56" name="직사각형 55"/>
          <p:cNvSpPr/>
          <p:nvPr/>
        </p:nvSpPr>
        <p:spPr bwMode="auto">
          <a:xfrm>
            <a:off x="6993395" y="4489310"/>
            <a:ext cx="953310" cy="368032"/>
          </a:xfrm>
          <a:prstGeom prst="rect">
            <a:avLst/>
          </a:prstGeom>
          <a:pattFill prst="wd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</a:t>
            </a:r>
          </a:p>
        </p:txBody>
      </p:sp>
      <p:sp>
        <p:nvSpPr>
          <p:cNvPr id="57" name="직사각형 56"/>
          <p:cNvSpPr/>
          <p:nvPr/>
        </p:nvSpPr>
        <p:spPr bwMode="auto">
          <a:xfrm>
            <a:off x="8989416" y="4490122"/>
            <a:ext cx="953310" cy="368032"/>
          </a:xfrm>
          <a:prstGeom prst="rect">
            <a:avLst/>
          </a:prstGeom>
          <a:pattFill prst="wd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</a:t>
            </a:r>
          </a:p>
        </p:txBody>
      </p:sp>
      <p:sp>
        <p:nvSpPr>
          <p:cNvPr id="58" name="직사각형 57"/>
          <p:cNvSpPr/>
          <p:nvPr/>
        </p:nvSpPr>
        <p:spPr bwMode="auto">
          <a:xfrm>
            <a:off x="3239311" y="5958190"/>
            <a:ext cx="953310" cy="368032"/>
          </a:xfrm>
          <a:prstGeom prst="rect">
            <a:avLst/>
          </a:prstGeom>
          <a:pattFill prst="wd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</a:t>
            </a:r>
          </a:p>
        </p:txBody>
      </p:sp>
      <p:sp>
        <p:nvSpPr>
          <p:cNvPr id="59" name="직사각형 58"/>
          <p:cNvSpPr/>
          <p:nvPr/>
        </p:nvSpPr>
        <p:spPr bwMode="auto">
          <a:xfrm>
            <a:off x="5427470" y="5958190"/>
            <a:ext cx="953310" cy="368032"/>
          </a:xfrm>
          <a:prstGeom prst="rect">
            <a:avLst/>
          </a:prstGeom>
          <a:pattFill prst="wd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</a:t>
            </a:r>
          </a:p>
        </p:txBody>
      </p:sp>
      <p:sp>
        <p:nvSpPr>
          <p:cNvPr id="60" name="직사각형 59"/>
          <p:cNvSpPr/>
          <p:nvPr/>
        </p:nvSpPr>
        <p:spPr bwMode="auto">
          <a:xfrm>
            <a:off x="6993395" y="5954945"/>
            <a:ext cx="953310" cy="368032"/>
          </a:xfrm>
          <a:prstGeom prst="rect">
            <a:avLst/>
          </a:prstGeom>
          <a:pattFill prst="wd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</a:t>
            </a:r>
          </a:p>
        </p:txBody>
      </p:sp>
      <p:sp>
        <p:nvSpPr>
          <p:cNvPr id="61" name="직사각형 60"/>
          <p:cNvSpPr/>
          <p:nvPr/>
        </p:nvSpPr>
        <p:spPr bwMode="auto">
          <a:xfrm>
            <a:off x="8989416" y="5955757"/>
            <a:ext cx="953310" cy="368032"/>
          </a:xfrm>
          <a:prstGeom prst="rect">
            <a:avLst/>
          </a:prstGeom>
          <a:pattFill prst="wd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</a:t>
            </a:r>
          </a:p>
        </p:txBody>
      </p:sp>
      <p:sp>
        <p:nvSpPr>
          <p:cNvPr id="62" name="직사각형 61"/>
          <p:cNvSpPr/>
          <p:nvPr/>
        </p:nvSpPr>
        <p:spPr bwMode="auto">
          <a:xfrm>
            <a:off x="3342509" y="4158582"/>
            <a:ext cx="810768" cy="33884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NPCA</a:t>
            </a:r>
          </a:p>
        </p:txBody>
      </p:sp>
      <p:sp>
        <p:nvSpPr>
          <p:cNvPr id="67" name="직사각형 66"/>
          <p:cNvSpPr/>
          <p:nvPr/>
        </p:nvSpPr>
        <p:spPr bwMode="auto">
          <a:xfrm>
            <a:off x="9075351" y="5610755"/>
            <a:ext cx="788670" cy="33884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NPCA</a:t>
            </a:r>
          </a:p>
        </p:txBody>
      </p:sp>
      <p:cxnSp>
        <p:nvCxnSpPr>
          <p:cNvPr id="68" name="직선 화살표 연결선 67"/>
          <p:cNvCxnSpPr/>
          <p:nvPr/>
        </p:nvCxnSpPr>
        <p:spPr bwMode="auto">
          <a:xfrm>
            <a:off x="2490280" y="4034581"/>
            <a:ext cx="255335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0" name="직선 화살표 연결선 69"/>
          <p:cNvCxnSpPr/>
          <p:nvPr/>
        </p:nvCxnSpPr>
        <p:spPr bwMode="auto">
          <a:xfrm>
            <a:off x="8226613" y="5478601"/>
            <a:ext cx="217971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2722878" y="3490051"/>
            <a:ext cx="2294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STA Group A</a:t>
            </a:r>
            <a:r>
              <a:rPr lang="en-US" sz="1600" dirty="0" smtClean="0"/>
              <a:t> is allowed to perform NPCA </a:t>
            </a:r>
            <a:endParaRPr lang="en-US" sz="1600" dirty="0"/>
          </a:p>
        </p:txBody>
      </p:sp>
      <p:sp>
        <p:nvSpPr>
          <p:cNvPr id="77" name="TextBox 76"/>
          <p:cNvSpPr txBox="1"/>
          <p:nvPr/>
        </p:nvSpPr>
        <p:spPr>
          <a:xfrm>
            <a:off x="8244081" y="4846809"/>
            <a:ext cx="23744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STA Group B</a:t>
            </a:r>
            <a:r>
              <a:rPr lang="en-US" sz="1600" dirty="0" smtClean="0"/>
              <a:t> is allowed to perform NPCA </a:t>
            </a:r>
            <a:endParaRPr lang="en-US" sz="1600" dirty="0"/>
          </a:p>
        </p:txBody>
      </p:sp>
      <p:cxnSp>
        <p:nvCxnSpPr>
          <p:cNvPr id="64" name="직선 연결선 63"/>
          <p:cNvCxnSpPr/>
          <p:nvPr/>
        </p:nvCxnSpPr>
        <p:spPr bwMode="auto">
          <a:xfrm>
            <a:off x="8226613" y="2276272"/>
            <a:ext cx="0" cy="40823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5070075" y="1740596"/>
            <a:ext cx="32387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AP and non-AP STAs do not perform NPCA during a certain time period (called </a:t>
            </a:r>
            <a:r>
              <a:rPr lang="en-US" sz="1400" b="1" u="sng" dirty="0" smtClean="0"/>
              <a:t>NPCA-disabled time duration</a:t>
            </a:r>
            <a:r>
              <a:rPr lang="en-US" sz="1400" b="1" dirty="0" smtClean="0"/>
              <a:t>)</a:t>
            </a:r>
            <a:endParaRPr lang="en-US" sz="1400" b="1" dirty="0"/>
          </a:p>
        </p:txBody>
      </p:sp>
      <p:sp>
        <p:nvSpPr>
          <p:cNvPr id="18" name="직사각형 17"/>
          <p:cNvSpPr/>
          <p:nvPr/>
        </p:nvSpPr>
        <p:spPr bwMode="auto">
          <a:xfrm>
            <a:off x="5101713" y="2704289"/>
            <a:ext cx="3030576" cy="338843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NPCH busy or OBSS R-TWT SPs in NPCH</a:t>
            </a:r>
          </a:p>
        </p:txBody>
      </p:sp>
      <p:sp>
        <p:nvSpPr>
          <p:cNvPr id="69" name="직사각형 68"/>
          <p:cNvSpPr/>
          <p:nvPr/>
        </p:nvSpPr>
        <p:spPr bwMode="auto">
          <a:xfrm>
            <a:off x="5157520" y="4161813"/>
            <a:ext cx="3030576" cy="338843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NPCH busy or OBSS R-TWT SPs in NPCH</a:t>
            </a:r>
          </a:p>
        </p:txBody>
      </p:sp>
      <p:sp>
        <p:nvSpPr>
          <p:cNvPr id="71" name="직사각형 70"/>
          <p:cNvSpPr/>
          <p:nvPr/>
        </p:nvSpPr>
        <p:spPr bwMode="auto">
          <a:xfrm>
            <a:off x="5129306" y="5614481"/>
            <a:ext cx="3030576" cy="338843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NPCH busy or OBSS R-TWT SPs in NPCH</a:t>
            </a:r>
          </a:p>
        </p:txBody>
      </p:sp>
      <p:sp>
        <p:nvSpPr>
          <p:cNvPr id="22" name="오른쪽 중괄호 21"/>
          <p:cNvSpPr/>
          <p:nvPr/>
        </p:nvSpPr>
        <p:spPr bwMode="auto">
          <a:xfrm rot="16200000">
            <a:off x="3639800" y="1161714"/>
            <a:ext cx="254229" cy="2500378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171372" y="1977938"/>
            <a:ext cx="3310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NPCA-enabled time duration #1</a:t>
            </a:r>
            <a:endParaRPr lang="en-US" sz="1400" dirty="0"/>
          </a:p>
        </p:txBody>
      </p:sp>
      <p:sp>
        <p:nvSpPr>
          <p:cNvPr id="74" name="오른쪽 중괄호 73"/>
          <p:cNvSpPr/>
          <p:nvPr/>
        </p:nvSpPr>
        <p:spPr bwMode="auto">
          <a:xfrm rot="16200000">
            <a:off x="9196629" y="1356570"/>
            <a:ext cx="254229" cy="202975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963512" y="1937483"/>
            <a:ext cx="3310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NPCA-enabled time duration #2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1604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Example) NPCA Control element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14400" y="1379164"/>
            <a:ext cx="10928555" cy="2478327"/>
          </a:xfrm>
        </p:spPr>
        <p:txBody>
          <a:bodyPr/>
          <a:lstStyle/>
          <a:p>
            <a:r>
              <a:rPr lang="en-US" sz="1600" b="0" dirty="0" smtClean="0"/>
              <a:t>A detailed information about non-AP STA group or a set of STAs to perform NPCA and availability/unavailability Windows </a:t>
            </a:r>
            <a:r>
              <a:rPr lang="en-US" sz="1600" b="0" dirty="0" smtClean="0"/>
              <a:t>[3] </a:t>
            </a:r>
            <a:r>
              <a:rPr lang="en-US" sz="1600" b="0" dirty="0" smtClean="0"/>
              <a:t>(same terminology as NPCA-enabled/disabled time duration in this contribution) </a:t>
            </a:r>
          </a:p>
          <a:p>
            <a:r>
              <a:rPr lang="en-US" sz="1600" b="0" dirty="0"/>
              <a:t>Following parameters may be considered to be included in NPCA-enabled STA Info field to specify the non-AP STAs to perform NPCA</a:t>
            </a:r>
          </a:p>
          <a:p>
            <a:pPr lvl="1"/>
            <a:r>
              <a:rPr lang="en-US" sz="1400" b="0" dirty="0"/>
              <a:t>List of {AIDs and/or TIDs}</a:t>
            </a:r>
          </a:p>
          <a:p>
            <a:pPr lvl="1"/>
            <a:r>
              <a:rPr lang="en-US" sz="1400" b="0" dirty="0"/>
              <a:t>Access category</a:t>
            </a:r>
          </a:p>
          <a:p>
            <a:pPr lvl="1"/>
            <a:r>
              <a:rPr lang="en-US" sz="1400" b="0" dirty="0"/>
              <a:t>Low Latency traffic </a:t>
            </a:r>
            <a:r>
              <a:rPr lang="en-US" sz="1400" b="0" dirty="0" smtClean="0"/>
              <a:t>presence</a:t>
            </a:r>
          </a:p>
          <a:p>
            <a:r>
              <a:rPr lang="en-US" sz="1600" b="0" dirty="0" smtClean="0"/>
              <a:t>The field “Unavailability Windows” can be extended to contain more than one </a:t>
            </a:r>
            <a:r>
              <a:rPr lang="en-US" sz="1600" b="0" dirty="0" smtClean="0"/>
              <a:t>NPCA-enabled/disabled </a:t>
            </a:r>
            <a:r>
              <a:rPr lang="en-US" sz="1600" b="0" dirty="0" smtClean="0"/>
              <a:t>time </a:t>
            </a:r>
            <a:r>
              <a:rPr lang="en-US" sz="1600" b="0" dirty="0" smtClean="0"/>
              <a:t>duration</a:t>
            </a:r>
            <a:endParaRPr lang="en-US" sz="1600" b="0" dirty="0"/>
          </a:p>
          <a:p>
            <a:endParaRPr lang="en-US" sz="14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773577" y="6246814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8783818" y="6475414"/>
            <a:ext cx="260808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Jonghoe</a:t>
            </a:r>
            <a:r>
              <a:rPr lang="en-US" altLang="ko-KR" dirty="0"/>
              <a:t> Koo, et. al., Samsung Electronics</a:t>
            </a:r>
            <a:endParaRPr lang="en-US" altLang="ko-KR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8CD38F8-7D3D-4D35-BDF9-103E80EAE8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496811"/>
              </p:ext>
            </p:extLst>
          </p:nvPr>
        </p:nvGraphicFramePr>
        <p:xfrm>
          <a:off x="1224623" y="4212468"/>
          <a:ext cx="477224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471">
                  <a:extLst>
                    <a:ext uri="{9D8B030D-6E8A-4147-A177-3AD203B41FA5}">
                      <a16:colId xmlns:a16="http://schemas.microsoft.com/office/drawing/2014/main" val="286573541"/>
                    </a:ext>
                  </a:extLst>
                </a:gridCol>
                <a:gridCol w="965471">
                  <a:extLst>
                    <a:ext uri="{9D8B030D-6E8A-4147-A177-3AD203B41FA5}">
                      <a16:colId xmlns:a16="http://schemas.microsoft.com/office/drawing/2014/main" val="717436221"/>
                    </a:ext>
                  </a:extLst>
                </a:gridCol>
                <a:gridCol w="1420651">
                  <a:extLst>
                    <a:ext uri="{9D8B030D-6E8A-4147-A177-3AD203B41FA5}">
                      <a16:colId xmlns:a16="http://schemas.microsoft.com/office/drawing/2014/main" val="2000595811"/>
                    </a:ext>
                  </a:extLst>
                </a:gridCol>
                <a:gridCol w="1420651">
                  <a:extLst>
                    <a:ext uri="{9D8B030D-6E8A-4147-A177-3AD203B41FA5}">
                      <a16:colId xmlns:a16="http://schemas.microsoft.com/office/drawing/2014/main" val="12095730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NPCA Status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TBTT Count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NPCA Info field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NPCA Info field 2</a:t>
                      </a:r>
                      <a:b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</a:br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431250"/>
                  </a:ext>
                </a:extLst>
              </a:tr>
            </a:tbl>
          </a:graphicData>
        </a:graphic>
      </p:graphicFrame>
      <p:graphicFrame>
        <p:nvGraphicFramePr>
          <p:cNvPr id="7" name="Table 8">
            <a:extLst>
              <a:ext uri="{FF2B5EF4-FFF2-40B4-BE49-F238E27FC236}">
                <a16:creationId xmlns:a16="http://schemas.microsoft.com/office/drawing/2014/main" id="{0279C1A2-2DF1-4CF3-A754-6C792034B4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524176"/>
              </p:ext>
            </p:extLst>
          </p:nvPr>
        </p:nvGraphicFramePr>
        <p:xfrm>
          <a:off x="1359230" y="5018694"/>
          <a:ext cx="414299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0761">
                  <a:extLst>
                    <a:ext uri="{9D8B030D-6E8A-4147-A177-3AD203B41FA5}">
                      <a16:colId xmlns:a16="http://schemas.microsoft.com/office/drawing/2014/main" val="2000595811"/>
                    </a:ext>
                  </a:extLst>
                </a:gridCol>
                <a:gridCol w="2352235">
                  <a:extLst>
                    <a:ext uri="{9D8B030D-6E8A-4147-A177-3AD203B41FA5}">
                      <a16:colId xmlns:a16="http://schemas.microsoft.com/office/drawing/2014/main" val="1209573038"/>
                    </a:ext>
                  </a:extLst>
                </a:gridCol>
              </a:tblGrid>
              <a:tr h="2946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NPCA </a:t>
                      </a:r>
                      <a:r>
                        <a:rPr lang="en-US" sz="1200" b="0" dirty="0" smtClean="0">
                          <a:solidFill>
                            <a:sysClr val="windowText" lastClr="000000"/>
                          </a:solidFill>
                        </a:rPr>
                        <a:t>Configuration parameter set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NPCA Trigger Conditions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431250"/>
                  </a:ext>
                </a:extLst>
              </a:tr>
            </a:tbl>
          </a:graphicData>
        </a:graphic>
      </p:graphicFrame>
      <p:sp>
        <p:nvSpPr>
          <p:cNvPr id="8" name="Left Brace 9">
            <a:extLst>
              <a:ext uri="{FF2B5EF4-FFF2-40B4-BE49-F238E27FC236}">
                <a16:creationId xmlns:a16="http://schemas.microsoft.com/office/drawing/2014/main" id="{3494F0C8-9683-4BD2-A922-E77A0CDBBC47}"/>
              </a:ext>
            </a:extLst>
          </p:cNvPr>
          <p:cNvSpPr/>
          <p:nvPr/>
        </p:nvSpPr>
        <p:spPr bwMode="auto">
          <a:xfrm rot="5400000">
            <a:off x="3266383" y="2855559"/>
            <a:ext cx="328689" cy="4142996"/>
          </a:xfrm>
          <a:prstGeom prst="leftBrace">
            <a:avLst>
              <a:gd name="adj1" fmla="val 8333"/>
              <a:gd name="adj2" fmla="val 43798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graphicFrame>
        <p:nvGraphicFramePr>
          <p:cNvPr id="9" name="Table 11">
            <a:extLst>
              <a:ext uri="{FF2B5EF4-FFF2-40B4-BE49-F238E27FC236}">
                <a16:creationId xmlns:a16="http://schemas.microsoft.com/office/drawing/2014/main" id="{43981D45-7225-4CD9-AC51-29BA724070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915584"/>
              </p:ext>
            </p:extLst>
          </p:nvPr>
        </p:nvGraphicFramePr>
        <p:xfrm>
          <a:off x="1359233" y="5779109"/>
          <a:ext cx="60960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5077">
                  <a:extLst>
                    <a:ext uri="{9D8B030D-6E8A-4147-A177-3AD203B41FA5}">
                      <a16:colId xmlns:a16="http://schemas.microsoft.com/office/drawing/2014/main" val="2000595811"/>
                    </a:ext>
                  </a:extLst>
                </a:gridCol>
                <a:gridCol w="976924">
                  <a:extLst>
                    <a:ext uri="{9D8B030D-6E8A-4147-A177-3AD203B41FA5}">
                      <a16:colId xmlns:a16="http://schemas.microsoft.com/office/drawing/2014/main" val="3959206858"/>
                    </a:ext>
                  </a:extLst>
                </a:gridCol>
                <a:gridCol w="1133230">
                  <a:extLst>
                    <a:ext uri="{9D8B030D-6E8A-4147-A177-3AD203B41FA5}">
                      <a16:colId xmlns:a16="http://schemas.microsoft.com/office/drawing/2014/main" val="1941512392"/>
                    </a:ext>
                  </a:extLst>
                </a:gridCol>
                <a:gridCol w="1055077">
                  <a:extLst>
                    <a:ext uri="{9D8B030D-6E8A-4147-A177-3AD203B41FA5}">
                      <a16:colId xmlns:a16="http://schemas.microsoft.com/office/drawing/2014/main" val="1209573038"/>
                    </a:ext>
                  </a:extLst>
                </a:gridCol>
                <a:gridCol w="937846">
                  <a:extLst>
                    <a:ext uri="{9D8B030D-6E8A-4147-A177-3AD203B41FA5}">
                      <a16:colId xmlns:a16="http://schemas.microsoft.com/office/drawing/2014/main" val="1076468473"/>
                    </a:ext>
                  </a:extLst>
                </a:gridCol>
                <a:gridCol w="937846">
                  <a:extLst>
                    <a:ext uri="{9D8B030D-6E8A-4147-A177-3AD203B41FA5}">
                      <a16:colId xmlns:a16="http://schemas.microsoft.com/office/drawing/2014/main" val="1867409784"/>
                    </a:ext>
                  </a:extLst>
                </a:gridCol>
              </a:tblGrid>
              <a:tr h="22718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</a:rPr>
                        <a:t>Unavailability Windows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Max. PPDU version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MAC Address List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BSS Color List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Max. PPDU Bandwidth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</a:rPr>
                        <a:t>RSSI Threshold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431250"/>
                  </a:ext>
                </a:extLst>
              </a:tr>
            </a:tbl>
          </a:graphicData>
        </a:graphic>
      </p:graphicFrame>
      <p:sp>
        <p:nvSpPr>
          <p:cNvPr id="10" name="Left Brace 12">
            <a:extLst>
              <a:ext uri="{FF2B5EF4-FFF2-40B4-BE49-F238E27FC236}">
                <a16:creationId xmlns:a16="http://schemas.microsoft.com/office/drawing/2014/main" id="{1525D408-0349-459E-9511-F038E23F4DA8}"/>
              </a:ext>
            </a:extLst>
          </p:cNvPr>
          <p:cNvSpPr/>
          <p:nvPr/>
        </p:nvSpPr>
        <p:spPr bwMode="auto">
          <a:xfrm rot="5400000">
            <a:off x="4858347" y="1987283"/>
            <a:ext cx="367984" cy="7366217"/>
          </a:xfrm>
          <a:prstGeom prst="leftBrace">
            <a:avLst>
              <a:gd name="adj1" fmla="val 8333"/>
              <a:gd name="adj2" fmla="val 6060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1102738" y="3578920"/>
            <a:ext cx="731520" cy="3917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latin typeface="Times New Roman" pitchFamily="18" charset="0"/>
              </a:rPr>
              <a:t>Element </a:t>
            </a:r>
            <a:r>
              <a:rPr lang="en-US" sz="1200" dirty="0">
                <a:latin typeface="Times New Roman" pitchFamily="18" charset="0"/>
              </a:rPr>
              <a:t>ID</a:t>
            </a:r>
          </a:p>
        </p:txBody>
      </p:sp>
      <p:sp>
        <p:nvSpPr>
          <p:cNvPr id="16" name="직사각형 15"/>
          <p:cNvSpPr/>
          <p:nvPr/>
        </p:nvSpPr>
        <p:spPr bwMode="auto">
          <a:xfrm>
            <a:off x="1834257" y="3578920"/>
            <a:ext cx="731520" cy="3917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latin typeface="Times New Roman" pitchFamily="18" charset="0"/>
              </a:rPr>
              <a:t>Length</a:t>
            </a:r>
            <a:endParaRPr lang="en-US" sz="1200" dirty="0">
              <a:latin typeface="Times New Roman" pitchFamily="18" charset="0"/>
            </a:endParaRPr>
          </a:p>
        </p:txBody>
      </p:sp>
      <p:sp>
        <p:nvSpPr>
          <p:cNvPr id="19" name="직사각형 18"/>
          <p:cNvSpPr/>
          <p:nvPr/>
        </p:nvSpPr>
        <p:spPr bwMode="auto">
          <a:xfrm>
            <a:off x="2565776" y="3578920"/>
            <a:ext cx="731520" cy="3917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latin typeface="Times New Roman" pitchFamily="18" charset="0"/>
              </a:rPr>
              <a:t>Control</a:t>
            </a:r>
            <a:endParaRPr lang="en-US" sz="1200" dirty="0">
              <a:latin typeface="Times New Roman" pitchFamily="18" charset="0"/>
            </a:endParaRPr>
          </a:p>
        </p:txBody>
      </p:sp>
      <p:sp>
        <p:nvSpPr>
          <p:cNvPr id="21" name="직사각형 20"/>
          <p:cNvSpPr/>
          <p:nvPr/>
        </p:nvSpPr>
        <p:spPr bwMode="auto">
          <a:xfrm>
            <a:off x="3297294" y="3578920"/>
            <a:ext cx="3670665" cy="3917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latin typeface="Times New Roman" pitchFamily="18" charset="0"/>
              </a:rPr>
              <a:t>NPCA Control Element Information</a:t>
            </a:r>
            <a:endParaRPr lang="en-US" sz="1200" dirty="0">
              <a:latin typeface="Times New Roman" pitchFamily="18" charset="0"/>
            </a:endParaRPr>
          </a:p>
        </p:txBody>
      </p:sp>
      <p:sp>
        <p:nvSpPr>
          <p:cNvPr id="50" name="직사각형 49"/>
          <p:cNvSpPr/>
          <p:nvPr/>
        </p:nvSpPr>
        <p:spPr bwMode="auto">
          <a:xfrm>
            <a:off x="7455233" y="5779109"/>
            <a:ext cx="1270216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NPCA-enabled STA info</a:t>
            </a:r>
          </a:p>
        </p:txBody>
      </p:sp>
      <p:sp>
        <p:nvSpPr>
          <p:cNvPr id="51" name="Left Brace 9">
            <a:extLst>
              <a:ext uri="{FF2B5EF4-FFF2-40B4-BE49-F238E27FC236}">
                <a16:creationId xmlns:a16="http://schemas.microsoft.com/office/drawing/2014/main" id="{3494F0C8-9683-4BD2-A922-E77A0CDBBC47}"/>
              </a:ext>
            </a:extLst>
          </p:cNvPr>
          <p:cNvSpPr/>
          <p:nvPr/>
        </p:nvSpPr>
        <p:spPr bwMode="auto">
          <a:xfrm rot="5400000">
            <a:off x="3516848" y="1727197"/>
            <a:ext cx="187794" cy="4772244"/>
          </a:xfrm>
          <a:prstGeom prst="leftBrace">
            <a:avLst>
              <a:gd name="adj1" fmla="val 8333"/>
              <a:gd name="adj2" fmla="val 17993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48333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91451</TotalTime>
  <Words>1570</Words>
  <Application>Microsoft Office PowerPoint</Application>
  <PresentationFormat>와이드스크린</PresentationFormat>
  <Paragraphs>228</Paragraphs>
  <Slides>13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2" baseType="lpstr">
      <vt:lpstr>굴림</vt:lpstr>
      <vt:lpstr>맑은 고딕</vt:lpstr>
      <vt:lpstr>Arial</vt:lpstr>
      <vt:lpstr>Calibri</vt:lpstr>
      <vt:lpstr>Courier New</vt:lpstr>
      <vt:lpstr>Times New Roman</vt:lpstr>
      <vt:lpstr>Wingdings</vt:lpstr>
      <vt:lpstr>802-11-Submission</vt:lpstr>
      <vt:lpstr>Document</vt:lpstr>
      <vt:lpstr>Selective Non-Primary Channel Access </vt:lpstr>
      <vt:lpstr>Introduction</vt:lpstr>
      <vt:lpstr>Introduction</vt:lpstr>
      <vt:lpstr>Motivation</vt:lpstr>
      <vt:lpstr>An example topology</vt:lpstr>
      <vt:lpstr>Example) Group-based NPCA</vt:lpstr>
      <vt:lpstr>Example) Group-based NPCA</vt:lpstr>
      <vt:lpstr>Example) Time period not performing NPCA</vt:lpstr>
      <vt:lpstr>Example) NPCA Control element</vt:lpstr>
      <vt:lpstr>Conclusion</vt:lpstr>
      <vt:lpstr>Straw poll 1</vt:lpstr>
      <vt:lpstr>Straw poll 2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Jonghoe Koo</dc:creator>
  <cp:lastModifiedBy>Jonghoe Koo</cp:lastModifiedBy>
  <cp:revision>183</cp:revision>
  <dcterms:created xsi:type="dcterms:W3CDTF">2024-02-21T05:50:27Z</dcterms:created>
  <dcterms:modified xsi:type="dcterms:W3CDTF">2024-09-05T08:00:07Z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