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318" r:id="rId3"/>
    <p:sldId id="4892" r:id="rId4"/>
    <p:sldId id="4920" r:id="rId5"/>
    <p:sldId id="4928" r:id="rId6"/>
    <p:sldId id="4921" r:id="rId7"/>
    <p:sldId id="4930" r:id="rId8"/>
    <p:sldId id="4929" r:id="rId9"/>
    <p:sldId id="4913" r:id="rId10"/>
    <p:sldId id="4932" r:id="rId11"/>
    <p:sldId id="4933" r:id="rId12"/>
    <p:sldId id="4931" r:id="rId13"/>
    <p:sldId id="4922" r:id="rId14"/>
    <p:sldId id="4934" r:id="rId15"/>
    <p:sldId id="4936" r:id="rId16"/>
    <p:sldId id="4937" r:id="rId17"/>
    <p:sldId id="314" r:id="rId18"/>
    <p:sldId id="4935" r:id="rId19"/>
    <p:sldId id="4902" r:id="rId20"/>
    <p:sldId id="4909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4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40" y="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086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654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917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280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013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15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73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797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025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557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273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230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86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802.11-24/1188r1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58209"/>
            <a:ext cx="8904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Global CSD Index Assignment for DRU STF Transmission in 11bn</a:t>
            </a:r>
            <a:endParaRPr lang="en-US" sz="20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4478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68042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E2E313-8360-37AD-63DC-70E45B7A2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945" y="1752973"/>
            <a:ext cx="5936567" cy="4534985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B4292D-5EAA-1B66-00D7-EA6316BC3E6B}"/>
              </a:ext>
            </a:extLst>
          </p:cNvPr>
          <p:cNvSpPr txBox="1">
            <a:spLocks/>
          </p:cNvSpPr>
          <p:nvPr/>
        </p:nvSpPr>
        <p:spPr>
          <a:xfrm>
            <a:off x="609600" y="1152897"/>
            <a:ext cx="7772400" cy="60642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zh-CN" sz="1600" b="0" kern="0" dirty="0"/>
              <a:t>Using the proposed DRU index based global CSD index assignment, DRU power measurement accuracy is comparable to RRU cases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6A531E-3A5E-D3BF-319A-5084601DB960}"/>
              </a:ext>
            </a:extLst>
          </p:cNvPr>
          <p:cNvSpPr txBox="1"/>
          <p:nvPr/>
        </p:nvSpPr>
        <p:spPr>
          <a:xfrm>
            <a:off x="843527" y="6149458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</p:spTree>
    <p:extLst>
      <p:ext uri="{BB962C8B-B14F-4D97-AF65-F5344CB8AC3E}">
        <p14:creationId xmlns:p14="http://schemas.microsoft.com/office/powerpoint/2010/main" val="19503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E87E61-75F4-FDB3-5FCC-E0E15F7906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808472"/>
            <a:ext cx="5372100" cy="43028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FE6D29-97B3-DE7D-7681-39A34F0D9710}"/>
              </a:ext>
            </a:extLst>
          </p:cNvPr>
          <p:cNvSpPr txBox="1"/>
          <p:nvPr/>
        </p:nvSpPr>
        <p:spPr>
          <a:xfrm>
            <a:off x="533400" y="1132376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18 users with DRU26 &amp; 2ss per user can be considered as the worst case, from the simulations, DRU index based global CSD index assignment method performs not worse than 16 users RRU MU-MIMO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3DA779-F2EA-DD02-5BC0-85397656871D}"/>
              </a:ext>
            </a:extLst>
          </p:cNvPr>
          <p:cNvSpPr txBox="1"/>
          <p:nvPr/>
        </p:nvSpPr>
        <p:spPr>
          <a:xfrm>
            <a:off x="762564" y="6111332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</p:spTree>
    <p:extLst>
      <p:ext uri="{BB962C8B-B14F-4D97-AF65-F5344CB8AC3E}">
        <p14:creationId xmlns:p14="http://schemas.microsoft.com/office/powerpoint/2010/main" val="28993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Global CSD Index Assignment with DRU Index Based vs Signaling Based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26C7AC-4FB1-DA56-3AEB-C0F8D25050AB}"/>
              </a:ext>
            </a:extLst>
          </p:cNvPr>
          <p:cNvSpPr txBox="1"/>
          <p:nvPr/>
        </p:nvSpPr>
        <p:spPr>
          <a:xfrm>
            <a:off x="609600" y="1143000"/>
            <a:ext cx="8143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Another approach to assign global CSD index by dynamic signaling: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Need extra 3 bits in User Info field in Trigger Frame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Make AP scheduler more complicate with one more factor to consider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Comparing to simple DRU index based CSD assignment method, signaling approach doesn’t offer any performance benefit</a:t>
            </a:r>
          </a:p>
        </p:txBody>
      </p:sp>
    </p:spTree>
    <p:extLst>
      <p:ext uri="{BB962C8B-B14F-4D97-AF65-F5344CB8AC3E}">
        <p14:creationId xmlns:p14="http://schemas.microsoft.com/office/powerpoint/2010/main" val="263922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Global CSD Index Assignment with DRU Index Based vs Signaling Based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E3B99D-1CAA-60E7-8DF6-BC29F83EFDDD}"/>
              </a:ext>
            </a:extLst>
          </p:cNvPr>
          <p:cNvSpPr txBox="1"/>
          <p:nvPr/>
        </p:nvSpPr>
        <p:spPr>
          <a:xfrm>
            <a:off x="664029" y="1611819"/>
            <a:ext cx="276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DRU Index Based CSD assignment: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3F2993-505A-C891-66CB-F1C84EE6C29A}"/>
              </a:ext>
            </a:extLst>
          </p:cNvPr>
          <p:cNvSpPr txBox="1"/>
          <p:nvPr/>
        </p:nvSpPr>
        <p:spPr>
          <a:xfrm>
            <a:off x="927100" y="1833722"/>
            <a:ext cx="2403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4</a:t>
            </a:r>
            <a:r>
              <a:rPr lang="en-US" b="1" dirty="0">
                <a:solidFill>
                  <a:srgbClr val="FF0000"/>
                </a:solidFill>
              </a:rPr>
              <a:t>, 5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b="1" dirty="0">
                <a:solidFill>
                  <a:srgbClr val="FF0000"/>
                </a:solidFill>
              </a:rPr>
              <a:t>5</a:t>
            </a:r>
            <a:r>
              <a:rPr lang="en-US" dirty="0">
                <a:solidFill>
                  <a:srgbClr val="0070C0"/>
                </a:solidFill>
              </a:rPr>
              <a:t>, 6, 8}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B8D280-5FC9-F177-0958-1976EB004517}"/>
              </a:ext>
            </a:extLst>
          </p:cNvPr>
          <p:cNvSpPr txBox="1"/>
          <p:nvPr/>
        </p:nvSpPr>
        <p:spPr>
          <a:xfrm>
            <a:off x="622300" y="2263121"/>
            <a:ext cx="373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Signaling based dynamic CSD assignment: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CF1560-23BE-994E-C19E-F5E5FA089380}"/>
              </a:ext>
            </a:extLst>
          </p:cNvPr>
          <p:cNvSpPr txBox="1"/>
          <p:nvPr/>
        </p:nvSpPr>
        <p:spPr>
          <a:xfrm>
            <a:off x="927100" y="2490138"/>
            <a:ext cx="2403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3, 4, 5, 6, 7}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DFD14C2-3DC4-80D7-DCB9-1A66644AA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914" y="2994155"/>
            <a:ext cx="4267200" cy="310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79FE0A63-BA84-691E-4E7A-3551BC203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9968" y="2904430"/>
            <a:ext cx="4191000" cy="324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B4E4251-1E9B-8189-97AC-F2CE6EA48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196848"/>
              </p:ext>
            </p:extLst>
          </p:nvPr>
        </p:nvGraphicFramePr>
        <p:xfrm>
          <a:off x="4286251" y="1778120"/>
          <a:ext cx="3962399" cy="685800"/>
        </p:xfrm>
        <a:graphic>
          <a:graphicData uri="http://schemas.openxmlformats.org/drawingml/2006/table">
            <a:tbl>
              <a:tblPr/>
              <a:tblGrid>
                <a:gridCol w="653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76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71811CB-2520-A84E-4A3F-E45A8DC62601}"/>
              </a:ext>
            </a:extLst>
          </p:cNvPr>
          <p:cNvSpPr txBox="1"/>
          <p:nvPr/>
        </p:nvSpPr>
        <p:spPr>
          <a:xfrm>
            <a:off x="8301970" y="1972221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BW20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E66E3D-77FF-43E9-4DE0-1FEE7F423302}"/>
              </a:ext>
            </a:extLst>
          </p:cNvPr>
          <p:cNvSpPr txBox="1"/>
          <p:nvPr/>
        </p:nvSpPr>
        <p:spPr>
          <a:xfrm>
            <a:off x="5657851" y="2540120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7 users:  5xdRU26+2xdRU52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8EE63A5-BDE9-8E12-36B2-FE2A34F350C7}"/>
              </a:ext>
            </a:extLst>
          </p:cNvPr>
          <p:cNvSpPr txBox="1">
            <a:spLocks/>
          </p:cNvSpPr>
          <p:nvPr/>
        </p:nvSpPr>
        <p:spPr>
          <a:xfrm>
            <a:off x="664029" y="1045482"/>
            <a:ext cx="7336971" cy="464764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zh-CN" sz="1600" b="0" kern="0" dirty="0"/>
              <a:t>Both methods achieve similar power measurement accuracy, BUT, DRU index based method doesn’t require extra signalling bits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EFE01A-9F1D-7B5E-74B5-1A32881F32E8}"/>
              </a:ext>
            </a:extLst>
          </p:cNvPr>
          <p:cNvSpPr txBox="1"/>
          <p:nvPr/>
        </p:nvSpPr>
        <p:spPr>
          <a:xfrm>
            <a:off x="719861" y="6109188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</p:spTree>
    <p:extLst>
      <p:ext uri="{BB962C8B-B14F-4D97-AF65-F5344CB8AC3E}">
        <p14:creationId xmlns:p14="http://schemas.microsoft.com/office/powerpoint/2010/main" val="10145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C8B4E10-D00F-1A7B-9925-AD7FF887B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535491"/>
              </p:ext>
            </p:extLst>
          </p:nvPr>
        </p:nvGraphicFramePr>
        <p:xfrm>
          <a:off x="3946136" y="1694972"/>
          <a:ext cx="4343400" cy="914399"/>
        </p:xfrm>
        <a:graphic>
          <a:graphicData uri="http://schemas.openxmlformats.org/drawingml/2006/table">
            <a:tbl>
              <a:tblPr/>
              <a:tblGrid>
                <a:gridCol w="24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2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4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67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8DDA9C3-51A6-9F4A-7AF8-B052FB9BEC1A}"/>
              </a:ext>
            </a:extLst>
          </p:cNvPr>
          <p:cNvSpPr txBox="1"/>
          <p:nvPr/>
        </p:nvSpPr>
        <p:spPr>
          <a:xfrm>
            <a:off x="281118" y="1694972"/>
            <a:ext cx="3135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DRU Index Based CSD assignment: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F61A1C-C319-5AB3-5CE1-D51FE1E8723A}"/>
              </a:ext>
            </a:extLst>
          </p:cNvPr>
          <p:cNvSpPr txBox="1"/>
          <p:nvPr/>
        </p:nvSpPr>
        <p:spPr>
          <a:xfrm>
            <a:off x="520603" y="1899371"/>
            <a:ext cx="2895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</a:t>
            </a:r>
            <a:r>
              <a:rPr lang="en-US" b="1" dirty="0">
                <a:solidFill>
                  <a:srgbClr val="FF0000"/>
                </a:solidFill>
              </a:rPr>
              <a:t>6</a:t>
            </a:r>
            <a:r>
              <a:rPr lang="en-US" dirty="0">
                <a:solidFill>
                  <a:srgbClr val="0070C0"/>
                </a:solidFill>
              </a:rPr>
              <a:t>, 3, 4, 5, </a:t>
            </a:r>
            <a:r>
              <a:rPr lang="en-US" b="1" dirty="0">
                <a:solidFill>
                  <a:srgbClr val="FF0000"/>
                </a:solidFill>
              </a:rPr>
              <a:t>6, 6</a:t>
            </a:r>
            <a:r>
              <a:rPr lang="en-US" dirty="0">
                <a:solidFill>
                  <a:srgbClr val="0070C0"/>
                </a:solidFill>
              </a:rPr>
              <a:t>, 8}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0F029-091C-B90E-3B9B-0402F2EB65F4}"/>
              </a:ext>
            </a:extLst>
          </p:cNvPr>
          <p:cNvSpPr txBox="1"/>
          <p:nvPr/>
        </p:nvSpPr>
        <p:spPr>
          <a:xfrm>
            <a:off x="244993" y="2202123"/>
            <a:ext cx="3701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 Signaling based dynamic CSD assignment: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7EFCC-463A-ACA4-4CD1-9D1A7B17E7A8}"/>
              </a:ext>
            </a:extLst>
          </p:cNvPr>
          <p:cNvSpPr txBox="1"/>
          <p:nvPr/>
        </p:nvSpPr>
        <p:spPr>
          <a:xfrm>
            <a:off x="519370" y="2391071"/>
            <a:ext cx="2754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CSD start index={1, 2, 3, 4, 5, 6, 7, </a:t>
            </a:r>
            <a:r>
              <a:rPr lang="en-US" b="1" dirty="0">
                <a:solidFill>
                  <a:srgbClr val="FF0000"/>
                </a:solidFill>
              </a:rPr>
              <a:t>8, 8</a:t>
            </a:r>
            <a:r>
              <a:rPr lang="en-US" dirty="0">
                <a:solidFill>
                  <a:srgbClr val="0070C0"/>
                </a:solidFill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777D87-5C23-B9AB-416F-68E063FF7124}"/>
              </a:ext>
            </a:extLst>
          </p:cNvPr>
          <p:cNvSpPr txBox="1"/>
          <p:nvPr/>
        </p:nvSpPr>
        <p:spPr>
          <a:xfrm>
            <a:off x="8289536" y="1694972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dRU26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4EC2A7-EF3D-B393-56E1-E9D11593A9C4}"/>
              </a:ext>
            </a:extLst>
          </p:cNvPr>
          <p:cNvSpPr txBox="1"/>
          <p:nvPr/>
        </p:nvSpPr>
        <p:spPr>
          <a:xfrm>
            <a:off x="8289536" y="1923572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dRU52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305CE8-CA78-E886-E9AE-87850B5B8BA7}"/>
              </a:ext>
            </a:extLst>
          </p:cNvPr>
          <p:cNvSpPr txBox="1"/>
          <p:nvPr/>
        </p:nvSpPr>
        <p:spPr>
          <a:xfrm>
            <a:off x="8289536" y="2152172"/>
            <a:ext cx="6639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dRU106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1099D6-B007-945B-2BC3-9C74D9CAC836}"/>
              </a:ext>
            </a:extLst>
          </p:cNvPr>
          <p:cNvSpPr txBox="1"/>
          <p:nvPr/>
        </p:nvSpPr>
        <p:spPr>
          <a:xfrm>
            <a:off x="8289536" y="2380772"/>
            <a:ext cx="6639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dRU242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48B2CEE-9705-A3A9-42D6-F30240B06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662" y="3080790"/>
            <a:ext cx="4399538" cy="311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191924-F893-8978-A362-0114102EF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7555" y="2991095"/>
            <a:ext cx="4192083" cy="329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E8B239B-7A99-ED3D-865B-77A198C0FFD2}"/>
              </a:ext>
            </a:extLst>
          </p:cNvPr>
          <p:cNvSpPr txBox="1"/>
          <p:nvPr/>
        </p:nvSpPr>
        <p:spPr>
          <a:xfrm>
            <a:off x="8289536" y="1390172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BW40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4CEB4A-B88E-7973-67EC-3BDB011E4D27}"/>
              </a:ext>
            </a:extLst>
          </p:cNvPr>
          <p:cNvSpPr txBox="1"/>
          <p:nvPr/>
        </p:nvSpPr>
        <p:spPr>
          <a:xfrm>
            <a:off x="4908549" y="2643631"/>
            <a:ext cx="2864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9 users:  4xdRU26+3xdRU52+2xdRU106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610E3B-AC11-5363-182D-7FB276B03F3F}"/>
              </a:ext>
            </a:extLst>
          </p:cNvPr>
          <p:cNvSpPr txBox="1"/>
          <p:nvPr/>
        </p:nvSpPr>
        <p:spPr>
          <a:xfrm>
            <a:off x="843527" y="6149458"/>
            <a:ext cx="7781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(simulations are with the assumptions of  random phases and random delay [-0.4 0.4]us for each STA PPDU transmissions)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F961150-EAD2-9FEC-FD10-A4606E86C52A}"/>
              </a:ext>
            </a:extLst>
          </p:cNvPr>
          <p:cNvSpPr txBox="1">
            <a:spLocks/>
          </p:cNvSpPr>
          <p:nvPr/>
        </p:nvSpPr>
        <p:spPr>
          <a:xfrm>
            <a:off x="609600" y="1063907"/>
            <a:ext cx="7336971" cy="464764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altLang="zh-CN" sz="1600" b="0" kern="0" dirty="0"/>
              <a:t>Both methods achieve similar power measurement accuracy, BUT, DRU index based method doesn’t require extra signalling bits</a:t>
            </a:r>
          </a:p>
        </p:txBody>
      </p:sp>
    </p:spTree>
    <p:extLst>
      <p:ext uri="{BB962C8B-B14F-4D97-AF65-F5344CB8AC3E}">
        <p14:creationId xmlns:p14="http://schemas.microsoft.com/office/powerpoint/2010/main" val="178413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769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11" name="图片 20">
            <a:extLst>
              <a:ext uri="{FF2B5EF4-FFF2-40B4-BE49-F238E27FC236}">
                <a16:creationId xmlns:a16="http://schemas.microsoft.com/office/drawing/2014/main" id="{1ED4AA41-6123-B68E-A62C-C7B8429A0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2527995"/>
            <a:ext cx="4108352" cy="306457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376B462-4BAE-B239-C265-C7EC95F2837F}"/>
              </a:ext>
            </a:extLst>
          </p:cNvPr>
          <p:cNvSpPr txBox="1"/>
          <p:nvPr/>
        </p:nvSpPr>
        <p:spPr>
          <a:xfrm>
            <a:off x="507677" y="2439780"/>
            <a:ext cx="2558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Simulations of Part-I in Ref [3]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B4DE5D-3666-15FC-2B3B-321047029B6D}"/>
              </a:ext>
            </a:extLst>
          </p:cNvPr>
          <p:cNvSpPr txBox="1"/>
          <p:nvPr/>
        </p:nvSpPr>
        <p:spPr>
          <a:xfrm>
            <a:off x="5086210" y="2167241"/>
            <a:ext cx="1422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Our simulations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B685E8-DAFC-6827-4479-496ED5B10704}"/>
              </a:ext>
            </a:extLst>
          </p:cNvPr>
          <p:cNvSpPr txBox="1"/>
          <p:nvPr/>
        </p:nvSpPr>
        <p:spPr>
          <a:xfrm>
            <a:off x="450710" y="1090023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Part-I of Ref [3] claims up to 5dB power measure accuracy gap for CSD allocation </a:t>
            </a:r>
            <a:r>
              <a:rPr lang="en-US" u="sng" dirty="0"/>
              <a:t>with &amp; without collision </a:t>
            </a:r>
            <a:r>
              <a:rPr lang="en-US" dirty="0"/>
              <a:t>for a case of </a:t>
            </a:r>
            <a:r>
              <a:rPr lang="en-US" u="sng" dirty="0"/>
              <a:t>two users</a:t>
            </a:r>
            <a:r>
              <a:rPr lang="en-US" dirty="0"/>
              <a:t>, each with DRU52 &amp; 1ss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User-1:CSD [-400 -400]; User-2: CSD [0 -400]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simulations show that </a:t>
            </a:r>
            <a:r>
              <a:rPr lang="en-US" b="1" dirty="0"/>
              <a:t>Ref [3]’s claim in part-I is NOT true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dirty="0"/>
              <a:t>Reason: unpractical assumption of perfect/ideal time &amp; phase sync from different STA transmitter in [3] simulations</a:t>
            </a:r>
          </a:p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FA4B4B-400C-C49D-E739-7794C30A055C}"/>
              </a:ext>
            </a:extLst>
          </p:cNvPr>
          <p:cNvSpPr txBox="1"/>
          <p:nvPr/>
        </p:nvSpPr>
        <p:spPr>
          <a:xfrm>
            <a:off x="4800600" y="5767977"/>
            <a:ext cx="402930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random time error in range of  [-0.4 0.4]us for each STA PPDU transmissions. Please refer to section of 11ax/be Spec for “Transmit requirements for PPDUs sent in response to a trigger frame”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44712A-2F18-B83E-7E8B-097B29273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8531" y="2427152"/>
            <a:ext cx="4561376" cy="338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99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769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Power Measurement Performance Evaluation and Comparison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pic>
        <p:nvPicPr>
          <p:cNvPr id="3" name="图片 10">
            <a:extLst>
              <a:ext uri="{FF2B5EF4-FFF2-40B4-BE49-F238E27FC236}">
                <a16:creationId xmlns:a16="http://schemas.microsoft.com/office/drawing/2014/main" id="{F2367C3F-EFEB-DBB1-CCB2-F3C4ECCF9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8" y="2462344"/>
            <a:ext cx="4267200" cy="30907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293768-9CDB-BE83-8B9C-705C588E9655}"/>
              </a:ext>
            </a:extLst>
          </p:cNvPr>
          <p:cNvSpPr txBox="1"/>
          <p:nvPr/>
        </p:nvSpPr>
        <p:spPr>
          <a:xfrm>
            <a:off x="469900" y="2306482"/>
            <a:ext cx="1414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Part-I in Ref [3]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8118E3-1951-6652-6E90-645186775FBE}"/>
              </a:ext>
            </a:extLst>
          </p:cNvPr>
          <p:cNvSpPr txBox="1"/>
          <p:nvPr/>
        </p:nvSpPr>
        <p:spPr>
          <a:xfrm>
            <a:off x="4813300" y="2064992"/>
            <a:ext cx="30635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Our simulations to clarify &amp; compare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06785E-CC8F-3388-CFA4-52C21BF90DD6}"/>
              </a:ext>
            </a:extLst>
          </p:cNvPr>
          <p:cNvSpPr txBox="1"/>
          <p:nvPr/>
        </p:nvSpPr>
        <p:spPr>
          <a:xfrm>
            <a:off x="469900" y="1027833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Part-II of Ref [3] claims up to 3.4dB power measure accuracy gap for CSD allocation </a:t>
            </a:r>
            <a:r>
              <a:rPr lang="en-US" u="sng" dirty="0"/>
              <a:t>with &amp; without optimization </a:t>
            </a:r>
            <a:r>
              <a:rPr lang="en-US" dirty="0"/>
              <a:t>for a case of two users, each with DRU52 &amp; 1ss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User-1: CSD [-600 -650]; User-2: CSD [0 -400]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Our simulations show that </a:t>
            </a:r>
            <a:r>
              <a:rPr lang="en-US" b="1" dirty="0"/>
              <a:t>Ref [3]’s claim in part-II is NOT true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dirty="0"/>
              <a:t>Reason: unpractical assumption of perfect/ideal time &amp; phase sync from different STA transmitter in [3] simulations</a:t>
            </a:r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60BC92-584C-79D7-E734-E7D838D93DA3}"/>
              </a:ext>
            </a:extLst>
          </p:cNvPr>
          <p:cNvSpPr txBox="1"/>
          <p:nvPr/>
        </p:nvSpPr>
        <p:spPr>
          <a:xfrm>
            <a:off x="4809781" y="5715000"/>
            <a:ext cx="402930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random time error in range of  [-0.4 0.4]us for each STA PPDU transmissions. Please refer to section of 11ax/be Spec for “Transmit requirements for PPDUs sent in response to a trigger frame”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54AE7B-0DEC-083B-7342-573E47D494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1520" y="2353505"/>
            <a:ext cx="4641203" cy="347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841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proposed a simple DRU index based global CSD start index assignment method for DRU UHR-STF transmission:</a:t>
            </a:r>
          </a:p>
          <a:p>
            <a:pPr lvl="1"/>
            <a:r>
              <a:rPr lang="en-US" sz="1600" dirty="0"/>
              <a:t>The global CSD index assignment is optimized from several perspectives such as minimizing total collisions, minimizing the worst case collisions, </a:t>
            </a:r>
            <a:r>
              <a:rPr lang="en-US" sz="1600" dirty="0" err="1"/>
              <a:t>etc</a:t>
            </a:r>
            <a:endParaRPr lang="en-US" sz="1600" dirty="0"/>
          </a:p>
          <a:p>
            <a:pPr lvl="1"/>
            <a:r>
              <a:rPr lang="en-US" sz="1600" dirty="0"/>
              <a:t>The global CSD start index assignment table is </a:t>
            </a:r>
            <a:r>
              <a:rPr lang="en-US" sz="1600" b="1" dirty="0"/>
              <a:t>well structured, simple </a:t>
            </a:r>
            <a:r>
              <a:rPr lang="en-US" sz="1600" dirty="0"/>
              <a:t>for implementation &amp; scheduling</a:t>
            </a:r>
          </a:p>
          <a:p>
            <a:pPr lvl="1"/>
            <a:r>
              <a:rPr lang="en-US" sz="1600" dirty="0"/>
              <a:t>The proposed method can achieve good power measurement performance</a:t>
            </a:r>
          </a:p>
          <a:p>
            <a:pPr lvl="1"/>
            <a:r>
              <a:rPr lang="en-US" sz="1600" b="1" dirty="0"/>
              <a:t>NO extra signaling requirements</a:t>
            </a:r>
          </a:p>
          <a:p>
            <a:pPr marL="40005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638518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02630"/>
            <a:ext cx="7772400" cy="4495800"/>
          </a:xfrm>
        </p:spPr>
        <p:txBody>
          <a:bodyPr/>
          <a:lstStyle/>
          <a:p>
            <a:pPr marL="57150" indent="0">
              <a:buNone/>
            </a:pPr>
            <a:r>
              <a:rPr lang="en-US" dirty="0"/>
              <a:t>[1] 11-24-0752-02-00bn-stf-design-consideration-for-dru</a:t>
            </a:r>
          </a:p>
          <a:p>
            <a:pPr marL="57150" indent="0">
              <a:buNone/>
            </a:pPr>
            <a:r>
              <a:rPr lang="en-US" dirty="0"/>
              <a:t>[2] 11-24-0749-02-00bn-thoughts-on-stf-design-for-dru</a:t>
            </a:r>
          </a:p>
          <a:p>
            <a:pPr marL="57150" indent="0">
              <a:buNone/>
            </a:pPr>
            <a:r>
              <a:rPr lang="en-US" dirty="0"/>
              <a:t>[3] 11-24-1172-01-00bn-csd-indication-design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907653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DRU index based global CSD start index assignment will be used for DRU UHR-STF transmission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9907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800" dirty="0"/>
              <a:t>Several contributions (e.g. [1~3]) have proposed to apply global CSD for DRU UHR-STF transmission to solve unintentional beamforming issue</a:t>
            </a:r>
          </a:p>
          <a:p>
            <a:r>
              <a:rPr lang="en-US" sz="1800" dirty="0"/>
              <a:t>In May IEEE meeting, some motions related to UHR-STF for DRU transmission have been passed, such as:</a:t>
            </a:r>
          </a:p>
          <a:p>
            <a:pPr lvl="1"/>
            <a:r>
              <a:rPr lang="en-US" sz="1600" dirty="0"/>
              <a:t>Global CSD is used for DRU UHR-STF transmission</a:t>
            </a:r>
          </a:p>
          <a:p>
            <a:pPr lvl="1"/>
            <a:r>
              <a:rPr lang="en-US" sz="1600" dirty="0"/>
              <a:t>Reuse the 8 CSD table/values in 11ax/be for global CSD allocation</a:t>
            </a:r>
          </a:p>
          <a:p>
            <a:pPr lvl="1"/>
            <a:r>
              <a:rPr lang="en-US" sz="1600" dirty="0"/>
              <a:t>Global CSD is applied in each distribution BW</a:t>
            </a:r>
          </a:p>
          <a:p>
            <a:pPr lvl="1"/>
            <a:r>
              <a:rPr lang="en-US" sz="1600" dirty="0"/>
              <a:t>UHR-STF for DRU in a TB PPDU uses 11ax/be TB STF sequences</a:t>
            </a:r>
          </a:p>
          <a:p>
            <a:r>
              <a:rPr lang="en-US" sz="1800" dirty="0"/>
              <a:t>In this contribution, we will propose a simple DRU index based global CSD Index assignment method to achieve:</a:t>
            </a:r>
          </a:p>
          <a:p>
            <a:pPr lvl="1"/>
            <a:r>
              <a:rPr lang="en-US" sz="1600" dirty="0"/>
              <a:t>Optimized index assignment to minimize overall CSD value collision</a:t>
            </a:r>
          </a:p>
          <a:p>
            <a:pPr lvl="1"/>
            <a:r>
              <a:rPr lang="en-US" sz="1600" dirty="0"/>
              <a:t>No additional signaling bits needed</a:t>
            </a:r>
          </a:p>
          <a:p>
            <a:pPr lvl="1"/>
            <a:r>
              <a:rPr lang="en-US" sz="1600" dirty="0"/>
              <a:t>Accurate enough power measurement for AGC</a:t>
            </a:r>
          </a:p>
          <a:p>
            <a:pPr lvl="1"/>
            <a:endParaRPr lang="en-US" sz="1600" dirty="0"/>
          </a:p>
          <a:p>
            <a:endParaRPr lang="en-US" sz="18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altLang="zh-TW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332601"/>
            <a:ext cx="12080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43000"/>
            <a:ext cx="7772400" cy="838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dirty="0"/>
              <a:t>Do you agree to include the following text to the 11bn SFD?</a:t>
            </a:r>
          </a:p>
          <a:p>
            <a:pPr lvl="1"/>
            <a:r>
              <a:rPr lang="en-US" sz="1400" dirty="0"/>
              <a:t>Global CSD start index assignment for DRU UHR-STR transmission will be based on the following table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7789DC2-3028-B78C-C43E-0F9E2E509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468251"/>
              </p:ext>
            </p:extLst>
          </p:nvPr>
        </p:nvGraphicFramePr>
        <p:xfrm>
          <a:off x="2057400" y="2050256"/>
          <a:ext cx="4758622" cy="1261036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BW20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{1,2,3,4,5,5,6,7,8}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008CBC8-74D1-751B-D1CA-E8DB1C583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321231"/>
              </p:ext>
            </p:extLst>
          </p:nvPr>
        </p:nvGraphicFramePr>
        <p:xfrm>
          <a:off x="2057400" y="3623878"/>
          <a:ext cx="4758622" cy="1174565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BW40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{1,5,2,6,3,3,7,4,8,1,5,2,6,7,3,7,4,8}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EEBFFBB-4607-0925-AD0A-D32EE9082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581994"/>
              </p:ext>
            </p:extLst>
          </p:nvPr>
        </p:nvGraphicFramePr>
        <p:xfrm>
          <a:off x="2057400" y="5111028"/>
          <a:ext cx="4758622" cy="1174565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{1,5,2,6,3,7,4,8,1,5,2,6,3,7,4,8}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DRU484,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25437" y="719340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Recap: CSD Table for DRU STF with Global CSD 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" name="Picture 2" descr="C:\Users\g00487387\AppData\Roaming\eSpace_Desktop\UserData\g00487387\imagefiles\C8C82811-8AD4-4A25-B6E5-FB95C38503CA.png">
            <a:extLst>
              <a:ext uri="{FF2B5EF4-FFF2-40B4-BE49-F238E27FC236}">
                <a16:creationId xmlns:a16="http://schemas.microsoft.com/office/drawing/2014/main" id="{B3772109-6423-737A-716E-47DCA1760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38" y="2438400"/>
            <a:ext cx="4811512" cy="287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56C7D9-E178-441F-A098-F01D0FD533D5}"/>
              </a:ext>
            </a:extLst>
          </p:cNvPr>
          <p:cNvSpPr txBox="1"/>
          <p:nvPr/>
        </p:nvSpPr>
        <p:spPr>
          <a:xfrm>
            <a:off x="990600" y="1219200"/>
            <a:ext cx="7848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8 CSD value table is shown as below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global CSD index is 1, 2,  …, 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8 CSD values for index 1, 2, …, 8 are [0 -400 -200 -600 -350 -650 -100 -750] (ns)</a:t>
            </a:r>
          </a:p>
        </p:txBody>
      </p:sp>
    </p:spTree>
    <p:extLst>
      <p:ext uri="{BB962C8B-B14F-4D97-AF65-F5344CB8AC3E}">
        <p14:creationId xmlns:p14="http://schemas.microsoft.com/office/powerpoint/2010/main" val="3546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190500" y="768658"/>
            <a:ext cx="8763000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General Consideration of Global CSD Index Assignment for DRU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F2462FE-AA9B-1627-39E4-35508B420C45}"/>
              </a:ext>
            </a:extLst>
          </p:cNvPr>
          <p:cNvSpPr txBox="1">
            <a:spLocks/>
          </p:cNvSpPr>
          <p:nvPr/>
        </p:nvSpPr>
        <p:spPr>
          <a:xfrm>
            <a:off x="304800" y="1210340"/>
            <a:ext cx="8686800" cy="10756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400" b="0" dirty="0"/>
              <a:t>We have limited number of available CSD values. Minimizing CSD collision with simple assignment method is the design target</a:t>
            </a:r>
          </a:p>
          <a:p>
            <a:pPr>
              <a:buFont typeface="Arial" pitchFamily="34" charset="0"/>
              <a:buChar char="•"/>
            </a:pPr>
            <a:r>
              <a:rPr lang="en-US" sz="1400" b="0" dirty="0"/>
              <a:t>DRU tone plan preserves the hierarchical structure.  To reduce the  probability of CSD index overlap, we propose DRU hierarchical structure or DRU index based global CSD start index assignment.</a:t>
            </a:r>
          </a:p>
          <a:p>
            <a:pPr>
              <a:buFont typeface="Arial" pitchFamily="34" charset="0"/>
              <a:buChar char="•"/>
            </a:pPr>
            <a:r>
              <a:rPr lang="en-US" sz="1400" b="0" dirty="0"/>
              <a:t>Based on DRU hierarchical structure, the CSD index can be shared between different DRU size, and minimize the sharing among the same size DRU</a:t>
            </a:r>
          </a:p>
          <a:p>
            <a:endParaRPr lang="en-US" sz="1400" b="0" kern="0" dirty="0"/>
          </a:p>
          <a:p>
            <a:endParaRPr lang="en-US" sz="1400" b="0" kern="0" dirty="0"/>
          </a:p>
          <a:p>
            <a:pPr marL="457200" lvl="1" indent="0">
              <a:buFontTx/>
              <a:buNone/>
            </a:pPr>
            <a:endParaRPr lang="en-US" sz="1400" kern="0" dirty="0"/>
          </a:p>
          <a:p>
            <a:pPr lvl="1"/>
            <a:endParaRPr lang="en-US" sz="1400" kern="0" dirty="0"/>
          </a:p>
          <a:p>
            <a:endParaRPr lang="en-US" altLang="zh-TW" sz="1400" b="0" kern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7D9314D-C80A-6163-1D57-0A910D456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505771"/>
              </p:ext>
            </p:extLst>
          </p:nvPr>
        </p:nvGraphicFramePr>
        <p:xfrm>
          <a:off x="1752600" y="3429034"/>
          <a:ext cx="5410197" cy="838200"/>
        </p:xfrm>
        <a:graphic>
          <a:graphicData uri="http://schemas.openxmlformats.org/drawingml/2006/table">
            <a:tbl>
              <a:tblPr/>
              <a:tblGrid>
                <a:gridCol w="601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DRU26_1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DRU26_2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DRU26_3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DRU26_4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DRU26_5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DRU26_6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DRU26_7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DRU26_8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DRU26_9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DRU52_1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DRU52_2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DRU52_3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DRU52_4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DRU106_1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DRU106_2</a:t>
                      </a:r>
                    </a:p>
                  </a:txBody>
                  <a:tcPr marL="4466" marR="4466" marT="59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5C0AA5-5A37-7143-3B81-47369DAFA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590488"/>
              </p:ext>
            </p:extLst>
          </p:nvPr>
        </p:nvGraphicFramePr>
        <p:xfrm>
          <a:off x="1752600" y="5105434"/>
          <a:ext cx="5372100" cy="687963"/>
        </p:xfrm>
        <a:graphic>
          <a:graphicData uri="http://schemas.openxmlformats.org/drawingml/2006/table">
            <a:tbl>
              <a:tblPr/>
              <a:tblGrid>
                <a:gridCol w="59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93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3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32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F10438A-FE56-EB02-295D-BFC4FC08B7F7}"/>
              </a:ext>
            </a:extLst>
          </p:cNvPr>
          <p:cNvSpPr txBox="1"/>
          <p:nvPr/>
        </p:nvSpPr>
        <p:spPr>
          <a:xfrm>
            <a:off x="3352800" y="3048034"/>
            <a:ext cx="2710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DRU Hierarchical Structure for BW20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68B8BE-05E6-DBFD-9556-6BD79253E27A}"/>
              </a:ext>
            </a:extLst>
          </p:cNvPr>
          <p:cNvSpPr txBox="1"/>
          <p:nvPr/>
        </p:nvSpPr>
        <p:spPr>
          <a:xfrm>
            <a:off x="3048000" y="4800634"/>
            <a:ext cx="29454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Global CSD start index for DRU on BW20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B37150-E537-040B-D700-65AEF29827F6}"/>
              </a:ext>
            </a:extLst>
          </p:cNvPr>
          <p:cNvSpPr txBox="1"/>
          <p:nvPr/>
        </p:nvSpPr>
        <p:spPr>
          <a:xfrm>
            <a:off x="146050" y="5094513"/>
            <a:ext cx="14734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CSD start index for DRU26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0098A2-DDD7-23EB-5010-26C583DD713D}"/>
              </a:ext>
            </a:extLst>
          </p:cNvPr>
          <p:cNvSpPr txBox="1"/>
          <p:nvPr/>
        </p:nvSpPr>
        <p:spPr>
          <a:xfrm>
            <a:off x="152400" y="5334000"/>
            <a:ext cx="14734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CSD start index for DRU52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C52710-3041-3A57-6FCC-D3F199A68F88}"/>
              </a:ext>
            </a:extLst>
          </p:cNvPr>
          <p:cNvSpPr txBox="1"/>
          <p:nvPr/>
        </p:nvSpPr>
        <p:spPr>
          <a:xfrm>
            <a:off x="176892" y="5573487"/>
            <a:ext cx="15311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CSD start index for DRU106</a:t>
            </a:r>
          </a:p>
        </p:txBody>
      </p:sp>
      <p:sp>
        <p:nvSpPr>
          <p:cNvPr id="11" name="Down Arrow 22">
            <a:extLst>
              <a:ext uri="{FF2B5EF4-FFF2-40B4-BE49-F238E27FC236}">
                <a16:creationId xmlns:a16="http://schemas.microsoft.com/office/drawing/2014/main" id="{D965A252-C1AA-8A83-4144-E2FEF1A56C70}"/>
              </a:ext>
            </a:extLst>
          </p:cNvPr>
          <p:cNvSpPr/>
          <p:nvPr/>
        </p:nvSpPr>
        <p:spPr>
          <a:xfrm>
            <a:off x="4343400" y="4419634"/>
            <a:ext cx="187778" cy="402771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1C8152-4D04-05D1-A1E4-47FEEA519625}"/>
              </a:ext>
            </a:extLst>
          </p:cNvPr>
          <p:cNvSpPr txBox="1"/>
          <p:nvPr/>
        </p:nvSpPr>
        <p:spPr>
          <a:xfrm>
            <a:off x="4520742" y="4377585"/>
            <a:ext cx="2489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hierarchical structure/or DRU index based global CSD index assignment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0D0F95C-80AA-F479-6875-22066A8681FA}"/>
              </a:ext>
            </a:extLst>
          </p:cNvPr>
          <p:cNvCxnSpPr>
            <a:cxnSpLocks/>
          </p:cNvCxnSpPr>
          <p:nvPr/>
        </p:nvCxnSpPr>
        <p:spPr bwMode="auto">
          <a:xfrm>
            <a:off x="2044105" y="3848422"/>
            <a:ext cx="203795" cy="160872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accent2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423C2D4-803D-846F-2511-3AD56757EFBF}"/>
              </a:ext>
            </a:extLst>
          </p:cNvPr>
          <p:cNvSpPr txBox="1"/>
          <p:nvPr/>
        </p:nvSpPr>
        <p:spPr>
          <a:xfrm>
            <a:off x="7399598" y="3652778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DRU Index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B57257-9C19-9F66-407B-00ED37FA488E}"/>
              </a:ext>
            </a:extLst>
          </p:cNvPr>
          <p:cNvSpPr txBox="1"/>
          <p:nvPr/>
        </p:nvSpPr>
        <p:spPr>
          <a:xfrm>
            <a:off x="7270749" y="5252165"/>
            <a:ext cx="16963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Global CSD index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6D6F717-A05C-52C3-7F32-F44439903A19}"/>
              </a:ext>
            </a:extLst>
          </p:cNvPr>
          <p:cNvCxnSpPr/>
          <p:nvPr/>
        </p:nvCxnSpPr>
        <p:spPr bwMode="auto">
          <a:xfrm>
            <a:off x="7848600" y="4038634"/>
            <a:ext cx="0" cy="1198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26EBE0-8C89-7CCD-3D24-6458A7A6ECD3}"/>
              </a:ext>
            </a:extLst>
          </p:cNvPr>
          <p:cNvSpPr txBox="1"/>
          <p:nvPr/>
        </p:nvSpPr>
        <p:spPr>
          <a:xfrm>
            <a:off x="783209" y="3001089"/>
            <a:ext cx="1369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logical location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C05DE09-2F2A-58C5-70FA-D2C83C2EF4F6}"/>
              </a:ext>
            </a:extLst>
          </p:cNvPr>
          <p:cNvCxnSpPr/>
          <p:nvPr/>
        </p:nvCxnSpPr>
        <p:spPr bwMode="auto">
          <a:xfrm>
            <a:off x="1752600" y="3186533"/>
            <a:ext cx="291505" cy="2424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C602253-DD59-4C02-4590-F321082F9741}"/>
              </a:ext>
            </a:extLst>
          </p:cNvPr>
          <p:cNvSpPr txBox="1"/>
          <p:nvPr/>
        </p:nvSpPr>
        <p:spPr>
          <a:xfrm>
            <a:off x="1143000" y="5998025"/>
            <a:ext cx="1531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Global CSD start index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B52246-ECBA-743E-DDED-5EA2BFCEC778}"/>
              </a:ext>
            </a:extLst>
          </p:cNvPr>
          <p:cNvCxnSpPr/>
          <p:nvPr/>
        </p:nvCxnSpPr>
        <p:spPr bwMode="auto">
          <a:xfrm flipV="1">
            <a:off x="2044105" y="5638800"/>
            <a:ext cx="318095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7493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190500" y="768658"/>
            <a:ext cx="8763000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Optimization of Global CSD Index Assignment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77C3CA7-EB06-141A-4697-610B7BE1D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400744"/>
              </p:ext>
            </p:extLst>
          </p:nvPr>
        </p:nvGraphicFramePr>
        <p:xfrm>
          <a:off x="1981200" y="2501950"/>
          <a:ext cx="4523013" cy="1036851"/>
        </p:xfrm>
        <a:graphic>
          <a:graphicData uri="http://schemas.openxmlformats.org/drawingml/2006/table">
            <a:tbl>
              <a:tblPr/>
              <a:tblGrid>
                <a:gridCol w="502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25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56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x9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61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 or x4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 or x7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 or x9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61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 or x2 or x3 or x4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x6 or x7 or x8 or x9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87065A-9EBA-8E3A-C0E8-49CE431354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490975"/>
              </p:ext>
            </p:extLst>
          </p:nvPr>
        </p:nvGraphicFramePr>
        <p:xfrm>
          <a:off x="674234" y="4805589"/>
          <a:ext cx="7722054" cy="1430344"/>
        </p:xfrm>
        <a:graphic>
          <a:graphicData uri="http://schemas.openxmlformats.org/drawingml/2006/table">
            <a:tbl>
              <a:tblPr/>
              <a:tblGrid>
                <a:gridCol w="429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900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5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x5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y1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y3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y5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y6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y8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x3 or x4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 or x7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x8 or 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y1 or y2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y3 or y4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y6 or y7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y8 or 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58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 or x3 or x4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x6 or x7 or x8 or 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y1 or y2 or y3 or y4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y6 or y7 or y8 or 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586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x1 or x2 or x3 or x4 or x5 or x6 or x7 or x8 or x9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y1 or y2 or y3 or y4 or y5 or y6 or y7 or y8 or y9</a:t>
                      </a:r>
                    </a:p>
                  </a:txBody>
                  <a:tcPr marL="4233" marR="4233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7B83FA2-155D-96D9-5F23-E16BA64C4CF1}"/>
              </a:ext>
            </a:extLst>
          </p:cNvPr>
          <p:cNvSpPr txBox="1"/>
          <p:nvPr/>
        </p:nvSpPr>
        <p:spPr>
          <a:xfrm>
            <a:off x="1785260" y="2025688"/>
            <a:ext cx="5790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x1: 1:8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8F7B64-0C25-1739-DAC5-F4E64B51E246}"/>
              </a:ext>
            </a:extLst>
          </p:cNvPr>
          <p:cNvSpPr txBox="1"/>
          <p:nvPr/>
        </p:nvSpPr>
        <p:spPr>
          <a:xfrm>
            <a:off x="2168981" y="1677346"/>
            <a:ext cx="1157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x2: 1:8 except x1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96F38B-D5E2-6994-8F3C-AC410700EE1D}"/>
              </a:ext>
            </a:extLst>
          </p:cNvPr>
          <p:cNvSpPr txBox="1"/>
          <p:nvPr/>
        </p:nvSpPr>
        <p:spPr>
          <a:xfrm>
            <a:off x="3050725" y="2047461"/>
            <a:ext cx="1334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x3: 1:8 except x1,x2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235F27E-2268-0597-C5C6-30EE0ECB82BA}"/>
              </a:ext>
            </a:extLst>
          </p:cNvPr>
          <p:cNvCxnSpPr>
            <a:stCxn id="5" idx="2"/>
          </p:cNvCxnSpPr>
          <p:nvPr/>
        </p:nvCxnSpPr>
        <p:spPr>
          <a:xfrm>
            <a:off x="2074763" y="2287298"/>
            <a:ext cx="110546" cy="304446"/>
          </a:xfrm>
          <a:prstGeom prst="straightConnector1">
            <a:avLst/>
          </a:prstGeom>
          <a:ln w="9525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C2C2FE5-113B-8E22-F04D-C93B1F0EC435}"/>
              </a:ext>
            </a:extLst>
          </p:cNvPr>
          <p:cNvSpPr txBox="1"/>
          <p:nvPr/>
        </p:nvSpPr>
        <p:spPr>
          <a:xfrm>
            <a:off x="443528" y="2735536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BW20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385B82-EBAA-1C27-E4C6-B8D1FE23DD44}"/>
              </a:ext>
            </a:extLst>
          </p:cNvPr>
          <p:cNvSpPr txBox="1"/>
          <p:nvPr/>
        </p:nvSpPr>
        <p:spPr>
          <a:xfrm>
            <a:off x="503554" y="4368973"/>
            <a:ext cx="731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BW40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A4D28E-2F94-D1DE-1506-67DFD0957924}"/>
              </a:ext>
            </a:extLst>
          </p:cNvPr>
          <p:cNvSpPr txBox="1"/>
          <p:nvPr/>
        </p:nvSpPr>
        <p:spPr>
          <a:xfrm>
            <a:off x="4069195" y="4249233"/>
            <a:ext cx="5790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y1: 1:8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8D9055-30DC-555D-4154-C00522891152}"/>
              </a:ext>
            </a:extLst>
          </p:cNvPr>
          <p:cNvSpPr txBox="1"/>
          <p:nvPr/>
        </p:nvSpPr>
        <p:spPr>
          <a:xfrm>
            <a:off x="4572000" y="4009753"/>
            <a:ext cx="1157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y2: 1:8 except y1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E64CCD-7B2B-93DF-4782-1D06419227F3}"/>
              </a:ext>
            </a:extLst>
          </p:cNvPr>
          <p:cNvSpPr txBox="1"/>
          <p:nvPr/>
        </p:nvSpPr>
        <p:spPr>
          <a:xfrm>
            <a:off x="5578204" y="4380038"/>
            <a:ext cx="1334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y3: 1:8 except y1,y2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F0ACCA-F243-2DE8-695F-CC009BFAD112}"/>
              </a:ext>
            </a:extLst>
          </p:cNvPr>
          <p:cNvSpPr txBox="1"/>
          <p:nvPr/>
        </p:nvSpPr>
        <p:spPr>
          <a:xfrm>
            <a:off x="6864898" y="2591743"/>
            <a:ext cx="21307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This row corresponds to 9 DRU26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2363AE4-1F8B-EECC-0F96-0678A227ABDB}"/>
              </a:ext>
            </a:extLst>
          </p:cNvPr>
          <p:cNvSpPr txBox="1"/>
          <p:nvPr/>
        </p:nvSpPr>
        <p:spPr>
          <a:xfrm>
            <a:off x="6864898" y="2897555"/>
            <a:ext cx="21307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This row corresponds to 4 DRU52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3EA3C4-DD26-3238-8D78-41CADD3B87D6}"/>
              </a:ext>
            </a:extLst>
          </p:cNvPr>
          <p:cNvSpPr txBox="1"/>
          <p:nvPr/>
        </p:nvSpPr>
        <p:spPr>
          <a:xfrm>
            <a:off x="6895430" y="3203109"/>
            <a:ext cx="2201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This row corresponds to 2 DRU106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BD60BDC-1F64-304C-A034-6073C7BC976E}"/>
              </a:ext>
            </a:extLst>
          </p:cNvPr>
          <p:cNvCxnSpPr/>
          <p:nvPr/>
        </p:nvCxnSpPr>
        <p:spPr bwMode="auto">
          <a:xfrm>
            <a:off x="2543474" y="1938956"/>
            <a:ext cx="204351" cy="6527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93A0E87-97FD-1604-2D75-968DFC4FD3AE}"/>
              </a:ext>
            </a:extLst>
          </p:cNvPr>
          <p:cNvCxnSpPr/>
          <p:nvPr/>
        </p:nvCxnSpPr>
        <p:spPr bwMode="auto">
          <a:xfrm flipH="1">
            <a:off x="3153074" y="2309071"/>
            <a:ext cx="173596" cy="2826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576DCCF-207B-E1C0-D9DC-5F0B25CE47CB}"/>
              </a:ext>
            </a:extLst>
          </p:cNvPr>
          <p:cNvCxnSpPr>
            <a:stCxn id="24" idx="1"/>
          </p:cNvCxnSpPr>
          <p:nvPr/>
        </p:nvCxnSpPr>
        <p:spPr bwMode="auto">
          <a:xfrm flipH="1">
            <a:off x="6504213" y="2722548"/>
            <a:ext cx="3606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2BE5DAF-1F11-389E-668D-ACF342C71839}"/>
              </a:ext>
            </a:extLst>
          </p:cNvPr>
          <p:cNvCxnSpPr>
            <a:stCxn id="26" idx="1"/>
          </p:cNvCxnSpPr>
          <p:nvPr/>
        </p:nvCxnSpPr>
        <p:spPr bwMode="auto">
          <a:xfrm flipH="1">
            <a:off x="6510253" y="3333914"/>
            <a:ext cx="38517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8B1E54F-02EA-8456-1366-6321205C5688}"/>
              </a:ext>
            </a:extLst>
          </p:cNvPr>
          <p:cNvCxnSpPr>
            <a:stCxn id="25" idx="1"/>
            <a:endCxn id="3" idx="3"/>
          </p:cNvCxnSpPr>
          <p:nvPr/>
        </p:nvCxnSpPr>
        <p:spPr bwMode="auto">
          <a:xfrm flipH="1" flipV="1">
            <a:off x="6504213" y="3020375"/>
            <a:ext cx="360685" cy="7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DF54449-D2DF-2FFD-2C2C-F9DA7E64ABC7}"/>
              </a:ext>
            </a:extLst>
          </p:cNvPr>
          <p:cNvCxnSpPr/>
          <p:nvPr/>
        </p:nvCxnSpPr>
        <p:spPr bwMode="auto">
          <a:xfrm>
            <a:off x="4648200" y="4499778"/>
            <a:ext cx="143903" cy="377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2DD97AE-30EA-B690-E989-69039B6207C9}"/>
              </a:ext>
            </a:extLst>
          </p:cNvPr>
          <p:cNvCxnSpPr/>
          <p:nvPr/>
        </p:nvCxnSpPr>
        <p:spPr bwMode="auto">
          <a:xfrm>
            <a:off x="4952206" y="4271363"/>
            <a:ext cx="198638" cy="6054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581372F-6179-42F6-9FFD-5194368972F5}"/>
              </a:ext>
            </a:extLst>
          </p:cNvPr>
          <p:cNvCxnSpPr/>
          <p:nvPr/>
        </p:nvCxnSpPr>
        <p:spPr bwMode="auto">
          <a:xfrm flipH="1">
            <a:off x="5486400" y="4688289"/>
            <a:ext cx="304800" cy="1885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CD037CD-CFEA-DA44-A694-C7A0E75A07E6}"/>
              </a:ext>
            </a:extLst>
          </p:cNvPr>
          <p:cNvCxnSpPr/>
          <p:nvPr/>
        </p:nvCxnSpPr>
        <p:spPr bwMode="auto">
          <a:xfrm flipH="1">
            <a:off x="5682363" y="2287298"/>
            <a:ext cx="213911" cy="304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C3BDE07-2AE7-3BBB-885E-5C8985E0D469}"/>
              </a:ext>
            </a:extLst>
          </p:cNvPr>
          <p:cNvSpPr txBox="1"/>
          <p:nvPr/>
        </p:nvSpPr>
        <p:spPr>
          <a:xfrm>
            <a:off x="5362874" y="1909728"/>
            <a:ext cx="236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Global CSD index assigned for the corresponding logical location of DRU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81359F-4AD6-96F3-3DF0-06053C6CDFAB}"/>
              </a:ext>
            </a:extLst>
          </p:cNvPr>
          <p:cNvSpPr txBox="1"/>
          <p:nvPr/>
        </p:nvSpPr>
        <p:spPr>
          <a:xfrm>
            <a:off x="1488057" y="1212696"/>
            <a:ext cx="6608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Target: searching for the optimal CSD index assignment to minimize CSD value collision</a:t>
            </a:r>
          </a:p>
        </p:txBody>
      </p:sp>
    </p:spTree>
    <p:extLst>
      <p:ext uri="{BB962C8B-B14F-4D97-AF65-F5344CB8AC3E}">
        <p14:creationId xmlns:p14="http://schemas.microsoft.com/office/powerpoint/2010/main" val="409937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DRU Allocation and Searching Combinations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AFC4169E-84F3-46DE-D904-EB5E8794C582}"/>
              </a:ext>
            </a:extLst>
          </p:cNvPr>
          <p:cNvGrpSpPr/>
          <p:nvPr/>
        </p:nvGrpSpPr>
        <p:grpSpPr>
          <a:xfrm>
            <a:off x="1270718" y="1371600"/>
            <a:ext cx="1908914" cy="4996037"/>
            <a:chOff x="0" y="0"/>
            <a:chExt cx="2608491" cy="5863176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FC8E44D-9028-AD69-F1CE-2069619505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87" y="0"/>
              <a:ext cx="2601304" cy="3620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AF97D59-9941-368C-70F5-13C191E8E8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686" y="3605338"/>
              <a:ext cx="2592854" cy="740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DBEC74D-5E2A-9923-A3C8-5F93BA080B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402" y="4349074"/>
              <a:ext cx="2587806" cy="1261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AF6C515-232C-E918-3152-525A39E294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5588679"/>
              <a:ext cx="2598040" cy="274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Left Brace 6">
            <a:extLst>
              <a:ext uri="{FF2B5EF4-FFF2-40B4-BE49-F238E27FC236}">
                <a16:creationId xmlns:a16="http://schemas.microsoft.com/office/drawing/2014/main" id="{3B0A70C1-DC6D-5BE4-F4F0-C19917331C81}"/>
              </a:ext>
            </a:extLst>
          </p:cNvPr>
          <p:cNvSpPr/>
          <p:nvPr/>
        </p:nvSpPr>
        <p:spPr>
          <a:xfrm>
            <a:off x="944148" y="1378650"/>
            <a:ext cx="255814" cy="4953000"/>
          </a:xfrm>
          <a:prstGeom prst="leftBrac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B69854-8B06-E97F-0FEC-0B7869551D14}"/>
              </a:ext>
            </a:extLst>
          </p:cNvPr>
          <p:cNvSpPr txBox="1"/>
          <p:nvPr/>
        </p:nvSpPr>
        <p:spPr>
          <a:xfrm>
            <a:off x="-9850" y="3485273"/>
            <a:ext cx="974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Total </a:t>
            </a:r>
            <a:r>
              <a:rPr lang="en-US" sz="1100" b="1" dirty="0"/>
              <a:t>25</a:t>
            </a:r>
            <a:r>
              <a:rPr lang="en-US" sz="1100" dirty="0"/>
              <a:t> combinations for DRU on BW20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561B64-2A33-43A9-3AE4-09D9028F4DFD}"/>
              </a:ext>
            </a:extLst>
          </p:cNvPr>
          <p:cNvSpPr txBox="1"/>
          <p:nvPr/>
        </p:nvSpPr>
        <p:spPr>
          <a:xfrm>
            <a:off x="3744707" y="1633314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b="1" dirty="0"/>
              <a:t>For BW40: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 total DRU allocation combinations: 25*25+2*25+1=676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F37038-05B8-BDF2-DF04-D7D05AF4D239}"/>
              </a:ext>
            </a:extLst>
          </p:cNvPr>
          <p:cNvSpPr/>
          <p:nvPr/>
        </p:nvSpPr>
        <p:spPr>
          <a:xfrm>
            <a:off x="4048578" y="2630502"/>
            <a:ext cx="1583872" cy="3592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Lower 20M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6FF28-5D15-E92D-E3F5-9C9E4F483CEE}"/>
              </a:ext>
            </a:extLst>
          </p:cNvPr>
          <p:cNvSpPr/>
          <p:nvPr/>
        </p:nvSpPr>
        <p:spPr>
          <a:xfrm>
            <a:off x="5632450" y="2630502"/>
            <a:ext cx="1583872" cy="3592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Upper 20M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B617613-9A28-C908-FD4B-85D6A065E52C}"/>
              </a:ext>
            </a:extLst>
          </p:cNvPr>
          <p:cNvCxnSpPr/>
          <p:nvPr/>
        </p:nvCxnSpPr>
        <p:spPr>
          <a:xfrm>
            <a:off x="4032250" y="2510760"/>
            <a:ext cx="1600200" cy="108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BEDB3CD-28D6-04DE-5FE9-BBBA6E2CC542}"/>
              </a:ext>
            </a:extLst>
          </p:cNvPr>
          <p:cNvCxnSpPr/>
          <p:nvPr/>
        </p:nvCxnSpPr>
        <p:spPr>
          <a:xfrm>
            <a:off x="5640614" y="2521646"/>
            <a:ext cx="1600200" cy="108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F34BA64-663C-2C60-4194-4324798163CB}"/>
              </a:ext>
            </a:extLst>
          </p:cNvPr>
          <p:cNvSpPr txBox="1"/>
          <p:nvPr/>
        </p:nvSpPr>
        <p:spPr>
          <a:xfrm>
            <a:off x="4807857" y="216241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2088EB-8D37-5D28-AD00-59FFA1E767C3}"/>
              </a:ext>
            </a:extLst>
          </p:cNvPr>
          <p:cNvSpPr txBox="1"/>
          <p:nvPr/>
        </p:nvSpPr>
        <p:spPr>
          <a:xfrm>
            <a:off x="6318249" y="220596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90D1B6-CA34-3140-B850-76A235385586}"/>
              </a:ext>
            </a:extLst>
          </p:cNvPr>
          <p:cNvSpPr/>
          <p:nvPr/>
        </p:nvSpPr>
        <p:spPr>
          <a:xfrm>
            <a:off x="4064906" y="3261873"/>
            <a:ext cx="1600200" cy="370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8E36C6-7F9E-A2DF-0F74-B55E07990EE5}"/>
              </a:ext>
            </a:extLst>
          </p:cNvPr>
          <p:cNvSpPr/>
          <p:nvPr/>
        </p:nvSpPr>
        <p:spPr>
          <a:xfrm>
            <a:off x="5656943" y="3272759"/>
            <a:ext cx="1583872" cy="3592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Upper 20M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ABBBB7-4658-66BD-208B-EFA45F2A432E}"/>
              </a:ext>
            </a:extLst>
          </p:cNvPr>
          <p:cNvSpPr/>
          <p:nvPr/>
        </p:nvSpPr>
        <p:spPr>
          <a:xfrm>
            <a:off x="5648778" y="3925901"/>
            <a:ext cx="1600200" cy="370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A92477-A933-5D0B-C2EC-AE5209E62998}"/>
              </a:ext>
            </a:extLst>
          </p:cNvPr>
          <p:cNvSpPr/>
          <p:nvPr/>
        </p:nvSpPr>
        <p:spPr>
          <a:xfrm>
            <a:off x="4064908" y="3936788"/>
            <a:ext cx="1583872" cy="3592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Lower 20M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B6C394-6DA7-019B-213B-7E765A22070E}"/>
              </a:ext>
            </a:extLst>
          </p:cNvPr>
          <p:cNvSpPr/>
          <p:nvPr/>
        </p:nvSpPr>
        <p:spPr>
          <a:xfrm>
            <a:off x="4064906" y="4600815"/>
            <a:ext cx="1600200" cy="370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882BCD-3732-13E6-EEA2-5787EADE5CB7}"/>
              </a:ext>
            </a:extLst>
          </p:cNvPr>
          <p:cNvSpPr/>
          <p:nvPr/>
        </p:nvSpPr>
        <p:spPr>
          <a:xfrm>
            <a:off x="5665106" y="4600815"/>
            <a:ext cx="1600200" cy="370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DRU242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C06056-0314-AC9A-FDAA-E775962222A8}"/>
              </a:ext>
            </a:extLst>
          </p:cNvPr>
          <p:cNvSpPr txBox="1"/>
          <p:nvPr/>
        </p:nvSpPr>
        <p:spPr>
          <a:xfrm>
            <a:off x="7428593" y="2619615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25*25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313F51-0DB9-6B6D-D9FA-9D8D45989369}"/>
              </a:ext>
            </a:extLst>
          </p:cNvPr>
          <p:cNvSpPr txBox="1"/>
          <p:nvPr/>
        </p:nvSpPr>
        <p:spPr>
          <a:xfrm>
            <a:off x="7510235" y="329452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036FEC-7824-0EF1-0FA3-EAB282BAFE9A}"/>
              </a:ext>
            </a:extLst>
          </p:cNvPr>
          <p:cNvSpPr txBox="1"/>
          <p:nvPr/>
        </p:nvSpPr>
        <p:spPr>
          <a:xfrm>
            <a:off x="7534728" y="395855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A90B44-6228-254A-A241-C83A6C22428D}"/>
              </a:ext>
            </a:extLst>
          </p:cNvPr>
          <p:cNvSpPr txBox="1"/>
          <p:nvPr/>
        </p:nvSpPr>
        <p:spPr>
          <a:xfrm>
            <a:off x="7559220" y="46117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E934103-D294-3A82-BDF7-D42D672BF06A}"/>
              </a:ext>
            </a:extLst>
          </p:cNvPr>
          <p:cNvSpPr txBox="1"/>
          <p:nvPr/>
        </p:nvSpPr>
        <p:spPr>
          <a:xfrm>
            <a:off x="3810000" y="5834331"/>
            <a:ext cx="4430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Total DRU allocation combinations for BW80 is the same as BW40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4F31469-4FA4-B4CF-B53D-5A46218931F1}"/>
              </a:ext>
            </a:extLst>
          </p:cNvPr>
          <p:cNvSpPr txBox="1"/>
          <p:nvPr/>
        </p:nvSpPr>
        <p:spPr>
          <a:xfrm>
            <a:off x="3657600" y="5219459"/>
            <a:ext cx="54168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this is NOT DRU physical location, it is logical index location for scheduling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648D3D7-DFE5-87E1-1651-6367EC13FAD0}"/>
              </a:ext>
            </a:extLst>
          </p:cNvPr>
          <p:cNvCxnSpPr/>
          <p:nvPr/>
        </p:nvCxnSpPr>
        <p:spPr bwMode="auto">
          <a:xfrm flipH="1" flipV="1">
            <a:off x="5029200" y="4970929"/>
            <a:ext cx="228600" cy="2485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4515F7C-3216-C6CF-7357-A23F0A94702F}"/>
              </a:ext>
            </a:extLst>
          </p:cNvPr>
          <p:cNvCxnSpPr/>
          <p:nvPr/>
        </p:nvCxnSpPr>
        <p:spPr bwMode="auto">
          <a:xfrm flipV="1">
            <a:off x="5334000" y="4888700"/>
            <a:ext cx="457200" cy="330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6456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Global CSD Index Assignment Optimizations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C64CBC2-DB9F-1CCB-D1F9-C005C3B998B7}"/>
              </a:ext>
            </a:extLst>
          </p:cNvPr>
          <p:cNvSpPr txBox="1"/>
          <p:nvPr/>
        </p:nvSpPr>
        <p:spPr>
          <a:xfrm>
            <a:off x="337344" y="1496706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 The following factors are considered/evaluated/compared for the global CSD assignment design: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the worst/maximum number of STAs share the same CSD value for </a:t>
            </a:r>
            <a:r>
              <a:rPr lang="en-US" sz="1600" dirty="0" err="1"/>
              <a:t>Nss</a:t>
            </a:r>
            <a:r>
              <a:rPr lang="en-US" sz="1600" dirty="0"/>
              <a:t>=1 &amp; </a:t>
            </a:r>
            <a:r>
              <a:rPr lang="en-US" sz="1600" dirty="0" err="1"/>
              <a:t>Nss</a:t>
            </a:r>
            <a:r>
              <a:rPr lang="en-US" sz="1600" dirty="0"/>
              <a:t>=2;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total number of collisions over all the DRU allocation combinations for both </a:t>
            </a:r>
            <a:r>
              <a:rPr lang="en-US" sz="1600" dirty="0" err="1"/>
              <a:t>Nss</a:t>
            </a:r>
            <a:r>
              <a:rPr lang="en-US" sz="1600" dirty="0"/>
              <a:t>=1 &amp; 2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individual total number of collisions for 1-STA (no collision), 2-STA, 3-STA, 4-STA, 5-STA share the same CSD value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 Structure of Global CSD index assignment with implementation friendly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0944CBA-0F5D-64D0-B068-D93D5326DE05}"/>
              </a:ext>
            </a:extLst>
          </p:cNvPr>
          <p:cNvSpPr/>
          <p:nvPr/>
        </p:nvSpPr>
        <p:spPr bwMode="auto">
          <a:xfrm rot="5400000">
            <a:off x="2476500" y="3497457"/>
            <a:ext cx="609600" cy="2286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1DB2D0-F1E6-756F-9FE3-4483FAAC5436}"/>
              </a:ext>
            </a:extLst>
          </p:cNvPr>
          <p:cNvSpPr txBox="1"/>
          <p:nvPr/>
        </p:nvSpPr>
        <p:spPr>
          <a:xfrm>
            <a:off x="990600" y="4191000"/>
            <a:ext cx="5705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Minimize the worst collision cases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Minimize the total number of collisions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Minimize the total number of a CSD value not used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Design global CSD index assignment table with better structure</a:t>
            </a:r>
          </a:p>
        </p:txBody>
      </p:sp>
    </p:spTree>
    <p:extLst>
      <p:ext uri="{BB962C8B-B14F-4D97-AF65-F5344CB8AC3E}">
        <p14:creationId xmlns:p14="http://schemas.microsoft.com/office/powerpoint/2010/main" val="119426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Optimized Global CSD Index Assignment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0E8544-0E0B-1C8A-B183-6F90DCEAA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651546"/>
              </p:ext>
            </p:extLst>
          </p:nvPr>
        </p:nvGraphicFramePr>
        <p:xfrm>
          <a:off x="2096181" y="2465924"/>
          <a:ext cx="2957985" cy="762000"/>
        </p:xfrm>
        <a:graphic>
          <a:graphicData uri="http://schemas.openxmlformats.org/drawingml/2006/table">
            <a:tbl>
              <a:tblPr/>
              <a:tblGrid>
                <a:gridCol w="328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86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15" marR="5715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4C3553-554D-345A-A4B8-98A6A4A43115}"/>
              </a:ext>
            </a:extLst>
          </p:cNvPr>
          <p:cNvSpPr txBox="1"/>
          <p:nvPr/>
        </p:nvSpPr>
        <p:spPr>
          <a:xfrm>
            <a:off x="1943225" y="2158746"/>
            <a:ext cx="3322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Global CSD index for corresponded DRU Index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5D66B6-B531-0411-E627-FB54B20DEA52}"/>
              </a:ext>
            </a:extLst>
          </p:cNvPr>
          <p:cNvSpPr txBox="1"/>
          <p:nvPr/>
        </p:nvSpPr>
        <p:spPr>
          <a:xfrm>
            <a:off x="1548656" y="3407393"/>
            <a:ext cx="1944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CSD index 3 for DRU106_1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359845F-AC62-4271-BBAB-2A14A0B09682}"/>
              </a:ext>
            </a:extLst>
          </p:cNvPr>
          <p:cNvCxnSpPr/>
          <p:nvPr/>
        </p:nvCxnSpPr>
        <p:spPr bwMode="auto">
          <a:xfrm flipV="1">
            <a:off x="2279775" y="3114886"/>
            <a:ext cx="304800" cy="2925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100597-2716-CC50-39E3-5E66F2533A83}"/>
              </a:ext>
            </a:extLst>
          </p:cNvPr>
          <p:cNvSpPr txBox="1"/>
          <p:nvPr/>
        </p:nvSpPr>
        <p:spPr>
          <a:xfrm>
            <a:off x="3879975" y="3426443"/>
            <a:ext cx="1944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CSD index 7 for DRU106_2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329887-83F8-7226-4312-31754C6EE72F}"/>
              </a:ext>
            </a:extLst>
          </p:cNvPr>
          <p:cNvCxnSpPr/>
          <p:nvPr/>
        </p:nvCxnSpPr>
        <p:spPr bwMode="auto">
          <a:xfrm flipH="1" flipV="1">
            <a:off x="4565775" y="3114886"/>
            <a:ext cx="76200" cy="3115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13B52DF-41F8-2C2A-C79A-17CB2DAAE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93282"/>
              </p:ext>
            </p:extLst>
          </p:nvPr>
        </p:nvGraphicFramePr>
        <p:xfrm>
          <a:off x="1974981" y="4065919"/>
          <a:ext cx="5333994" cy="856056"/>
        </p:xfrm>
        <a:graphic>
          <a:graphicData uri="http://schemas.openxmlformats.org/drawingml/2006/table">
            <a:tbl>
              <a:tblPr/>
              <a:tblGrid>
                <a:gridCol w="296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633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118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2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454941F-2539-9E1A-6100-05834469F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543034"/>
              </p:ext>
            </p:extLst>
          </p:nvPr>
        </p:nvGraphicFramePr>
        <p:xfrm>
          <a:off x="1974975" y="5358131"/>
          <a:ext cx="5334000" cy="856057"/>
        </p:xfrm>
        <a:graphic>
          <a:graphicData uri="http://schemas.openxmlformats.org/drawingml/2006/table">
            <a:tbl>
              <a:tblPr/>
              <a:tblGrid>
                <a:gridCol w="33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118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3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BDC6B78-2266-A5EB-79E0-F90277F0E2C6}"/>
              </a:ext>
            </a:extLst>
          </p:cNvPr>
          <p:cNvSpPr txBox="1"/>
          <p:nvPr/>
        </p:nvSpPr>
        <p:spPr>
          <a:xfrm>
            <a:off x="118880" y="270127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BW20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96F131-D03B-7C84-6491-E34D494A3046}"/>
              </a:ext>
            </a:extLst>
          </p:cNvPr>
          <p:cNvSpPr txBox="1"/>
          <p:nvPr/>
        </p:nvSpPr>
        <p:spPr>
          <a:xfrm>
            <a:off x="131580" y="421908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BW40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6E4390-FE66-7FE7-5715-25FE6D84538C}"/>
              </a:ext>
            </a:extLst>
          </p:cNvPr>
          <p:cNvSpPr txBox="1"/>
          <p:nvPr/>
        </p:nvSpPr>
        <p:spPr>
          <a:xfrm>
            <a:off x="144393" y="55278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BW80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2F2743-A288-99DF-7CA0-B980062E3111}"/>
              </a:ext>
            </a:extLst>
          </p:cNvPr>
          <p:cNvSpPr txBox="1"/>
          <p:nvPr/>
        </p:nvSpPr>
        <p:spPr>
          <a:xfrm>
            <a:off x="546699" y="1145466"/>
            <a:ext cx="775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optimized, DRU index based global CSD index assignment table is  </a:t>
            </a:r>
            <a:r>
              <a:rPr lang="en-US" b="1" u="sng" dirty="0"/>
              <a:t>well structured</a:t>
            </a:r>
            <a:r>
              <a:rPr lang="en-US" dirty="0"/>
              <a:t>, easy &amp; implementation friendly for scheduling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F124E5-DF36-9A16-907F-54A9EF5F3329}"/>
              </a:ext>
            </a:extLst>
          </p:cNvPr>
          <p:cNvSpPr txBox="1"/>
          <p:nvPr/>
        </p:nvSpPr>
        <p:spPr>
          <a:xfrm>
            <a:off x="6393045" y="1620272"/>
            <a:ext cx="2667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DRU26 on BW20, DRU52 on BW40, DRU106 on BW80 shares similar index assignment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DRU26 on BW40 and DRU52 on BW80 shares the similar index assignment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DRU52 on BW20, DRU106 on BW40 and DRU242 on BW80 shares the same index assignment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DRU106 on BW20, DRU242 on BW40, and DRU484 on BW80 shares the same index assignment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790CEA6-7245-BFFB-2AAA-7A90D3895AE6}"/>
              </a:ext>
            </a:extLst>
          </p:cNvPr>
          <p:cNvCxnSpPr/>
          <p:nvPr/>
        </p:nvCxnSpPr>
        <p:spPr bwMode="auto">
          <a:xfrm>
            <a:off x="5943600" y="1376298"/>
            <a:ext cx="449445" cy="7573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55CBA8E-FE55-E177-E665-22A5110D1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744855"/>
              </p:ext>
            </p:extLst>
          </p:nvPr>
        </p:nvGraphicFramePr>
        <p:xfrm>
          <a:off x="1161863" y="2461698"/>
          <a:ext cx="1080613" cy="7620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D8B86B8-995C-CC0B-7A9F-393FEA5AB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801823"/>
              </p:ext>
            </p:extLst>
          </p:nvPr>
        </p:nvGraphicFramePr>
        <p:xfrm>
          <a:off x="1015568" y="4018158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C44C540-4EC2-B63B-558D-04B17025C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728569"/>
              </p:ext>
            </p:extLst>
          </p:nvPr>
        </p:nvGraphicFramePr>
        <p:xfrm>
          <a:off x="1008349" y="5358131"/>
          <a:ext cx="1080613" cy="915200"/>
        </p:xfrm>
        <a:graphic>
          <a:graphicData uri="http://schemas.openxmlformats.org/drawingml/2006/table">
            <a:tbl>
              <a:tblPr/>
              <a:tblGrid>
                <a:gridCol w="1080613">
                  <a:extLst>
                    <a:ext uri="{9D8B030D-6E8A-4147-A177-3AD203B41FA5}">
                      <a16:colId xmlns:a16="http://schemas.microsoft.com/office/drawing/2014/main" val="2407470459"/>
                    </a:ext>
                  </a:extLst>
                </a:gridCol>
              </a:tblGrid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DRU52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2488867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DRU106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7058290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DRU242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7351386"/>
                  </a:ext>
                </a:extLst>
              </a:tr>
              <a:tr h="228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For DRU484</a:t>
                      </a:r>
                    </a:p>
                  </a:txBody>
                  <a:tcPr marL="5715" marR="5715" marT="762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9019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7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639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CSD Starting Index Table for DRU STF Transmission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07FD524-44C3-98D3-C568-67E75F8C8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47886"/>
              </p:ext>
            </p:extLst>
          </p:nvPr>
        </p:nvGraphicFramePr>
        <p:xfrm>
          <a:off x="2362200" y="1435028"/>
          <a:ext cx="4758622" cy="1261036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BW20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=1:9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{1,2,3,4,5,5,6,7,8}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92E3350-77A8-04CF-58B9-3EDDDF38E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86103"/>
              </p:ext>
            </p:extLst>
          </p:nvPr>
        </p:nvGraphicFramePr>
        <p:xfrm>
          <a:off x="2362200" y="3008650"/>
          <a:ext cx="4758622" cy="1174565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BW40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{1,5,2,6,3,3,7,4,8,1,5,2,6,7,3,7,4,8}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3255BAEF-6D75-5221-647D-6735E1ACF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075511"/>
              </p:ext>
            </p:extLst>
          </p:nvPr>
        </p:nvGraphicFramePr>
        <p:xfrm>
          <a:off x="2362200" y="4495800"/>
          <a:ext cx="4758622" cy="1174565"/>
        </p:xfrm>
        <a:graphic>
          <a:graphicData uri="http://schemas.openxmlformats.org/drawingml/2006/table">
            <a:tbl>
              <a:tblPr/>
              <a:tblGrid>
                <a:gridCol w="1468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 size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Global CSD starting index for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DRU52,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=1:16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{1,5,2,6,3,7,4,8,1,5,2,6,3,7,4,8}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DRU106,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=1:8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{1,2,3,4,5,6,7,8}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DRU242,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=1:4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{2,4,6,8}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DRU484,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=1:2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{3,7}</a:t>
                      </a:r>
                    </a:p>
                  </a:txBody>
                  <a:tcPr marL="34290" marR="6858" marT="9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35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116526</TotalTime>
  <Words>2338</Words>
  <Application>Microsoft Office PowerPoint</Application>
  <PresentationFormat>On-screen Show (4:3)</PresentationFormat>
  <Paragraphs>514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802-11-Submission</vt:lpstr>
      <vt:lpstr>Global CSD Index Assignment for DRU STF Transmission in 11bn</vt:lpstr>
      <vt:lpstr>Introduction</vt:lpstr>
      <vt:lpstr>Recap: CSD Table for DRU STF with Global CSD </vt:lpstr>
      <vt:lpstr>General Consideration of Global CSD Index Assignment for DRU</vt:lpstr>
      <vt:lpstr>Optimization of Global CSD Index Assignment</vt:lpstr>
      <vt:lpstr>DRU Allocation and Searching Combinations</vt:lpstr>
      <vt:lpstr>Global CSD Index Assignment Optimizations</vt:lpstr>
      <vt:lpstr>Optimized Global CSD Index Assignment</vt:lpstr>
      <vt:lpstr>CSD Starting Index Table for DRU STF Transmission</vt:lpstr>
      <vt:lpstr>Power Measurement Performance Evaluation and Comparison</vt:lpstr>
      <vt:lpstr>Power Measurement Performance Evaluation and Comparison</vt:lpstr>
      <vt:lpstr>Global CSD Index Assignment with DRU Index Based vs Signaling Based</vt:lpstr>
      <vt:lpstr>Global CSD Index Assignment with DRU Index Based vs Signaling Based</vt:lpstr>
      <vt:lpstr>Power Measurement Performance Evaluation and Comparison</vt:lpstr>
      <vt:lpstr>Power Measurement Performance Evaluation and Comparison</vt:lpstr>
      <vt:lpstr>Power Measurement Performance Evaluation and Comparison</vt:lpstr>
      <vt:lpstr>Summary</vt:lpstr>
      <vt:lpstr>Reference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1105</cp:revision>
  <cp:lastPrinted>1998-02-10T13:28:06Z</cp:lastPrinted>
  <dcterms:created xsi:type="dcterms:W3CDTF">2007-05-21T21:00:37Z</dcterms:created>
  <dcterms:modified xsi:type="dcterms:W3CDTF">2024-07-17T05:57:23Z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