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88" r:id="rId2"/>
    <p:sldId id="604" r:id="rId3"/>
    <p:sldId id="651" r:id="rId4"/>
    <p:sldId id="639" r:id="rId5"/>
    <p:sldId id="657" r:id="rId6"/>
    <p:sldId id="663" r:id="rId7"/>
    <p:sldId id="677" r:id="rId8"/>
    <p:sldId id="676" r:id="rId9"/>
    <p:sldId id="683" r:id="rId10"/>
    <p:sldId id="678" r:id="rId11"/>
    <p:sldId id="696" r:id="rId12"/>
    <p:sldId id="686" r:id="rId13"/>
    <p:sldId id="688" r:id="rId14"/>
    <p:sldId id="692" r:id="rId15"/>
    <p:sldId id="695" r:id="rId16"/>
    <p:sldId id="671" r:id="rId17"/>
    <p:sldId id="602" r:id="rId18"/>
    <p:sldId id="693" r:id="rId19"/>
    <p:sldId id="601" r:id="rId20"/>
    <p:sldId id="697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9966"/>
    <a:srgbClr val="FFCC99"/>
    <a:srgbClr val="2E75B6"/>
    <a:srgbClr val="FFFFFF"/>
    <a:srgbClr val="009999"/>
    <a:srgbClr val="00CC99"/>
    <a:srgbClr val="99CCFF"/>
    <a:srgbClr val="4A7EBB"/>
    <a:srgbClr val="009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44C839-21C8-4DF4-82F0-3788F92DC28E}" v="362" dt="2024-07-18T12:54:18.1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3899" autoAdjust="0"/>
  </p:normalViewPr>
  <p:slideViewPr>
    <p:cSldViewPr>
      <p:cViewPr>
        <p:scale>
          <a:sx n="90" d="100"/>
          <a:sy n="90" d="100"/>
        </p:scale>
        <p:origin x="1032" y="1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16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Coffey" userId="78b6c01de8847d4f" providerId="LiveId" clId="{7444C839-21C8-4DF4-82F0-3788F92DC28E}"/>
    <pc:docChg chg="undo custSel addSld delSld modSld modMainMaster">
      <pc:chgData name="Sean Coffey" userId="78b6c01de8847d4f" providerId="LiveId" clId="{7444C839-21C8-4DF4-82F0-3788F92DC28E}" dt="2024-07-18T12:54:45.980" v="2286" actId="20577"/>
      <pc:docMkLst>
        <pc:docMk/>
      </pc:docMkLst>
      <pc:sldChg chg="modSp mod">
        <pc:chgData name="Sean Coffey" userId="78b6c01de8847d4f" providerId="LiveId" clId="{7444C839-21C8-4DF4-82F0-3788F92DC28E}" dt="2024-07-18T12:54:45.980" v="2286" actId="20577"/>
        <pc:sldMkLst>
          <pc:docMk/>
          <pc:sldMk cId="584325040" sldId="588"/>
        </pc:sldMkLst>
        <pc:spChg chg="mod">
          <ac:chgData name="Sean Coffey" userId="78b6c01de8847d4f" providerId="LiveId" clId="{7444C839-21C8-4DF4-82F0-3788F92DC28E}" dt="2024-07-18T12:54:45.980" v="2286" actId="20577"/>
          <ac:spMkLst>
            <pc:docMk/>
            <pc:sldMk cId="584325040" sldId="588"/>
            <ac:spMk id="3" creationId="{94EEF1C2-D245-4689-A5F7-9417E72CA1AB}"/>
          </ac:spMkLst>
        </pc:spChg>
      </pc:sldChg>
      <pc:sldChg chg="modSp mod">
        <pc:chgData name="Sean Coffey" userId="78b6c01de8847d4f" providerId="LiveId" clId="{7444C839-21C8-4DF4-82F0-3788F92DC28E}" dt="2024-07-17T20:24:49.291" v="168" actId="20577"/>
        <pc:sldMkLst>
          <pc:docMk/>
          <pc:sldMk cId="3420483948" sldId="601"/>
        </pc:sldMkLst>
        <pc:spChg chg="mod">
          <ac:chgData name="Sean Coffey" userId="78b6c01de8847d4f" providerId="LiveId" clId="{7444C839-21C8-4DF4-82F0-3788F92DC28E}" dt="2024-07-17T20:24:49.291" v="168" actId="20577"/>
          <ac:spMkLst>
            <pc:docMk/>
            <pc:sldMk cId="3420483948" sldId="601"/>
            <ac:spMk id="4097" creationId="{00000000-0000-0000-0000-000000000000}"/>
          </ac:spMkLst>
        </pc:spChg>
      </pc:sldChg>
      <pc:sldChg chg="addSp modSp mod">
        <pc:chgData name="Sean Coffey" userId="78b6c01de8847d4f" providerId="LiveId" clId="{7444C839-21C8-4DF4-82F0-3788F92DC28E}" dt="2024-07-17T21:32:27.178" v="2196"/>
        <pc:sldMkLst>
          <pc:docMk/>
          <pc:sldMk cId="1625549246" sldId="686"/>
        </pc:sldMkLst>
        <pc:spChg chg="add mod">
          <ac:chgData name="Sean Coffey" userId="78b6c01de8847d4f" providerId="LiveId" clId="{7444C839-21C8-4DF4-82F0-3788F92DC28E}" dt="2024-07-17T21:32:27.178" v="2196"/>
          <ac:spMkLst>
            <pc:docMk/>
            <pc:sldMk cId="1625549246" sldId="686"/>
            <ac:spMk id="2" creationId="{0901A9BC-2074-1A5F-20BD-73E30E929547}"/>
          </ac:spMkLst>
        </pc:spChg>
        <pc:spChg chg="mod">
          <ac:chgData name="Sean Coffey" userId="78b6c01de8847d4f" providerId="LiveId" clId="{7444C839-21C8-4DF4-82F0-3788F92DC28E}" dt="2024-07-17T21:25:22.386" v="2090" actId="20577"/>
          <ac:spMkLst>
            <pc:docMk/>
            <pc:sldMk cId="1625549246" sldId="686"/>
            <ac:spMk id="4098" creationId="{00000000-0000-0000-0000-000000000000}"/>
          </ac:spMkLst>
        </pc:spChg>
      </pc:sldChg>
      <pc:sldChg chg="addSp modSp mod">
        <pc:chgData name="Sean Coffey" userId="78b6c01de8847d4f" providerId="LiveId" clId="{7444C839-21C8-4DF4-82F0-3788F92DC28E}" dt="2024-07-17T21:32:11.980" v="2195" actId="1037"/>
        <pc:sldMkLst>
          <pc:docMk/>
          <pc:sldMk cId="762897902" sldId="696"/>
        </pc:sldMkLst>
        <pc:spChg chg="add mod">
          <ac:chgData name="Sean Coffey" userId="78b6c01de8847d4f" providerId="LiveId" clId="{7444C839-21C8-4DF4-82F0-3788F92DC28E}" dt="2024-07-17T21:32:11.980" v="2195" actId="1037"/>
          <ac:spMkLst>
            <pc:docMk/>
            <pc:sldMk cId="762897902" sldId="696"/>
            <ac:spMk id="4101" creationId="{19EF8809-D54F-7F84-FA23-F0FFE9B8C375}"/>
          </ac:spMkLst>
        </pc:spChg>
      </pc:sldChg>
      <pc:sldChg chg="modSp add mod">
        <pc:chgData name="Sean Coffey" userId="78b6c01de8847d4f" providerId="LiveId" clId="{7444C839-21C8-4DF4-82F0-3788F92DC28E}" dt="2024-07-18T12:54:18.124" v="2284" actId="20577"/>
        <pc:sldMkLst>
          <pc:docMk/>
          <pc:sldMk cId="583903751" sldId="697"/>
        </pc:sldMkLst>
        <pc:spChg chg="mod">
          <ac:chgData name="Sean Coffey" userId="78b6c01de8847d4f" providerId="LiveId" clId="{7444C839-21C8-4DF4-82F0-3788F92DC28E}" dt="2024-07-17T20:25:19.013" v="216" actId="20577"/>
          <ac:spMkLst>
            <pc:docMk/>
            <pc:sldMk cId="583903751" sldId="697"/>
            <ac:spMk id="4097" creationId="{00000000-0000-0000-0000-000000000000}"/>
          </ac:spMkLst>
        </pc:spChg>
        <pc:spChg chg="mod">
          <ac:chgData name="Sean Coffey" userId="78b6c01de8847d4f" providerId="LiveId" clId="{7444C839-21C8-4DF4-82F0-3788F92DC28E}" dt="2024-07-18T12:54:18.124" v="2284" actId="20577"/>
          <ac:spMkLst>
            <pc:docMk/>
            <pc:sldMk cId="583903751" sldId="697"/>
            <ac:spMk id="4098" creationId="{00000000-0000-0000-0000-000000000000}"/>
          </ac:spMkLst>
        </pc:spChg>
      </pc:sldChg>
      <pc:sldChg chg="addSp delSp modSp add del mod">
        <pc:chgData name="Sean Coffey" userId="78b6c01de8847d4f" providerId="LiveId" clId="{7444C839-21C8-4DF4-82F0-3788F92DC28E}" dt="2024-07-17T21:23:52.140" v="2082" actId="2696"/>
        <pc:sldMkLst>
          <pc:docMk/>
          <pc:sldMk cId="175172523" sldId="698"/>
        </pc:sldMkLst>
        <pc:spChg chg="add del mod">
          <ac:chgData name="Sean Coffey" userId="78b6c01de8847d4f" providerId="LiveId" clId="{7444C839-21C8-4DF4-82F0-3788F92DC28E}" dt="2024-07-17T21:00:34.301" v="1600" actId="478"/>
          <ac:spMkLst>
            <pc:docMk/>
            <pc:sldMk cId="175172523" sldId="698"/>
            <ac:spMk id="3" creationId="{45B2CBA2-B7AB-C3D6-F16D-701A85226176}"/>
          </ac:spMkLst>
        </pc:spChg>
        <pc:spChg chg="add mod">
          <ac:chgData name="Sean Coffey" userId="78b6c01de8847d4f" providerId="LiveId" clId="{7444C839-21C8-4DF4-82F0-3788F92DC28E}" dt="2024-07-17T21:09:12.584" v="1666" actId="20577"/>
          <ac:spMkLst>
            <pc:docMk/>
            <pc:sldMk cId="175172523" sldId="698"/>
            <ac:spMk id="7" creationId="{615F8339-F220-FDF2-ECB8-1EFFF9577D04}"/>
          </ac:spMkLst>
        </pc:spChg>
        <pc:spChg chg="del">
          <ac:chgData name="Sean Coffey" userId="78b6c01de8847d4f" providerId="LiveId" clId="{7444C839-21C8-4DF4-82F0-3788F92DC28E}" dt="2024-07-17T21:00:30.401" v="1599" actId="478"/>
          <ac:spMkLst>
            <pc:docMk/>
            <pc:sldMk cId="175172523" sldId="698"/>
            <ac:spMk id="4098" creationId="{00000000-0000-0000-0000-000000000000}"/>
          </ac:spMkLst>
        </pc:spChg>
      </pc:sldChg>
      <pc:sldMasterChg chg="modSp mod">
        <pc:chgData name="Sean Coffey" userId="78b6c01de8847d4f" providerId="LiveId" clId="{7444C839-21C8-4DF4-82F0-3788F92DC28E}" dt="2024-07-17T20:19:41.118" v="1" actId="20577"/>
        <pc:sldMasterMkLst>
          <pc:docMk/>
          <pc:sldMasterMk cId="0" sldId="2147483648"/>
        </pc:sldMasterMkLst>
        <pc:spChg chg="mod">
          <ac:chgData name="Sean Coffey" userId="78b6c01de8847d4f" providerId="LiveId" clId="{7444C839-21C8-4DF4-82F0-3788F92DC28E}" dt="2024-07-17T20:19:41.11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43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25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81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04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97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78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608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675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250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0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24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23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96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85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9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82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94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237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38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5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Seán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953000" y="33655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802.11-24/1183r1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5.svg"/><Relationship Id="rId4" Type="http://schemas.openxmlformats.org/officeDocument/2006/relationships/image" Target="../media/image8.sv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14222"/>
              </p:ext>
            </p:extLst>
          </p:nvPr>
        </p:nvGraphicFramePr>
        <p:xfrm>
          <a:off x="576263" y="3073400"/>
          <a:ext cx="7848600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919" imgH="2474603" progId="Word.Document.8">
                  <p:embed/>
                </p:oleObj>
              </mc:Choice>
              <mc:Fallback>
                <p:oleObj name="Document" r:id="rId3" imgW="8512919" imgH="2474603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3073400"/>
                        <a:ext cx="7848600" cy="227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Seán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latin typeface="Calibri" pitchFamily="34" charset="0"/>
              </a:rPr>
              <a:t>Low latency, low collision, low power medium access—continued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2024-07-09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EEF1C2-D245-4689-A5F7-9417E72CA1AB}"/>
              </a:ext>
            </a:extLst>
          </p:cNvPr>
          <p:cNvSpPr txBox="1"/>
          <p:nvPr/>
        </p:nvSpPr>
        <p:spPr>
          <a:xfrm>
            <a:off x="550069" y="4419600"/>
            <a:ext cx="80438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r0 (July 9, 2024): Initial version</a:t>
            </a:r>
          </a:p>
          <a:p>
            <a:pPr marL="36576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r1 (</a:t>
            </a:r>
            <a:r>
              <a:rPr lang="en-US" sz="1500" dirty="0" err="1">
                <a:solidFill>
                  <a:schemeClr val="tx1"/>
                </a:solidFill>
                <a:latin typeface="Calibri" panose="020F0502020204030204" pitchFamily="34" charset="0"/>
              </a:rPr>
              <a:t>Juy</a:t>
            </a: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 18, 2024): Added appendix slide (slide 20), providing supporting details for example on slides 11-12</a:t>
            </a:r>
            <a:endParaRPr lang="en-US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25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Illustrative numerical example: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access—II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438400"/>
            <a:ext cx="398814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gains medium access, 5ms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TxOP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with </a:t>
            </a:r>
            <a:r>
              <a:rPr lang="en-US" sz="1800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advance agreement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…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Wishes to solicit unscheduled UL traffic, across multiple BSSs</a:t>
            </a:r>
          </a:p>
          <a:p>
            <a:pPr marL="45720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Say, time-sharing between two (unknown) STAs: 1 in BSS1, 1 outside</a:t>
            </a:r>
          </a:p>
          <a:p>
            <a:pPr marL="45720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 STAs in BSS1, 1000 in other BSSs</a:t>
            </a:r>
          </a:p>
          <a:p>
            <a:pPr marL="45720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Eventual collision probability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 1% each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STAs can hear AP1, but might not hear each other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can detect STAs outside BSS1 for purposes of deferral only; no data</a:t>
            </a:r>
            <a:endParaRPr lang="en-US" sz="1800" i="1" dirty="0">
              <a:solidFill>
                <a:srgbClr val="4F81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2" indent="0"/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lvl="1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Assume 5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chirp slots (4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+ 1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gap)</a:t>
            </a:r>
          </a:p>
          <a:p>
            <a:pPr marL="57150" lvl="1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Assume average 50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for control PPDUs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DC408-8ABE-ABF5-31F0-2FDCDBE1B8B8}"/>
              </a:ext>
            </a:extLst>
          </p:cNvPr>
          <p:cNvSpPr txBox="1"/>
          <p:nvPr/>
        </p:nvSpPr>
        <p:spPr>
          <a:xfrm>
            <a:off x="6553200" y="2057400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Scenario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12524B-9E91-4DB2-D589-66F4E186E676}"/>
              </a:ext>
            </a:extLst>
          </p:cNvPr>
          <p:cNvSpPr>
            <a:spLocks noChangeAspect="1"/>
          </p:cNvSpPr>
          <p:nvPr/>
        </p:nvSpPr>
        <p:spPr>
          <a:xfrm>
            <a:off x="736505" y="2946284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4EC06-20EF-DE79-F0FB-70B5E537EB16}"/>
              </a:ext>
            </a:extLst>
          </p:cNvPr>
          <p:cNvSpPr txBox="1"/>
          <p:nvPr/>
        </p:nvSpPr>
        <p:spPr>
          <a:xfrm>
            <a:off x="350553" y="25908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AP2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BFFAEB6-93C7-5834-E614-632138B68942}"/>
              </a:ext>
            </a:extLst>
          </p:cNvPr>
          <p:cNvGrpSpPr/>
          <p:nvPr/>
        </p:nvGrpSpPr>
        <p:grpSpPr>
          <a:xfrm>
            <a:off x="993809" y="2820784"/>
            <a:ext cx="197685" cy="405899"/>
            <a:chOff x="5735362" y="2322318"/>
            <a:chExt cx="263580" cy="54119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E69C030-82AF-615F-6E95-E3EAA1C32D2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918E26-26C3-BC92-6791-C83391D566A8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7CF1492-B8FF-F92D-C831-EFD49353B3AF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D47E5300-981C-DEB0-8298-1A6A2BA26CF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FE1D3A79-C56E-F759-AB1C-8C5659E5197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AF1FAA19-D512-000F-A272-1828FFDA36C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2C10AEC-0D7E-66F1-7D15-E938FDA2140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0C322BC-A565-ED6A-8E60-6529E9F8A98F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85D09630-05EE-C8FD-3926-9543E757904C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9FA3C28B-25D4-237A-05A3-21253C1FD0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A21D137-2D10-7CCF-8AC6-496E7028C28C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E43723B2-F0A3-1FC1-0241-B123261526EE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14B8C649-9EC0-7DC5-5D1F-A8BCB1F22B0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91817F95-2ABE-C8B9-50CB-8A636369511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E178F32-F6B5-87B7-4431-A61F74A7D3D8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E09C299-8AA5-0BBB-43A7-878CE2F8F40A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B64C7ACC-E73C-908E-F10B-8C8C38158E1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C7E6AA58-98E0-337E-749D-CD907BF4064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60" name="Oval 59">
            <a:extLst>
              <a:ext uri="{FF2B5EF4-FFF2-40B4-BE49-F238E27FC236}">
                <a16:creationId xmlns:a16="http://schemas.microsoft.com/office/drawing/2014/main" id="{44CBB042-D7B6-90CB-68EF-DE3C57E919AA}"/>
              </a:ext>
            </a:extLst>
          </p:cNvPr>
          <p:cNvSpPr>
            <a:spLocks noChangeAspect="1"/>
          </p:cNvSpPr>
          <p:nvPr/>
        </p:nvSpPr>
        <p:spPr>
          <a:xfrm>
            <a:off x="3355011" y="3098684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69716F8-BA8D-287B-C5D4-3881E7C98598}"/>
              </a:ext>
            </a:extLst>
          </p:cNvPr>
          <p:cNvSpPr txBox="1"/>
          <p:nvPr/>
        </p:nvSpPr>
        <p:spPr>
          <a:xfrm>
            <a:off x="2969059" y="27432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AP3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0495819-0BA6-CE16-2D31-78BE843A926B}"/>
              </a:ext>
            </a:extLst>
          </p:cNvPr>
          <p:cNvGrpSpPr/>
          <p:nvPr/>
        </p:nvGrpSpPr>
        <p:grpSpPr>
          <a:xfrm>
            <a:off x="3612315" y="2973184"/>
            <a:ext cx="197685" cy="405899"/>
            <a:chOff x="5735362" y="2322318"/>
            <a:chExt cx="263580" cy="541198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8EA2FA6-EF88-8B22-EF1B-8924AFD678F8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6" name="Straight Connector 4095">
              <a:extLst>
                <a:ext uri="{FF2B5EF4-FFF2-40B4-BE49-F238E27FC236}">
                  <a16:creationId xmlns:a16="http://schemas.microsoft.com/office/drawing/2014/main" id="{72761A66-3C50-975F-9A8A-AF4214ABCBCB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3E5E88C4-711B-61EB-22EF-377201CC4149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2" name="Straight Connector 4111">
                <a:extLst>
                  <a:ext uri="{FF2B5EF4-FFF2-40B4-BE49-F238E27FC236}">
                    <a16:creationId xmlns:a16="http://schemas.microsoft.com/office/drawing/2014/main" id="{3862F718-B55F-ADDA-29DC-87F1409D59B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EB8FB0DD-4F54-D85D-F5EA-256893C68ED1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4" name="Isosceles Triangle 4113">
                <a:extLst>
                  <a:ext uri="{FF2B5EF4-FFF2-40B4-BE49-F238E27FC236}">
                    <a16:creationId xmlns:a16="http://schemas.microsoft.com/office/drawing/2014/main" id="{59A6CA98-231D-AAC9-27DE-6E8E88F67D6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0" name="Group 4099">
              <a:extLst>
                <a:ext uri="{FF2B5EF4-FFF2-40B4-BE49-F238E27FC236}">
                  <a16:creationId xmlns:a16="http://schemas.microsoft.com/office/drawing/2014/main" id="{235227A6-538D-4514-8614-7D210FB95DBF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09" name="Straight Connector 4108">
                <a:extLst>
                  <a:ext uri="{FF2B5EF4-FFF2-40B4-BE49-F238E27FC236}">
                    <a16:creationId xmlns:a16="http://schemas.microsoft.com/office/drawing/2014/main" id="{8CFCA130-74E7-A42D-6D47-E85627F3827F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4810A49C-4791-742F-1164-BD082582039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1" name="Isosceles Triangle 4110">
                <a:extLst>
                  <a:ext uri="{FF2B5EF4-FFF2-40B4-BE49-F238E27FC236}">
                    <a16:creationId xmlns:a16="http://schemas.microsoft.com/office/drawing/2014/main" id="{52F93449-E73F-D7AD-4AE8-4726BD4DA54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1" name="Group 4100">
              <a:extLst>
                <a:ext uri="{FF2B5EF4-FFF2-40B4-BE49-F238E27FC236}">
                  <a16:creationId xmlns:a16="http://schemas.microsoft.com/office/drawing/2014/main" id="{5D9748E9-C93D-B92F-5E47-73616FA9EA21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4BF8474F-85BD-9CC0-5211-2B3141A686A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C4BE5388-4861-3CA9-3C4A-D3E6012ED6D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626000B7-99CF-0FF5-BB87-749E0848D48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2" name="Group 4101">
              <a:extLst>
                <a:ext uri="{FF2B5EF4-FFF2-40B4-BE49-F238E27FC236}">
                  <a16:creationId xmlns:a16="http://schemas.microsoft.com/office/drawing/2014/main" id="{F939ABC1-7ECB-2D0C-697D-88479A5D622F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3A957F34-FA49-C478-D6C0-A7ADF920D75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0A872263-1FF4-9F00-9806-5AF30A8CC207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44944AB7-4968-B01D-BD47-AAA10CE186A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15" name="Oval 4114">
            <a:extLst>
              <a:ext uri="{FF2B5EF4-FFF2-40B4-BE49-F238E27FC236}">
                <a16:creationId xmlns:a16="http://schemas.microsoft.com/office/drawing/2014/main" id="{B2729499-820A-1054-E058-764DA74A893A}"/>
              </a:ext>
            </a:extLst>
          </p:cNvPr>
          <p:cNvSpPr>
            <a:spLocks noChangeAspect="1"/>
          </p:cNvSpPr>
          <p:nvPr/>
        </p:nvSpPr>
        <p:spPr>
          <a:xfrm>
            <a:off x="1450011" y="5815601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4116" name="TextBox 4115">
            <a:extLst>
              <a:ext uri="{FF2B5EF4-FFF2-40B4-BE49-F238E27FC236}">
                <a16:creationId xmlns:a16="http://schemas.microsoft.com/office/drawing/2014/main" id="{83B3D724-D5B5-0205-AA03-2AB9B03DC1DB}"/>
              </a:ext>
            </a:extLst>
          </p:cNvPr>
          <p:cNvSpPr txBox="1"/>
          <p:nvPr/>
        </p:nvSpPr>
        <p:spPr>
          <a:xfrm>
            <a:off x="1064059" y="5460117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AP4</a:t>
            </a:r>
          </a:p>
        </p:txBody>
      </p:sp>
      <p:grpSp>
        <p:nvGrpSpPr>
          <p:cNvPr id="4158" name="Group 4157">
            <a:extLst>
              <a:ext uri="{FF2B5EF4-FFF2-40B4-BE49-F238E27FC236}">
                <a16:creationId xmlns:a16="http://schemas.microsoft.com/office/drawing/2014/main" id="{FEC979BE-E417-D695-FA56-28CBDA7C2A24}"/>
              </a:ext>
            </a:extLst>
          </p:cNvPr>
          <p:cNvGrpSpPr/>
          <p:nvPr/>
        </p:nvGrpSpPr>
        <p:grpSpPr>
          <a:xfrm>
            <a:off x="2612571" y="4305334"/>
            <a:ext cx="359229" cy="207514"/>
            <a:chOff x="2562183" y="4305334"/>
            <a:chExt cx="359229" cy="207514"/>
          </a:xfrm>
        </p:grpSpPr>
        <p:sp>
          <p:nvSpPr>
            <p:cNvPr id="4159" name="Oval 4158">
              <a:extLst>
                <a:ext uri="{FF2B5EF4-FFF2-40B4-BE49-F238E27FC236}">
                  <a16:creationId xmlns:a16="http://schemas.microsoft.com/office/drawing/2014/main" id="{FECC297F-7152-5882-D473-764B276B187A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60" name="Group 4159">
              <a:extLst>
                <a:ext uri="{FF2B5EF4-FFF2-40B4-BE49-F238E27FC236}">
                  <a16:creationId xmlns:a16="http://schemas.microsoft.com/office/drawing/2014/main" id="{56768B64-EE68-8897-4B15-B038D39D78BD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161" name="Straight Connector 4160">
                <a:extLst>
                  <a:ext uri="{FF2B5EF4-FFF2-40B4-BE49-F238E27FC236}">
                    <a16:creationId xmlns:a16="http://schemas.microsoft.com/office/drawing/2014/main" id="{1EE7B3AD-4192-2CAB-6957-79FE509802AF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2" name="Straight Connector 4161">
                <a:extLst>
                  <a:ext uri="{FF2B5EF4-FFF2-40B4-BE49-F238E27FC236}">
                    <a16:creationId xmlns:a16="http://schemas.microsoft.com/office/drawing/2014/main" id="{4364FFFE-BB01-6244-66FF-3ED20EDB3C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63" name="Group 4162">
                <a:extLst>
                  <a:ext uri="{FF2B5EF4-FFF2-40B4-BE49-F238E27FC236}">
                    <a16:creationId xmlns:a16="http://schemas.microsoft.com/office/drawing/2014/main" id="{E16B4DB6-F862-AAD6-85AF-00D04861ACA2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78" name="Straight Connector 4177">
                  <a:extLst>
                    <a:ext uri="{FF2B5EF4-FFF2-40B4-BE49-F238E27FC236}">
                      <a16:creationId xmlns:a16="http://schemas.microsoft.com/office/drawing/2014/main" id="{16B36185-0F7D-3605-FF08-6FC7973F6AEC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9" name="Straight Connector 4178">
                  <a:extLst>
                    <a:ext uri="{FF2B5EF4-FFF2-40B4-BE49-F238E27FC236}">
                      <a16:creationId xmlns:a16="http://schemas.microsoft.com/office/drawing/2014/main" id="{6DD74941-8C5E-4EE6-8714-ABCA3A4BB4B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80" name="Isosceles Triangle 4179">
                  <a:extLst>
                    <a:ext uri="{FF2B5EF4-FFF2-40B4-BE49-F238E27FC236}">
                      <a16:creationId xmlns:a16="http://schemas.microsoft.com/office/drawing/2014/main" id="{0F7E738F-E5E9-A052-92CA-B3FB01F227C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64" name="Group 4163">
                <a:extLst>
                  <a:ext uri="{FF2B5EF4-FFF2-40B4-BE49-F238E27FC236}">
                    <a16:creationId xmlns:a16="http://schemas.microsoft.com/office/drawing/2014/main" id="{FC881520-0BD4-F81B-1D00-91AEB0CBDC10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5" name="Straight Connector 4164">
                  <a:extLst>
                    <a:ext uri="{FF2B5EF4-FFF2-40B4-BE49-F238E27FC236}">
                      <a16:creationId xmlns:a16="http://schemas.microsoft.com/office/drawing/2014/main" id="{57093903-599C-09FB-2DF1-8AA04BDA530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8" name="Straight Connector 4167">
                  <a:extLst>
                    <a:ext uri="{FF2B5EF4-FFF2-40B4-BE49-F238E27FC236}">
                      <a16:creationId xmlns:a16="http://schemas.microsoft.com/office/drawing/2014/main" id="{CC22BC00-3A09-457C-0D12-E6BC6A11274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75" name="Isosceles Triangle 4174">
                  <a:extLst>
                    <a:ext uri="{FF2B5EF4-FFF2-40B4-BE49-F238E27FC236}">
                      <a16:creationId xmlns:a16="http://schemas.microsoft.com/office/drawing/2014/main" id="{BB97E19C-755E-290F-1247-673BD26A75B0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181" name="Group 4180">
            <a:extLst>
              <a:ext uri="{FF2B5EF4-FFF2-40B4-BE49-F238E27FC236}">
                <a16:creationId xmlns:a16="http://schemas.microsoft.com/office/drawing/2014/main" id="{13C46E5E-7BA7-1C17-3035-456236D716CB}"/>
              </a:ext>
            </a:extLst>
          </p:cNvPr>
          <p:cNvGrpSpPr/>
          <p:nvPr/>
        </p:nvGrpSpPr>
        <p:grpSpPr>
          <a:xfrm>
            <a:off x="457200" y="3657600"/>
            <a:ext cx="359229" cy="207514"/>
            <a:chOff x="2562183" y="4305334"/>
            <a:chExt cx="359229" cy="207514"/>
          </a:xfrm>
        </p:grpSpPr>
        <p:sp>
          <p:nvSpPr>
            <p:cNvPr id="4182" name="Oval 4181">
              <a:extLst>
                <a:ext uri="{FF2B5EF4-FFF2-40B4-BE49-F238E27FC236}">
                  <a16:creationId xmlns:a16="http://schemas.microsoft.com/office/drawing/2014/main" id="{10E2B416-8F14-484F-9A74-8202B039EDBB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83" name="Group 4182">
              <a:extLst>
                <a:ext uri="{FF2B5EF4-FFF2-40B4-BE49-F238E27FC236}">
                  <a16:creationId xmlns:a16="http://schemas.microsoft.com/office/drawing/2014/main" id="{FCC82482-6697-FA1E-FA96-2F659B2047AB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184" name="Straight Connector 4183">
                <a:extLst>
                  <a:ext uri="{FF2B5EF4-FFF2-40B4-BE49-F238E27FC236}">
                    <a16:creationId xmlns:a16="http://schemas.microsoft.com/office/drawing/2014/main" id="{35FB5817-965F-443A-1B2E-FE855E19D1C0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5" name="Straight Connector 4184">
                <a:extLst>
                  <a:ext uri="{FF2B5EF4-FFF2-40B4-BE49-F238E27FC236}">
                    <a16:creationId xmlns:a16="http://schemas.microsoft.com/office/drawing/2014/main" id="{FE49E07C-585E-10BB-FF6E-C09ECA39D8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86" name="Group 4185">
                <a:extLst>
                  <a:ext uri="{FF2B5EF4-FFF2-40B4-BE49-F238E27FC236}">
                    <a16:creationId xmlns:a16="http://schemas.microsoft.com/office/drawing/2014/main" id="{D777BC2A-56E9-563A-B69F-EDC93FD6E545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2" name="Straight Connector 4191">
                  <a:extLst>
                    <a:ext uri="{FF2B5EF4-FFF2-40B4-BE49-F238E27FC236}">
                      <a16:creationId xmlns:a16="http://schemas.microsoft.com/office/drawing/2014/main" id="{E7B4FD6C-D038-146D-D3FA-E1BD858307A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3" name="Straight Connector 4192">
                  <a:extLst>
                    <a:ext uri="{FF2B5EF4-FFF2-40B4-BE49-F238E27FC236}">
                      <a16:creationId xmlns:a16="http://schemas.microsoft.com/office/drawing/2014/main" id="{A394C0E1-3B66-2B89-48FC-51B5FF096F2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4" name="Isosceles Triangle 4193">
                  <a:extLst>
                    <a:ext uri="{FF2B5EF4-FFF2-40B4-BE49-F238E27FC236}">
                      <a16:creationId xmlns:a16="http://schemas.microsoft.com/office/drawing/2014/main" id="{24FA6C75-2387-88A6-63DA-08195871305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87" name="Group 4186">
                <a:extLst>
                  <a:ext uri="{FF2B5EF4-FFF2-40B4-BE49-F238E27FC236}">
                    <a16:creationId xmlns:a16="http://schemas.microsoft.com/office/drawing/2014/main" id="{6A2AB31B-050E-CC70-67D9-02E2AA8E70A0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88" name="Straight Connector 4187">
                  <a:extLst>
                    <a:ext uri="{FF2B5EF4-FFF2-40B4-BE49-F238E27FC236}">
                      <a16:creationId xmlns:a16="http://schemas.microsoft.com/office/drawing/2014/main" id="{79BEB58B-C4F5-9D1C-4CB8-367E4C6EA62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0" name="Straight Connector 4189">
                  <a:extLst>
                    <a:ext uri="{FF2B5EF4-FFF2-40B4-BE49-F238E27FC236}">
                      <a16:creationId xmlns:a16="http://schemas.microsoft.com/office/drawing/2014/main" id="{85F250D5-7C90-F778-0C2A-89113334E4A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1" name="Isosceles Triangle 4190">
                  <a:extLst>
                    <a:ext uri="{FF2B5EF4-FFF2-40B4-BE49-F238E27FC236}">
                      <a16:creationId xmlns:a16="http://schemas.microsoft.com/office/drawing/2014/main" id="{AAB87DF8-ABC6-7EC2-E723-1740C306293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195" name="Group 4194">
            <a:extLst>
              <a:ext uri="{FF2B5EF4-FFF2-40B4-BE49-F238E27FC236}">
                <a16:creationId xmlns:a16="http://schemas.microsoft.com/office/drawing/2014/main" id="{31A44515-4CDF-31CB-5083-11D30C055C65}"/>
              </a:ext>
            </a:extLst>
          </p:cNvPr>
          <p:cNvGrpSpPr/>
          <p:nvPr/>
        </p:nvGrpSpPr>
        <p:grpSpPr>
          <a:xfrm>
            <a:off x="762000" y="5257800"/>
            <a:ext cx="359229" cy="207514"/>
            <a:chOff x="2562183" y="4305334"/>
            <a:chExt cx="359229" cy="207514"/>
          </a:xfrm>
        </p:grpSpPr>
        <p:sp>
          <p:nvSpPr>
            <p:cNvPr id="4196" name="Oval 4195">
              <a:extLst>
                <a:ext uri="{FF2B5EF4-FFF2-40B4-BE49-F238E27FC236}">
                  <a16:creationId xmlns:a16="http://schemas.microsoft.com/office/drawing/2014/main" id="{D9517EF4-E71C-FE2E-C65A-7C1D0E0FB65F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97" name="Group 4196">
              <a:extLst>
                <a:ext uri="{FF2B5EF4-FFF2-40B4-BE49-F238E27FC236}">
                  <a16:creationId xmlns:a16="http://schemas.microsoft.com/office/drawing/2014/main" id="{EE0E5BDD-2564-4805-EBBE-29919C11922A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198" name="Straight Connector 4197">
                <a:extLst>
                  <a:ext uri="{FF2B5EF4-FFF2-40B4-BE49-F238E27FC236}">
                    <a16:creationId xmlns:a16="http://schemas.microsoft.com/office/drawing/2014/main" id="{0165A61A-4283-C297-D016-6C90B50B45CD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9" name="Straight Connector 4198">
                <a:extLst>
                  <a:ext uri="{FF2B5EF4-FFF2-40B4-BE49-F238E27FC236}">
                    <a16:creationId xmlns:a16="http://schemas.microsoft.com/office/drawing/2014/main" id="{2771D96C-84A6-DF12-2C43-6D10281CDB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00" name="Group 4199">
                <a:extLst>
                  <a:ext uri="{FF2B5EF4-FFF2-40B4-BE49-F238E27FC236}">
                    <a16:creationId xmlns:a16="http://schemas.microsoft.com/office/drawing/2014/main" id="{71B56816-97F2-4577-9286-83A233BBC443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24" name="Straight Connector 4223">
                  <a:extLst>
                    <a:ext uri="{FF2B5EF4-FFF2-40B4-BE49-F238E27FC236}">
                      <a16:creationId xmlns:a16="http://schemas.microsoft.com/office/drawing/2014/main" id="{DF38A086-7786-A971-1C88-CD262AF1E6E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5" name="Straight Connector 4224">
                  <a:extLst>
                    <a:ext uri="{FF2B5EF4-FFF2-40B4-BE49-F238E27FC236}">
                      <a16:creationId xmlns:a16="http://schemas.microsoft.com/office/drawing/2014/main" id="{26FB3C73-A383-C254-7D9D-F83A6A10FAEB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30" name="Isosceles Triangle 4229">
                  <a:extLst>
                    <a:ext uri="{FF2B5EF4-FFF2-40B4-BE49-F238E27FC236}">
                      <a16:creationId xmlns:a16="http://schemas.microsoft.com/office/drawing/2014/main" id="{48763E1A-57E9-F0B6-E6D2-E3A2C4A3345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01" name="Group 4200">
                <a:extLst>
                  <a:ext uri="{FF2B5EF4-FFF2-40B4-BE49-F238E27FC236}">
                    <a16:creationId xmlns:a16="http://schemas.microsoft.com/office/drawing/2014/main" id="{AE5ADBA6-3CFE-912A-7278-C2FCF37FD172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02" name="Straight Connector 4201">
                  <a:extLst>
                    <a:ext uri="{FF2B5EF4-FFF2-40B4-BE49-F238E27FC236}">
                      <a16:creationId xmlns:a16="http://schemas.microsoft.com/office/drawing/2014/main" id="{190D739E-CC27-074B-4A8C-95A5C5B92AD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03" name="Straight Connector 4202">
                  <a:extLst>
                    <a:ext uri="{FF2B5EF4-FFF2-40B4-BE49-F238E27FC236}">
                      <a16:creationId xmlns:a16="http://schemas.microsoft.com/office/drawing/2014/main" id="{3194B8DE-28BF-FED7-0268-C21A633B2C17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23" name="Isosceles Triangle 4222">
                  <a:extLst>
                    <a:ext uri="{FF2B5EF4-FFF2-40B4-BE49-F238E27FC236}">
                      <a16:creationId xmlns:a16="http://schemas.microsoft.com/office/drawing/2014/main" id="{B905D0F6-733A-42E1-397B-FD85B80A8399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31" name="Group 4230">
            <a:extLst>
              <a:ext uri="{FF2B5EF4-FFF2-40B4-BE49-F238E27FC236}">
                <a16:creationId xmlns:a16="http://schemas.microsoft.com/office/drawing/2014/main" id="{7CB40DD7-7D5C-3C41-9DFB-520D308AF24B}"/>
              </a:ext>
            </a:extLst>
          </p:cNvPr>
          <p:cNvGrpSpPr/>
          <p:nvPr/>
        </p:nvGrpSpPr>
        <p:grpSpPr>
          <a:xfrm>
            <a:off x="457200" y="4876800"/>
            <a:ext cx="359229" cy="207514"/>
            <a:chOff x="2562183" y="4305334"/>
            <a:chExt cx="359229" cy="207514"/>
          </a:xfrm>
        </p:grpSpPr>
        <p:sp>
          <p:nvSpPr>
            <p:cNvPr id="4232" name="Oval 4231">
              <a:extLst>
                <a:ext uri="{FF2B5EF4-FFF2-40B4-BE49-F238E27FC236}">
                  <a16:creationId xmlns:a16="http://schemas.microsoft.com/office/drawing/2014/main" id="{82CD87F2-B6DF-93F8-9A22-970682D96446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33" name="Group 4232">
              <a:extLst>
                <a:ext uri="{FF2B5EF4-FFF2-40B4-BE49-F238E27FC236}">
                  <a16:creationId xmlns:a16="http://schemas.microsoft.com/office/drawing/2014/main" id="{7EC09AFE-83DE-10F7-7F15-D76E056C2FC2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34" name="Straight Connector 4233">
                <a:extLst>
                  <a:ext uri="{FF2B5EF4-FFF2-40B4-BE49-F238E27FC236}">
                    <a16:creationId xmlns:a16="http://schemas.microsoft.com/office/drawing/2014/main" id="{4C1FE9A4-621D-A306-AD99-0091D31C53A0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5" name="Straight Connector 4234">
                <a:extLst>
                  <a:ext uri="{FF2B5EF4-FFF2-40B4-BE49-F238E27FC236}">
                    <a16:creationId xmlns:a16="http://schemas.microsoft.com/office/drawing/2014/main" id="{3FC779FE-19EF-ABFA-501F-DCA44A6EEF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36" name="Group 4235">
                <a:extLst>
                  <a:ext uri="{FF2B5EF4-FFF2-40B4-BE49-F238E27FC236}">
                    <a16:creationId xmlns:a16="http://schemas.microsoft.com/office/drawing/2014/main" id="{86667C4B-9F55-C9AF-C26A-662E2854A688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41" name="Straight Connector 4240">
                  <a:extLst>
                    <a:ext uri="{FF2B5EF4-FFF2-40B4-BE49-F238E27FC236}">
                      <a16:creationId xmlns:a16="http://schemas.microsoft.com/office/drawing/2014/main" id="{3E986E83-D477-3E8B-C1DF-CFCCF744292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42" name="Straight Connector 4241">
                  <a:extLst>
                    <a:ext uri="{FF2B5EF4-FFF2-40B4-BE49-F238E27FC236}">
                      <a16:creationId xmlns:a16="http://schemas.microsoft.com/office/drawing/2014/main" id="{E8D8BD9F-13A6-1214-0A3B-14A57451F01C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43" name="Isosceles Triangle 4242">
                  <a:extLst>
                    <a:ext uri="{FF2B5EF4-FFF2-40B4-BE49-F238E27FC236}">
                      <a16:creationId xmlns:a16="http://schemas.microsoft.com/office/drawing/2014/main" id="{4F526830-72A4-35A1-B857-363A4A4A075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37" name="Group 4236">
                <a:extLst>
                  <a:ext uri="{FF2B5EF4-FFF2-40B4-BE49-F238E27FC236}">
                    <a16:creationId xmlns:a16="http://schemas.microsoft.com/office/drawing/2014/main" id="{7CA0BE05-F173-1C3C-8F23-858F0695BD15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38" name="Straight Connector 4237">
                  <a:extLst>
                    <a:ext uri="{FF2B5EF4-FFF2-40B4-BE49-F238E27FC236}">
                      <a16:creationId xmlns:a16="http://schemas.microsoft.com/office/drawing/2014/main" id="{66FD821C-7B74-B4E9-4A6E-8FF68CD15279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39" name="Straight Connector 4238">
                  <a:extLst>
                    <a:ext uri="{FF2B5EF4-FFF2-40B4-BE49-F238E27FC236}">
                      <a16:creationId xmlns:a16="http://schemas.microsoft.com/office/drawing/2014/main" id="{F3A37F3C-6A93-DD83-F961-9591459C0EB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40" name="Isosceles Triangle 4239">
                  <a:extLst>
                    <a:ext uri="{FF2B5EF4-FFF2-40B4-BE49-F238E27FC236}">
                      <a16:creationId xmlns:a16="http://schemas.microsoft.com/office/drawing/2014/main" id="{FA46EE06-4B9C-CA79-D6EB-F279915DAFE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44" name="Group 4243">
            <a:extLst>
              <a:ext uri="{FF2B5EF4-FFF2-40B4-BE49-F238E27FC236}">
                <a16:creationId xmlns:a16="http://schemas.microsoft.com/office/drawing/2014/main" id="{D02D5E16-DD26-FEB1-E159-8FD1A3AAAED9}"/>
              </a:ext>
            </a:extLst>
          </p:cNvPr>
          <p:cNvGrpSpPr/>
          <p:nvPr/>
        </p:nvGrpSpPr>
        <p:grpSpPr>
          <a:xfrm>
            <a:off x="2057400" y="3069086"/>
            <a:ext cx="359229" cy="207514"/>
            <a:chOff x="2562183" y="4305334"/>
            <a:chExt cx="359229" cy="207514"/>
          </a:xfrm>
        </p:grpSpPr>
        <p:sp>
          <p:nvSpPr>
            <p:cNvPr id="4245" name="Oval 4244">
              <a:extLst>
                <a:ext uri="{FF2B5EF4-FFF2-40B4-BE49-F238E27FC236}">
                  <a16:creationId xmlns:a16="http://schemas.microsoft.com/office/drawing/2014/main" id="{2E89D186-166F-88BA-0962-A74CCFB6E80A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46" name="Group 4245">
              <a:extLst>
                <a:ext uri="{FF2B5EF4-FFF2-40B4-BE49-F238E27FC236}">
                  <a16:creationId xmlns:a16="http://schemas.microsoft.com/office/drawing/2014/main" id="{A096CCCE-F170-E4C3-6094-AD0474E7CB52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47" name="Straight Connector 4246">
                <a:extLst>
                  <a:ext uri="{FF2B5EF4-FFF2-40B4-BE49-F238E27FC236}">
                    <a16:creationId xmlns:a16="http://schemas.microsoft.com/office/drawing/2014/main" id="{FC55B766-52EC-0E31-1E93-117153D49D12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8" name="Straight Connector 4247">
                <a:extLst>
                  <a:ext uri="{FF2B5EF4-FFF2-40B4-BE49-F238E27FC236}">
                    <a16:creationId xmlns:a16="http://schemas.microsoft.com/office/drawing/2014/main" id="{BA56E618-A114-CFA7-9BCE-7469678F28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49" name="Group 4248">
                <a:extLst>
                  <a:ext uri="{FF2B5EF4-FFF2-40B4-BE49-F238E27FC236}">
                    <a16:creationId xmlns:a16="http://schemas.microsoft.com/office/drawing/2014/main" id="{5739493B-E40A-8A36-9367-94E6CA91616D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54" name="Straight Connector 4253">
                  <a:extLst>
                    <a:ext uri="{FF2B5EF4-FFF2-40B4-BE49-F238E27FC236}">
                      <a16:creationId xmlns:a16="http://schemas.microsoft.com/office/drawing/2014/main" id="{6131BEB3-2687-EB59-41EF-B59E05DD3275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55" name="Straight Connector 4254">
                  <a:extLst>
                    <a:ext uri="{FF2B5EF4-FFF2-40B4-BE49-F238E27FC236}">
                      <a16:creationId xmlns:a16="http://schemas.microsoft.com/office/drawing/2014/main" id="{27A1E20B-47CD-93C4-2F28-755A6B0EBEC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56" name="Isosceles Triangle 4255">
                  <a:extLst>
                    <a:ext uri="{FF2B5EF4-FFF2-40B4-BE49-F238E27FC236}">
                      <a16:creationId xmlns:a16="http://schemas.microsoft.com/office/drawing/2014/main" id="{F37D1867-2218-F854-EA9B-BF380A63F25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50" name="Group 4249">
                <a:extLst>
                  <a:ext uri="{FF2B5EF4-FFF2-40B4-BE49-F238E27FC236}">
                    <a16:creationId xmlns:a16="http://schemas.microsoft.com/office/drawing/2014/main" id="{147151F3-DA81-3DB2-F993-02ECE267830A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51" name="Straight Connector 4250">
                  <a:extLst>
                    <a:ext uri="{FF2B5EF4-FFF2-40B4-BE49-F238E27FC236}">
                      <a16:creationId xmlns:a16="http://schemas.microsoft.com/office/drawing/2014/main" id="{E3FDDE36-9FC7-9156-A1D3-CACC1A044E0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52" name="Straight Connector 4251">
                  <a:extLst>
                    <a:ext uri="{FF2B5EF4-FFF2-40B4-BE49-F238E27FC236}">
                      <a16:creationId xmlns:a16="http://schemas.microsoft.com/office/drawing/2014/main" id="{9AEB607F-7FDA-2598-36F2-02FAFFAD6776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53" name="Isosceles Triangle 4252">
                  <a:extLst>
                    <a:ext uri="{FF2B5EF4-FFF2-40B4-BE49-F238E27FC236}">
                      <a16:creationId xmlns:a16="http://schemas.microsoft.com/office/drawing/2014/main" id="{DBEC9F6E-C0C5-6647-6F35-521DD4D4A20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57" name="Group 4256">
            <a:extLst>
              <a:ext uri="{FF2B5EF4-FFF2-40B4-BE49-F238E27FC236}">
                <a16:creationId xmlns:a16="http://schemas.microsoft.com/office/drawing/2014/main" id="{42E0A346-FD17-0208-8DDE-61819429D33B}"/>
              </a:ext>
            </a:extLst>
          </p:cNvPr>
          <p:cNvGrpSpPr/>
          <p:nvPr/>
        </p:nvGrpSpPr>
        <p:grpSpPr>
          <a:xfrm>
            <a:off x="3603171" y="3581400"/>
            <a:ext cx="359229" cy="207514"/>
            <a:chOff x="2562183" y="4305334"/>
            <a:chExt cx="359229" cy="207514"/>
          </a:xfrm>
        </p:grpSpPr>
        <p:sp>
          <p:nvSpPr>
            <p:cNvPr id="4258" name="Oval 4257">
              <a:extLst>
                <a:ext uri="{FF2B5EF4-FFF2-40B4-BE49-F238E27FC236}">
                  <a16:creationId xmlns:a16="http://schemas.microsoft.com/office/drawing/2014/main" id="{9A7DCE25-FECD-A20D-8CA5-C4F20A27400F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59" name="Group 4258">
              <a:extLst>
                <a:ext uri="{FF2B5EF4-FFF2-40B4-BE49-F238E27FC236}">
                  <a16:creationId xmlns:a16="http://schemas.microsoft.com/office/drawing/2014/main" id="{3CD14FE9-06C6-6C07-A9AF-D646EAF9CE91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60" name="Straight Connector 4259">
                <a:extLst>
                  <a:ext uri="{FF2B5EF4-FFF2-40B4-BE49-F238E27FC236}">
                    <a16:creationId xmlns:a16="http://schemas.microsoft.com/office/drawing/2014/main" id="{3E4A1954-CF35-304F-9C3E-6CB2ADAC21E1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1" name="Straight Connector 4260">
                <a:extLst>
                  <a:ext uri="{FF2B5EF4-FFF2-40B4-BE49-F238E27FC236}">
                    <a16:creationId xmlns:a16="http://schemas.microsoft.com/office/drawing/2014/main" id="{DD279FAC-588A-706D-C409-CAF3468812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62" name="Group 4261">
                <a:extLst>
                  <a:ext uri="{FF2B5EF4-FFF2-40B4-BE49-F238E27FC236}">
                    <a16:creationId xmlns:a16="http://schemas.microsoft.com/office/drawing/2014/main" id="{7805E6E7-3D38-D5A5-BE76-D080B3890607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67" name="Straight Connector 4266">
                  <a:extLst>
                    <a:ext uri="{FF2B5EF4-FFF2-40B4-BE49-F238E27FC236}">
                      <a16:creationId xmlns:a16="http://schemas.microsoft.com/office/drawing/2014/main" id="{02BAF728-FCE4-D57A-7252-10351EB525AC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8" name="Straight Connector 4267">
                  <a:extLst>
                    <a:ext uri="{FF2B5EF4-FFF2-40B4-BE49-F238E27FC236}">
                      <a16:creationId xmlns:a16="http://schemas.microsoft.com/office/drawing/2014/main" id="{CB745094-055A-B134-E9CF-C5C5063C56C1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69" name="Isosceles Triangle 4268">
                  <a:extLst>
                    <a:ext uri="{FF2B5EF4-FFF2-40B4-BE49-F238E27FC236}">
                      <a16:creationId xmlns:a16="http://schemas.microsoft.com/office/drawing/2014/main" id="{BE574803-E9FE-5320-39C4-CAB185A5D07D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63" name="Group 4262">
                <a:extLst>
                  <a:ext uri="{FF2B5EF4-FFF2-40B4-BE49-F238E27FC236}">
                    <a16:creationId xmlns:a16="http://schemas.microsoft.com/office/drawing/2014/main" id="{2DCA18CD-0503-22A6-A57D-E947D62913E5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64" name="Straight Connector 4263">
                  <a:extLst>
                    <a:ext uri="{FF2B5EF4-FFF2-40B4-BE49-F238E27FC236}">
                      <a16:creationId xmlns:a16="http://schemas.microsoft.com/office/drawing/2014/main" id="{47F1AFD2-A705-E554-E8E2-CF8B3AA18BCF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5" name="Straight Connector 4264">
                  <a:extLst>
                    <a:ext uri="{FF2B5EF4-FFF2-40B4-BE49-F238E27FC236}">
                      <a16:creationId xmlns:a16="http://schemas.microsoft.com/office/drawing/2014/main" id="{D31E8E71-FC0D-C8B5-BD17-A4A8C7C102C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66" name="Isosceles Triangle 4265">
                  <a:extLst>
                    <a:ext uri="{FF2B5EF4-FFF2-40B4-BE49-F238E27FC236}">
                      <a16:creationId xmlns:a16="http://schemas.microsoft.com/office/drawing/2014/main" id="{9DB5E59E-3C4D-2883-85A1-C5979D89F4E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70" name="Group 4269">
            <a:extLst>
              <a:ext uri="{FF2B5EF4-FFF2-40B4-BE49-F238E27FC236}">
                <a16:creationId xmlns:a16="http://schemas.microsoft.com/office/drawing/2014/main" id="{02C80684-5277-438B-E3C7-21A11D5CA0DD}"/>
              </a:ext>
            </a:extLst>
          </p:cNvPr>
          <p:cNvGrpSpPr/>
          <p:nvPr/>
        </p:nvGrpSpPr>
        <p:grpSpPr>
          <a:xfrm>
            <a:off x="2514600" y="5562600"/>
            <a:ext cx="359229" cy="207514"/>
            <a:chOff x="2562183" y="4305334"/>
            <a:chExt cx="359229" cy="207514"/>
          </a:xfrm>
        </p:grpSpPr>
        <p:sp>
          <p:nvSpPr>
            <p:cNvPr id="4271" name="Oval 4270">
              <a:extLst>
                <a:ext uri="{FF2B5EF4-FFF2-40B4-BE49-F238E27FC236}">
                  <a16:creationId xmlns:a16="http://schemas.microsoft.com/office/drawing/2014/main" id="{E28E4033-7444-0DD5-4E19-6C6EB68E0F59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72" name="Group 4271">
              <a:extLst>
                <a:ext uri="{FF2B5EF4-FFF2-40B4-BE49-F238E27FC236}">
                  <a16:creationId xmlns:a16="http://schemas.microsoft.com/office/drawing/2014/main" id="{01D39B4F-C955-D367-7FAA-2FC1AD85C702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73" name="Straight Connector 4272">
                <a:extLst>
                  <a:ext uri="{FF2B5EF4-FFF2-40B4-BE49-F238E27FC236}">
                    <a16:creationId xmlns:a16="http://schemas.microsoft.com/office/drawing/2014/main" id="{0A81DED7-43E6-9A61-F741-E09988CA8135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4" name="Straight Connector 4273">
                <a:extLst>
                  <a:ext uri="{FF2B5EF4-FFF2-40B4-BE49-F238E27FC236}">
                    <a16:creationId xmlns:a16="http://schemas.microsoft.com/office/drawing/2014/main" id="{FC8D764D-111A-CB2C-2CCC-EFCA841CAE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75" name="Group 4274">
                <a:extLst>
                  <a:ext uri="{FF2B5EF4-FFF2-40B4-BE49-F238E27FC236}">
                    <a16:creationId xmlns:a16="http://schemas.microsoft.com/office/drawing/2014/main" id="{B9340AA1-A65F-E9E7-70FD-2C8C895DE09B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80" name="Straight Connector 4279">
                  <a:extLst>
                    <a:ext uri="{FF2B5EF4-FFF2-40B4-BE49-F238E27FC236}">
                      <a16:creationId xmlns:a16="http://schemas.microsoft.com/office/drawing/2014/main" id="{90A035C2-6813-7ACD-F5F6-5B6FC84271A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81" name="Straight Connector 4280">
                  <a:extLst>
                    <a:ext uri="{FF2B5EF4-FFF2-40B4-BE49-F238E27FC236}">
                      <a16:creationId xmlns:a16="http://schemas.microsoft.com/office/drawing/2014/main" id="{EB119568-502B-EC94-F6B0-7AE192A34EF6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82" name="Isosceles Triangle 4281">
                  <a:extLst>
                    <a:ext uri="{FF2B5EF4-FFF2-40B4-BE49-F238E27FC236}">
                      <a16:creationId xmlns:a16="http://schemas.microsoft.com/office/drawing/2014/main" id="{BF0408A5-1705-A536-B5A1-35853A98830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76" name="Group 4275">
                <a:extLst>
                  <a:ext uri="{FF2B5EF4-FFF2-40B4-BE49-F238E27FC236}">
                    <a16:creationId xmlns:a16="http://schemas.microsoft.com/office/drawing/2014/main" id="{AEA160A6-7144-73AC-4AE5-84FE4B3112AC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77" name="Straight Connector 4276">
                  <a:extLst>
                    <a:ext uri="{FF2B5EF4-FFF2-40B4-BE49-F238E27FC236}">
                      <a16:creationId xmlns:a16="http://schemas.microsoft.com/office/drawing/2014/main" id="{136660DF-FE1A-1320-7E02-8E371681BC3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78" name="Straight Connector 4277">
                  <a:extLst>
                    <a:ext uri="{FF2B5EF4-FFF2-40B4-BE49-F238E27FC236}">
                      <a16:creationId xmlns:a16="http://schemas.microsoft.com/office/drawing/2014/main" id="{A2FDDBE9-D709-F5E5-0DF4-EC886062B25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79" name="Isosceles Triangle 4278">
                  <a:extLst>
                    <a:ext uri="{FF2B5EF4-FFF2-40B4-BE49-F238E27FC236}">
                      <a16:creationId xmlns:a16="http://schemas.microsoft.com/office/drawing/2014/main" id="{4963E521-730E-E2DA-4C19-4E1767AE2F29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83" name="Group 4282">
            <a:extLst>
              <a:ext uri="{FF2B5EF4-FFF2-40B4-BE49-F238E27FC236}">
                <a16:creationId xmlns:a16="http://schemas.microsoft.com/office/drawing/2014/main" id="{45B306DA-ED13-6A80-724D-86671AA13807}"/>
              </a:ext>
            </a:extLst>
          </p:cNvPr>
          <p:cNvGrpSpPr/>
          <p:nvPr/>
        </p:nvGrpSpPr>
        <p:grpSpPr>
          <a:xfrm>
            <a:off x="3628983" y="5372134"/>
            <a:ext cx="359229" cy="207514"/>
            <a:chOff x="2562183" y="4305334"/>
            <a:chExt cx="359229" cy="207514"/>
          </a:xfrm>
        </p:grpSpPr>
        <p:sp>
          <p:nvSpPr>
            <p:cNvPr id="4284" name="Oval 4283">
              <a:extLst>
                <a:ext uri="{FF2B5EF4-FFF2-40B4-BE49-F238E27FC236}">
                  <a16:creationId xmlns:a16="http://schemas.microsoft.com/office/drawing/2014/main" id="{60EFE50E-F3CC-C873-DBCB-F69649FCCD47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85" name="Group 4284">
              <a:extLst>
                <a:ext uri="{FF2B5EF4-FFF2-40B4-BE49-F238E27FC236}">
                  <a16:creationId xmlns:a16="http://schemas.microsoft.com/office/drawing/2014/main" id="{BA399C5E-DAF1-0F25-F9BD-0237D2FA1A3A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86" name="Straight Connector 4285">
                <a:extLst>
                  <a:ext uri="{FF2B5EF4-FFF2-40B4-BE49-F238E27FC236}">
                    <a16:creationId xmlns:a16="http://schemas.microsoft.com/office/drawing/2014/main" id="{5D7F2519-325E-70F0-4F71-F7F9F82B3822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7" name="Straight Connector 4286">
                <a:extLst>
                  <a:ext uri="{FF2B5EF4-FFF2-40B4-BE49-F238E27FC236}">
                    <a16:creationId xmlns:a16="http://schemas.microsoft.com/office/drawing/2014/main" id="{1A7C99C5-184E-164C-4832-F3AE4F0D74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88" name="Group 4287">
                <a:extLst>
                  <a:ext uri="{FF2B5EF4-FFF2-40B4-BE49-F238E27FC236}">
                    <a16:creationId xmlns:a16="http://schemas.microsoft.com/office/drawing/2014/main" id="{D3EFDAEA-1DBF-B410-8678-3E92FEC49CA6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93" name="Straight Connector 4292">
                  <a:extLst>
                    <a:ext uri="{FF2B5EF4-FFF2-40B4-BE49-F238E27FC236}">
                      <a16:creationId xmlns:a16="http://schemas.microsoft.com/office/drawing/2014/main" id="{AFFA1A00-8C62-163A-15EE-4A9DB24AE2A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4" name="Straight Connector 4293">
                  <a:extLst>
                    <a:ext uri="{FF2B5EF4-FFF2-40B4-BE49-F238E27FC236}">
                      <a16:creationId xmlns:a16="http://schemas.microsoft.com/office/drawing/2014/main" id="{98C9EF9B-FCD9-E2F1-1742-F78B15BBBC2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95" name="Isosceles Triangle 4294">
                  <a:extLst>
                    <a:ext uri="{FF2B5EF4-FFF2-40B4-BE49-F238E27FC236}">
                      <a16:creationId xmlns:a16="http://schemas.microsoft.com/office/drawing/2014/main" id="{C8302B07-672A-6C1B-4030-AA112184264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89" name="Group 4288">
                <a:extLst>
                  <a:ext uri="{FF2B5EF4-FFF2-40B4-BE49-F238E27FC236}">
                    <a16:creationId xmlns:a16="http://schemas.microsoft.com/office/drawing/2014/main" id="{97258393-0D74-4357-B521-D2C175F95E71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90" name="Straight Connector 4289">
                  <a:extLst>
                    <a:ext uri="{FF2B5EF4-FFF2-40B4-BE49-F238E27FC236}">
                      <a16:creationId xmlns:a16="http://schemas.microsoft.com/office/drawing/2014/main" id="{DA2A6C5C-49AB-A43B-E1D5-55FDB7EDF2F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1" name="Straight Connector 4290">
                  <a:extLst>
                    <a:ext uri="{FF2B5EF4-FFF2-40B4-BE49-F238E27FC236}">
                      <a16:creationId xmlns:a16="http://schemas.microsoft.com/office/drawing/2014/main" id="{F26ACB15-B8F7-0349-7147-11502ADF2A0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92" name="Isosceles Triangle 4291">
                  <a:extLst>
                    <a:ext uri="{FF2B5EF4-FFF2-40B4-BE49-F238E27FC236}">
                      <a16:creationId xmlns:a16="http://schemas.microsoft.com/office/drawing/2014/main" id="{4BEE7645-F517-8C2C-BC06-38480418065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96" name="Group 4295">
            <a:extLst>
              <a:ext uri="{FF2B5EF4-FFF2-40B4-BE49-F238E27FC236}">
                <a16:creationId xmlns:a16="http://schemas.microsoft.com/office/drawing/2014/main" id="{08867E87-F5E6-35D5-EC47-EA7A92A59E15}"/>
              </a:ext>
            </a:extLst>
          </p:cNvPr>
          <p:cNvGrpSpPr/>
          <p:nvPr/>
        </p:nvGrpSpPr>
        <p:grpSpPr>
          <a:xfrm>
            <a:off x="609600" y="3963663"/>
            <a:ext cx="274865" cy="151137"/>
            <a:chOff x="1533486" y="3860059"/>
            <a:chExt cx="274865" cy="151137"/>
          </a:xfrm>
        </p:grpSpPr>
        <p:sp>
          <p:nvSpPr>
            <p:cNvPr id="4297" name="Oval 4296">
              <a:extLst>
                <a:ext uri="{FF2B5EF4-FFF2-40B4-BE49-F238E27FC236}">
                  <a16:creationId xmlns:a16="http://schemas.microsoft.com/office/drawing/2014/main" id="{E273119B-9824-F6D8-C331-83CB8B0BDCE0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98" name="Group 4297">
              <a:extLst>
                <a:ext uri="{FF2B5EF4-FFF2-40B4-BE49-F238E27FC236}">
                  <a16:creationId xmlns:a16="http://schemas.microsoft.com/office/drawing/2014/main" id="{96870463-69C8-ED22-BE9A-D4904AC6AEAA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299" name="Straight Connector 4298">
                <a:extLst>
                  <a:ext uri="{FF2B5EF4-FFF2-40B4-BE49-F238E27FC236}">
                    <a16:creationId xmlns:a16="http://schemas.microsoft.com/office/drawing/2014/main" id="{21F9416B-52D7-5B4B-E3C1-DD2C8A98D3C9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0" name="Straight Connector 4299">
                <a:extLst>
                  <a:ext uri="{FF2B5EF4-FFF2-40B4-BE49-F238E27FC236}">
                    <a16:creationId xmlns:a16="http://schemas.microsoft.com/office/drawing/2014/main" id="{5A89A1DE-C439-D0C0-E13E-508DEE73688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1" name="Isosceles Triangle 4300">
                <a:extLst>
                  <a:ext uri="{FF2B5EF4-FFF2-40B4-BE49-F238E27FC236}">
                    <a16:creationId xmlns:a16="http://schemas.microsoft.com/office/drawing/2014/main" id="{DA84D4C5-1E1E-7DE1-CDDD-4A86A9DBB9B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02" name="Group 4301">
            <a:extLst>
              <a:ext uri="{FF2B5EF4-FFF2-40B4-BE49-F238E27FC236}">
                <a16:creationId xmlns:a16="http://schemas.microsoft.com/office/drawing/2014/main" id="{F82F72D2-069D-A9C8-B761-FEDE7DFB5B67}"/>
              </a:ext>
            </a:extLst>
          </p:cNvPr>
          <p:cNvGrpSpPr/>
          <p:nvPr/>
        </p:nvGrpSpPr>
        <p:grpSpPr>
          <a:xfrm>
            <a:off x="457200" y="5716263"/>
            <a:ext cx="274865" cy="151137"/>
            <a:chOff x="1533486" y="3860059"/>
            <a:chExt cx="274865" cy="151137"/>
          </a:xfrm>
        </p:grpSpPr>
        <p:sp>
          <p:nvSpPr>
            <p:cNvPr id="4303" name="Oval 4302">
              <a:extLst>
                <a:ext uri="{FF2B5EF4-FFF2-40B4-BE49-F238E27FC236}">
                  <a16:creationId xmlns:a16="http://schemas.microsoft.com/office/drawing/2014/main" id="{F833D3F8-251B-0073-99B9-C808C7D4FE65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04" name="Group 4303">
              <a:extLst>
                <a:ext uri="{FF2B5EF4-FFF2-40B4-BE49-F238E27FC236}">
                  <a16:creationId xmlns:a16="http://schemas.microsoft.com/office/drawing/2014/main" id="{27B2A44E-DF89-9DD1-3038-618F9D36C647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05" name="Straight Connector 4304">
                <a:extLst>
                  <a:ext uri="{FF2B5EF4-FFF2-40B4-BE49-F238E27FC236}">
                    <a16:creationId xmlns:a16="http://schemas.microsoft.com/office/drawing/2014/main" id="{D0F03648-D896-29F9-B22A-369E545A68E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6" name="Straight Connector 4305">
                <a:extLst>
                  <a:ext uri="{FF2B5EF4-FFF2-40B4-BE49-F238E27FC236}">
                    <a16:creationId xmlns:a16="http://schemas.microsoft.com/office/drawing/2014/main" id="{3CE022D9-E7AA-3390-5C0E-318EC01AE89B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07" name="Isosceles Triangle 4306">
                <a:extLst>
                  <a:ext uri="{FF2B5EF4-FFF2-40B4-BE49-F238E27FC236}">
                    <a16:creationId xmlns:a16="http://schemas.microsoft.com/office/drawing/2014/main" id="{98DE669D-F03F-51F5-5E5A-547AE407EF6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08" name="Group 4307">
            <a:extLst>
              <a:ext uri="{FF2B5EF4-FFF2-40B4-BE49-F238E27FC236}">
                <a16:creationId xmlns:a16="http://schemas.microsoft.com/office/drawing/2014/main" id="{ACBF22F1-680D-1EEF-5796-515F96DB88F3}"/>
              </a:ext>
            </a:extLst>
          </p:cNvPr>
          <p:cNvGrpSpPr/>
          <p:nvPr/>
        </p:nvGrpSpPr>
        <p:grpSpPr>
          <a:xfrm>
            <a:off x="3306535" y="4164859"/>
            <a:ext cx="274865" cy="151137"/>
            <a:chOff x="1533486" y="3860059"/>
            <a:chExt cx="274865" cy="151137"/>
          </a:xfrm>
        </p:grpSpPr>
        <p:sp>
          <p:nvSpPr>
            <p:cNvPr id="4309" name="Oval 4308">
              <a:extLst>
                <a:ext uri="{FF2B5EF4-FFF2-40B4-BE49-F238E27FC236}">
                  <a16:creationId xmlns:a16="http://schemas.microsoft.com/office/drawing/2014/main" id="{75B52463-EB43-0924-67F8-E5598514C26E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10" name="Group 4309">
              <a:extLst>
                <a:ext uri="{FF2B5EF4-FFF2-40B4-BE49-F238E27FC236}">
                  <a16:creationId xmlns:a16="http://schemas.microsoft.com/office/drawing/2014/main" id="{8ED90578-A908-7EFB-FDB7-329B07CB76F5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11" name="Straight Connector 4310">
                <a:extLst>
                  <a:ext uri="{FF2B5EF4-FFF2-40B4-BE49-F238E27FC236}">
                    <a16:creationId xmlns:a16="http://schemas.microsoft.com/office/drawing/2014/main" id="{349409B8-D16A-01D3-4D1E-92EC925CDD4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2" name="Straight Connector 4311">
                <a:extLst>
                  <a:ext uri="{FF2B5EF4-FFF2-40B4-BE49-F238E27FC236}">
                    <a16:creationId xmlns:a16="http://schemas.microsoft.com/office/drawing/2014/main" id="{C0F4E4D5-4692-60EB-8367-9CF96FEAF8E0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13" name="Isosceles Triangle 4312">
                <a:extLst>
                  <a:ext uri="{FF2B5EF4-FFF2-40B4-BE49-F238E27FC236}">
                    <a16:creationId xmlns:a16="http://schemas.microsoft.com/office/drawing/2014/main" id="{1BD59488-331A-FCE2-5AF9-BBB82ABC54B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14" name="Group 4313">
            <a:extLst>
              <a:ext uri="{FF2B5EF4-FFF2-40B4-BE49-F238E27FC236}">
                <a16:creationId xmlns:a16="http://schemas.microsoft.com/office/drawing/2014/main" id="{8B0534D2-9148-5A16-D4C9-76B885D4015D}"/>
              </a:ext>
            </a:extLst>
          </p:cNvPr>
          <p:cNvGrpSpPr/>
          <p:nvPr/>
        </p:nvGrpSpPr>
        <p:grpSpPr>
          <a:xfrm>
            <a:off x="2468335" y="5944863"/>
            <a:ext cx="274865" cy="151137"/>
            <a:chOff x="1533486" y="3860059"/>
            <a:chExt cx="274865" cy="151137"/>
          </a:xfrm>
        </p:grpSpPr>
        <p:sp>
          <p:nvSpPr>
            <p:cNvPr id="4315" name="Oval 4314">
              <a:extLst>
                <a:ext uri="{FF2B5EF4-FFF2-40B4-BE49-F238E27FC236}">
                  <a16:creationId xmlns:a16="http://schemas.microsoft.com/office/drawing/2014/main" id="{4A1AEB7F-4D48-B0E4-A7C1-D65EC54ECA1C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16" name="Group 4315">
              <a:extLst>
                <a:ext uri="{FF2B5EF4-FFF2-40B4-BE49-F238E27FC236}">
                  <a16:creationId xmlns:a16="http://schemas.microsoft.com/office/drawing/2014/main" id="{F73FFF67-CD8B-9F7A-DF30-3A3E35BB8B07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17" name="Straight Connector 4316">
                <a:extLst>
                  <a:ext uri="{FF2B5EF4-FFF2-40B4-BE49-F238E27FC236}">
                    <a16:creationId xmlns:a16="http://schemas.microsoft.com/office/drawing/2014/main" id="{E487888A-1E33-19A9-1816-3C530BBC284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8" name="Straight Connector 4317">
                <a:extLst>
                  <a:ext uri="{FF2B5EF4-FFF2-40B4-BE49-F238E27FC236}">
                    <a16:creationId xmlns:a16="http://schemas.microsoft.com/office/drawing/2014/main" id="{9399E9C9-4347-35E5-F872-6EB326C57529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19" name="Isosceles Triangle 4318">
                <a:extLst>
                  <a:ext uri="{FF2B5EF4-FFF2-40B4-BE49-F238E27FC236}">
                    <a16:creationId xmlns:a16="http://schemas.microsoft.com/office/drawing/2014/main" id="{C3FEC63A-B83B-5686-FF2C-E8F9023BD36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20" name="Group 4319">
            <a:extLst>
              <a:ext uri="{FF2B5EF4-FFF2-40B4-BE49-F238E27FC236}">
                <a16:creationId xmlns:a16="http://schemas.microsoft.com/office/drawing/2014/main" id="{F304AFDF-A0B6-5E9E-42FF-B83CD7570558}"/>
              </a:ext>
            </a:extLst>
          </p:cNvPr>
          <p:cNvGrpSpPr/>
          <p:nvPr/>
        </p:nvGrpSpPr>
        <p:grpSpPr>
          <a:xfrm>
            <a:off x="2057400" y="5257800"/>
            <a:ext cx="274865" cy="151137"/>
            <a:chOff x="1533486" y="3860059"/>
            <a:chExt cx="274865" cy="151137"/>
          </a:xfrm>
        </p:grpSpPr>
        <p:sp>
          <p:nvSpPr>
            <p:cNvPr id="4321" name="Oval 4320">
              <a:extLst>
                <a:ext uri="{FF2B5EF4-FFF2-40B4-BE49-F238E27FC236}">
                  <a16:creationId xmlns:a16="http://schemas.microsoft.com/office/drawing/2014/main" id="{54470413-4F83-BFBE-74CE-B6D3637A8BE3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22" name="Group 4321">
              <a:extLst>
                <a:ext uri="{FF2B5EF4-FFF2-40B4-BE49-F238E27FC236}">
                  <a16:creationId xmlns:a16="http://schemas.microsoft.com/office/drawing/2014/main" id="{2F53CCAA-1A6D-AC04-C6EA-A528C765ABBE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23" name="Straight Connector 4322">
                <a:extLst>
                  <a:ext uri="{FF2B5EF4-FFF2-40B4-BE49-F238E27FC236}">
                    <a16:creationId xmlns:a16="http://schemas.microsoft.com/office/drawing/2014/main" id="{68F334B0-7D39-F2E1-4B35-86C4CD06814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4" name="Straight Connector 4323">
                <a:extLst>
                  <a:ext uri="{FF2B5EF4-FFF2-40B4-BE49-F238E27FC236}">
                    <a16:creationId xmlns:a16="http://schemas.microsoft.com/office/drawing/2014/main" id="{BC120286-55BF-3CB5-B377-61609F30B11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25" name="Isosceles Triangle 4324">
                <a:extLst>
                  <a:ext uri="{FF2B5EF4-FFF2-40B4-BE49-F238E27FC236}">
                    <a16:creationId xmlns:a16="http://schemas.microsoft.com/office/drawing/2014/main" id="{6A7A34AB-1261-BAF1-EDD9-31A07BDF6D6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26" name="Group 4325">
            <a:extLst>
              <a:ext uri="{FF2B5EF4-FFF2-40B4-BE49-F238E27FC236}">
                <a16:creationId xmlns:a16="http://schemas.microsoft.com/office/drawing/2014/main" id="{E8A3F5AF-6694-0386-5DD6-64987FFED284}"/>
              </a:ext>
            </a:extLst>
          </p:cNvPr>
          <p:cNvGrpSpPr/>
          <p:nvPr/>
        </p:nvGrpSpPr>
        <p:grpSpPr>
          <a:xfrm>
            <a:off x="609600" y="4622059"/>
            <a:ext cx="274865" cy="151137"/>
            <a:chOff x="1533486" y="3860059"/>
            <a:chExt cx="274865" cy="151137"/>
          </a:xfrm>
        </p:grpSpPr>
        <p:sp>
          <p:nvSpPr>
            <p:cNvPr id="4327" name="Oval 4326">
              <a:extLst>
                <a:ext uri="{FF2B5EF4-FFF2-40B4-BE49-F238E27FC236}">
                  <a16:creationId xmlns:a16="http://schemas.microsoft.com/office/drawing/2014/main" id="{DB719D74-B900-4E1E-64A2-750698C5F374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28" name="Group 4327">
              <a:extLst>
                <a:ext uri="{FF2B5EF4-FFF2-40B4-BE49-F238E27FC236}">
                  <a16:creationId xmlns:a16="http://schemas.microsoft.com/office/drawing/2014/main" id="{1628FB1E-51D9-0223-3337-8D72AAA838AD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29" name="Straight Connector 4328">
                <a:extLst>
                  <a:ext uri="{FF2B5EF4-FFF2-40B4-BE49-F238E27FC236}">
                    <a16:creationId xmlns:a16="http://schemas.microsoft.com/office/drawing/2014/main" id="{52855E87-20CA-0767-71C9-15AAA74BC98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0" name="Straight Connector 4329">
                <a:extLst>
                  <a:ext uri="{FF2B5EF4-FFF2-40B4-BE49-F238E27FC236}">
                    <a16:creationId xmlns:a16="http://schemas.microsoft.com/office/drawing/2014/main" id="{05ABFE78-56FE-B02D-3CC7-AEBD74F2DAF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31" name="Isosceles Triangle 4330">
                <a:extLst>
                  <a:ext uri="{FF2B5EF4-FFF2-40B4-BE49-F238E27FC236}">
                    <a16:creationId xmlns:a16="http://schemas.microsoft.com/office/drawing/2014/main" id="{4D2C33FE-9CE6-5B75-6C17-FA65F77CDF69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32" name="Group 4331">
            <a:extLst>
              <a:ext uri="{FF2B5EF4-FFF2-40B4-BE49-F238E27FC236}">
                <a16:creationId xmlns:a16="http://schemas.microsoft.com/office/drawing/2014/main" id="{E1ADDD64-7502-E23A-2E7E-0AAB75A3147F}"/>
              </a:ext>
            </a:extLst>
          </p:cNvPr>
          <p:cNvGrpSpPr/>
          <p:nvPr/>
        </p:nvGrpSpPr>
        <p:grpSpPr>
          <a:xfrm>
            <a:off x="3154135" y="5867400"/>
            <a:ext cx="274865" cy="151137"/>
            <a:chOff x="1533486" y="3860059"/>
            <a:chExt cx="274865" cy="151137"/>
          </a:xfrm>
        </p:grpSpPr>
        <p:sp>
          <p:nvSpPr>
            <p:cNvPr id="4333" name="Oval 4332">
              <a:extLst>
                <a:ext uri="{FF2B5EF4-FFF2-40B4-BE49-F238E27FC236}">
                  <a16:creationId xmlns:a16="http://schemas.microsoft.com/office/drawing/2014/main" id="{3164AC91-8C8D-5562-200A-90AC2E62091C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34" name="Group 4333">
              <a:extLst>
                <a:ext uri="{FF2B5EF4-FFF2-40B4-BE49-F238E27FC236}">
                  <a16:creationId xmlns:a16="http://schemas.microsoft.com/office/drawing/2014/main" id="{4BC301FC-3554-3DAA-321A-964D37B0A358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35" name="Straight Connector 4334">
                <a:extLst>
                  <a:ext uri="{FF2B5EF4-FFF2-40B4-BE49-F238E27FC236}">
                    <a16:creationId xmlns:a16="http://schemas.microsoft.com/office/drawing/2014/main" id="{B4748D0E-CBA0-2F50-E8C7-7C16CD92F154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6" name="Straight Connector 4335">
                <a:extLst>
                  <a:ext uri="{FF2B5EF4-FFF2-40B4-BE49-F238E27FC236}">
                    <a16:creationId xmlns:a16="http://schemas.microsoft.com/office/drawing/2014/main" id="{4091D180-6550-8F68-A2BA-3EB0723D43A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37" name="Isosceles Triangle 4336">
                <a:extLst>
                  <a:ext uri="{FF2B5EF4-FFF2-40B4-BE49-F238E27FC236}">
                    <a16:creationId xmlns:a16="http://schemas.microsoft.com/office/drawing/2014/main" id="{1BFD066F-1D3C-07C7-1C07-20C4149B93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38" name="Group 4337">
            <a:extLst>
              <a:ext uri="{FF2B5EF4-FFF2-40B4-BE49-F238E27FC236}">
                <a16:creationId xmlns:a16="http://schemas.microsoft.com/office/drawing/2014/main" id="{1CF49657-ED8E-184F-28A9-209B4279D4FB}"/>
              </a:ext>
            </a:extLst>
          </p:cNvPr>
          <p:cNvGrpSpPr/>
          <p:nvPr/>
        </p:nvGrpSpPr>
        <p:grpSpPr>
          <a:xfrm>
            <a:off x="3611335" y="4926859"/>
            <a:ext cx="274865" cy="151137"/>
            <a:chOff x="1533486" y="3860059"/>
            <a:chExt cx="274865" cy="151137"/>
          </a:xfrm>
        </p:grpSpPr>
        <p:sp>
          <p:nvSpPr>
            <p:cNvPr id="4339" name="Oval 4338">
              <a:extLst>
                <a:ext uri="{FF2B5EF4-FFF2-40B4-BE49-F238E27FC236}">
                  <a16:creationId xmlns:a16="http://schemas.microsoft.com/office/drawing/2014/main" id="{491B8526-3E02-E771-1EE8-3CB54490C07C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40" name="Group 4339">
              <a:extLst>
                <a:ext uri="{FF2B5EF4-FFF2-40B4-BE49-F238E27FC236}">
                  <a16:creationId xmlns:a16="http://schemas.microsoft.com/office/drawing/2014/main" id="{9F6CC425-78A5-4213-C089-B65306616DE9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41" name="Straight Connector 4340">
                <a:extLst>
                  <a:ext uri="{FF2B5EF4-FFF2-40B4-BE49-F238E27FC236}">
                    <a16:creationId xmlns:a16="http://schemas.microsoft.com/office/drawing/2014/main" id="{7E75F36B-CB71-F1C1-0805-81DA8F3492B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2" name="Straight Connector 4341">
                <a:extLst>
                  <a:ext uri="{FF2B5EF4-FFF2-40B4-BE49-F238E27FC236}">
                    <a16:creationId xmlns:a16="http://schemas.microsoft.com/office/drawing/2014/main" id="{92F47198-E6F0-DB3A-57F6-B8BA04FD0DA0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43" name="Isosceles Triangle 4342">
                <a:extLst>
                  <a:ext uri="{FF2B5EF4-FFF2-40B4-BE49-F238E27FC236}">
                    <a16:creationId xmlns:a16="http://schemas.microsoft.com/office/drawing/2014/main" id="{F920218C-1D8F-70A8-3249-53458C937F5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44" name="Group 4343">
            <a:extLst>
              <a:ext uri="{FF2B5EF4-FFF2-40B4-BE49-F238E27FC236}">
                <a16:creationId xmlns:a16="http://schemas.microsoft.com/office/drawing/2014/main" id="{8E835D18-CA81-500B-69A8-C0F7DC0652E3}"/>
              </a:ext>
            </a:extLst>
          </p:cNvPr>
          <p:cNvGrpSpPr/>
          <p:nvPr/>
        </p:nvGrpSpPr>
        <p:grpSpPr>
          <a:xfrm>
            <a:off x="1445059" y="3783717"/>
            <a:ext cx="840941" cy="635883"/>
            <a:chOff x="350553" y="2590800"/>
            <a:chExt cx="840941" cy="635883"/>
          </a:xfrm>
        </p:grpSpPr>
        <p:sp>
          <p:nvSpPr>
            <p:cNvPr id="4345" name="Oval 4344">
              <a:extLst>
                <a:ext uri="{FF2B5EF4-FFF2-40B4-BE49-F238E27FC236}">
                  <a16:creationId xmlns:a16="http://schemas.microsoft.com/office/drawing/2014/main" id="{024F3CFC-24CA-BF26-F1DD-0EE52E0D70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6505" y="2946284"/>
              <a:ext cx="246888" cy="246888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346" name="TextBox 4345">
              <a:extLst>
                <a:ext uri="{FF2B5EF4-FFF2-40B4-BE49-F238E27FC236}">
                  <a16:creationId xmlns:a16="http://schemas.microsoft.com/office/drawing/2014/main" id="{7E89955D-5F6B-4A38-4266-E2648ECAD2F7}"/>
                </a:ext>
              </a:extLst>
            </p:cNvPr>
            <p:cNvSpPr txBox="1"/>
            <p:nvPr/>
          </p:nvSpPr>
          <p:spPr>
            <a:xfrm>
              <a:off x="350553" y="2590800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4347" name="Group 4346">
              <a:extLst>
                <a:ext uri="{FF2B5EF4-FFF2-40B4-BE49-F238E27FC236}">
                  <a16:creationId xmlns:a16="http://schemas.microsoft.com/office/drawing/2014/main" id="{C3AFD7F4-5DBA-9F36-7C50-4814C1297442}"/>
                </a:ext>
              </a:extLst>
            </p:cNvPr>
            <p:cNvGrpSpPr/>
            <p:nvPr/>
          </p:nvGrpSpPr>
          <p:grpSpPr>
            <a:xfrm>
              <a:off x="993809" y="2820784"/>
              <a:ext cx="197685" cy="405899"/>
              <a:chOff x="5735362" y="2322318"/>
              <a:chExt cx="263580" cy="541198"/>
            </a:xfrm>
          </p:grpSpPr>
          <p:cxnSp>
            <p:nvCxnSpPr>
              <p:cNvPr id="4348" name="Straight Connector 4347">
                <a:extLst>
                  <a:ext uri="{FF2B5EF4-FFF2-40B4-BE49-F238E27FC236}">
                    <a16:creationId xmlns:a16="http://schemas.microsoft.com/office/drawing/2014/main" id="{8347E4B0-BFB8-646A-97E5-4C9E0DE013B0}"/>
                  </a:ext>
                </a:extLst>
              </p:cNvPr>
              <p:cNvCxnSpPr/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9" name="Straight Connector 4348">
                <a:extLst>
                  <a:ext uri="{FF2B5EF4-FFF2-40B4-BE49-F238E27FC236}">
                    <a16:creationId xmlns:a16="http://schemas.microsoft.com/office/drawing/2014/main" id="{A74CB293-0628-DF24-B32C-EA886FA5DC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50" name="Group 4349">
                <a:extLst>
                  <a:ext uri="{FF2B5EF4-FFF2-40B4-BE49-F238E27FC236}">
                    <a16:creationId xmlns:a16="http://schemas.microsoft.com/office/drawing/2014/main" id="{0A5E668A-F005-6FDF-215A-DDC8A38F4942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63" name="Straight Connector 4362">
                  <a:extLst>
                    <a:ext uri="{FF2B5EF4-FFF2-40B4-BE49-F238E27FC236}">
                      <a16:creationId xmlns:a16="http://schemas.microsoft.com/office/drawing/2014/main" id="{EDE13A5C-CDD7-5B5A-3DC4-54F70075AE3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4" name="Straight Connector 4363">
                  <a:extLst>
                    <a:ext uri="{FF2B5EF4-FFF2-40B4-BE49-F238E27FC236}">
                      <a16:creationId xmlns:a16="http://schemas.microsoft.com/office/drawing/2014/main" id="{C0BBBFA0-03D5-C938-F2E8-ED41263D9D03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65" name="Isosceles Triangle 4364">
                  <a:extLst>
                    <a:ext uri="{FF2B5EF4-FFF2-40B4-BE49-F238E27FC236}">
                      <a16:creationId xmlns:a16="http://schemas.microsoft.com/office/drawing/2014/main" id="{51811032-5468-3FD6-6754-57159678A092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1" name="Group 4350">
                <a:extLst>
                  <a:ext uri="{FF2B5EF4-FFF2-40B4-BE49-F238E27FC236}">
                    <a16:creationId xmlns:a16="http://schemas.microsoft.com/office/drawing/2014/main" id="{9CD28896-740F-03C1-6BC6-85AD82445D7D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60" name="Straight Connector 4359">
                  <a:extLst>
                    <a:ext uri="{FF2B5EF4-FFF2-40B4-BE49-F238E27FC236}">
                      <a16:creationId xmlns:a16="http://schemas.microsoft.com/office/drawing/2014/main" id="{A71C5036-E0D5-9426-4E5F-C1F2C4DB448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1" name="Straight Connector 4360">
                  <a:extLst>
                    <a:ext uri="{FF2B5EF4-FFF2-40B4-BE49-F238E27FC236}">
                      <a16:creationId xmlns:a16="http://schemas.microsoft.com/office/drawing/2014/main" id="{EFCDFC00-A37F-4B2D-AF23-32C52BD5934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62" name="Isosceles Triangle 4361">
                  <a:extLst>
                    <a:ext uri="{FF2B5EF4-FFF2-40B4-BE49-F238E27FC236}">
                      <a16:creationId xmlns:a16="http://schemas.microsoft.com/office/drawing/2014/main" id="{28E62785-355A-0DB4-10C9-47A3F428F01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2" name="Group 4351">
                <a:extLst>
                  <a:ext uri="{FF2B5EF4-FFF2-40B4-BE49-F238E27FC236}">
                    <a16:creationId xmlns:a16="http://schemas.microsoft.com/office/drawing/2014/main" id="{DAE8D6AA-9C52-361B-D1A0-B72C5B7AA27B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57" name="Straight Connector 4356">
                  <a:extLst>
                    <a:ext uri="{FF2B5EF4-FFF2-40B4-BE49-F238E27FC236}">
                      <a16:creationId xmlns:a16="http://schemas.microsoft.com/office/drawing/2014/main" id="{66A2B7BB-8B59-9132-E2BF-A935712DDDB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8" name="Straight Connector 4357">
                  <a:extLst>
                    <a:ext uri="{FF2B5EF4-FFF2-40B4-BE49-F238E27FC236}">
                      <a16:creationId xmlns:a16="http://schemas.microsoft.com/office/drawing/2014/main" id="{8B714EBE-08D5-2689-9B73-4793B26CBC0D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59" name="Isosceles Triangle 4358">
                  <a:extLst>
                    <a:ext uri="{FF2B5EF4-FFF2-40B4-BE49-F238E27FC236}">
                      <a16:creationId xmlns:a16="http://schemas.microsoft.com/office/drawing/2014/main" id="{E9C3E486-C934-4C3C-27A7-D64FAA07DA2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3" name="Group 4352">
                <a:extLst>
                  <a:ext uri="{FF2B5EF4-FFF2-40B4-BE49-F238E27FC236}">
                    <a16:creationId xmlns:a16="http://schemas.microsoft.com/office/drawing/2014/main" id="{B5681694-CB25-28CE-7692-9023C253FD9B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54" name="Straight Connector 4353">
                  <a:extLst>
                    <a:ext uri="{FF2B5EF4-FFF2-40B4-BE49-F238E27FC236}">
                      <a16:creationId xmlns:a16="http://schemas.microsoft.com/office/drawing/2014/main" id="{5DCCFA63-8FB2-9109-CE19-7FDEFC412FBD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5" name="Straight Connector 4354">
                  <a:extLst>
                    <a:ext uri="{FF2B5EF4-FFF2-40B4-BE49-F238E27FC236}">
                      <a16:creationId xmlns:a16="http://schemas.microsoft.com/office/drawing/2014/main" id="{189563BC-32AB-CF63-9B2A-C6B39A88DCCC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56" name="Isosceles Triangle 4355">
                  <a:extLst>
                    <a:ext uri="{FF2B5EF4-FFF2-40B4-BE49-F238E27FC236}">
                      <a16:creationId xmlns:a16="http://schemas.microsoft.com/office/drawing/2014/main" id="{080DBFF9-8362-6F92-8AF7-9A389C92B11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sp>
        <p:nvSpPr>
          <p:cNvPr id="4366" name="Oval 4365">
            <a:extLst>
              <a:ext uri="{FF2B5EF4-FFF2-40B4-BE49-F238E27FC236}">
                <a16:creationId xmlns:a16="http://schemas.microsoft.com/office/drawing/2014/main" id="{78EA229E-F54D-F5F2-3885-28D25C2A847D}"/>
              </a:ext>
            </a:extLst>
          </p:cNvPr>
          <p:cNvSpPr>
            <a:spLocks noChangeAspect="1"/>
          </p:cNvSpPr>
          <p:nvPr/>
        </p:nvSpPr>
        <p:spPr bwMode="auto">
          <a:xfrm>
            <a:off x="1295400" y="3657600"/>
            <a:ext cx="1251463" cy="1212644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367" name="Picture 4366">
            <a:extLst>
              <a:ext uri="{FF2B5EF4-FFF2-40B4-BE49-F238E27FC236}">
                <a16:creationId xmlns:a16="http://schemas.microsoft.com/office/drawing/2014/main" id="{9B33E62C-E61A-B1AC-C885-BBF9DF3F0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5818615"/>
            <a:ext cx="207282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966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access—III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8DB5A0-A339-3425-5A64-E5AF9E190395}"/>
              </a:ext>
            </a:extLst>
          </p:cNvPr>
          <p:cNvSpPr txBox="1"/>
          <p:nvPr/>
        </p:nvSpPr>
        <p:spPr>
          <a:xfrm>
            <a:off x="685800" y="1905000"/>
            <a:ext cx="3012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Numerical example, contd.: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6F0BA0F-F469-0BB0-028B-603C70FCD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8458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BSS1: choose slot in (1..100), transmit if in (1..10); other BSSs: (1..1000), (11..20)      ③ (For specified slots in </a:t>
            </a:r>
            <a:r>
              <a:rPr lang="en-US" sz="16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en-US" sz="18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BSS1: choose slot in (1..10); others: choose slot in (11..20); ⑤ (For specified slots in </a:t>
            </a:r>
            <a:r>
              <a:rPr lang="en-US" sz="16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④</a:t>
            </a:r>
            <a:r>
              <a:rPr lang="en-US" sz="18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same as 3.</a:t>
            </a:r>
            <a:endParaRPr lang="en-US" sz="1800" b="0" i="1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>
              <a:buFont typeface="Times New Roman" pitchFamily="16" charset="0"/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kern="0" dirty="0">
              <a:latin typeface="Calibri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7908767-9F84-A567-5F25-E5AB9C6E2F53}"/>
              </a:ext>
            </a:extLst>
          </p:cNvPr>
          <p:cNvGrpSpPr/>
          <p:nvPr/>
        </p:nvGrpSpPr>
        <p:grpSpPr>
          <a:xfrm>
            <a:off x="685800" y="2514600"/>
            <a:ext cx="7850631" cy="2819400"/>
            <a:chOff x="685800" y="2667000"/>
            <a:chExt cx="7850631" cy="28194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FECC152-7C59-1AF1-A4E6-FC8F868986A9}"/>
                </a:ext>
              </a:extLst>
            </p:cNvPr>
            <p:cNvSpPr/>
            <p:nvPr/>
          </p:nvSpPr>
          <p:spPr>
            <a:xfrm>
              <a:off x="1239080" y="3453653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8FA09F-FAD1-2F16-E595-C0E3AD91807A}"/>
                </a:ext>
              </a:extLst>
            </p:cNvPr>
            <p:cNvSpPr txBox="1"/>
            <p:nvPr/>
          </p:nvSpPr>
          <p:spPr>
            <a:xfrm>
              <a:off x="685800" y="3118131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STA1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FD89353-CCF8-FF28-3472-FBF48F46DF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8033" y="4895801"/>
              <a:ext cx="310373" cy="31037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A4E7A09-CFD0-A6DA-DC35-C3C203D64D88}"/>
                </a:ext>
              </a:extLst>
            </p:cNvPr>
            <p:cNvSpPr txBox="1"/>
            <p:nvPr/>
          </p:nvSpPr>
          <p:spPr>
            <a:xfrm>
              <a:off x="746380" y="4571591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1D66F0-F964-4D5C-A165-3DD60069D31C}"/>
                </a:ext>
              </a:extLst>
            </p:cNvPr>
            <p:cNvGrpSpPr/>
            <p:nvPr/>
          </p:nvGrpSpPr>
          <p:grpSpPr>
            <a:xfrm>
              <a:off x="1458407" y="4730615"/>
              <a:ext cx="248518" cy="510273"/>
              <a:chOff x="5735362" y="2322318"/>
              <a:chExt cx="263580" cy="541198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D508AF0A-05D0-E776-7790-2ED4893E9BB9}"/>
                  </a:ext>
                </a:extLst>
              </p:cNvPr>
              <p:cNvCxnSpPr>
                <a:stCxn id="8" idx="6"/>
              </p:cNvCxnSpPr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4187B1FC-7BB4-DCB5-CAED-69B8ABC4DD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A36947A7-346B-2CC9-82BA-AF4C0F8B9021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3165D1AA-1B39-F11A-2E0D-B49A43A7723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A525649B-C000-DA66-A926-CB3A74952189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Isosceles Triangle 60">
                  <a:extLst>
                    <a:ext uri="{FF2B5EF4-FFF2-40B4-BE49-F238E27FC236}">
                      <a16:creationId xmlns:a16="http://schemas.microsoft.com/office/drawing/2014/main" id="{46A2CFDD-A015-1679-3286-E2321F6708A6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9809287F-DECE-A2A4-718F-ED1E94331C7F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CE528DF6-2FC6-19CB-64AE-B787D932506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5FD87B2B-06D2-9709-45DD-DE7ECE1800DB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Isosceles Triangle 57">
                  <a:extLst>
                    <a:ext uri="{FF2B5EF4-FFF2-40B4-BE49-F238E27FC236}">
                      <a16:creationId xmlns:a16="http://schemas.microsoft.com/office/drawing/2014/main" id="{113D2773-9A4D-0361-9701-C08D40B473CF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748D620-56B3-6E18-6131-F7622EC307EB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FE05DBE3-628B-D31B-47D4-37D4BEC4DD4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951B7DC0-538B-3EB9-1E17-D33CCFBA463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Isosceles Triangle 54">
                  <a:extLst>
                    <a:ext uri="{FF2B5EF4-FFF2-40B4-BE49-F238E27FC236}">
                      <a16:creationId xmlns:a16="http://schemas.microsoft.com/office/drawing/2014/main" id="{6794DE9E-A242-0B0F-7FAD-AFF34ADC82DA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563F9856-83D0-C973-E354-F68066B3BFBB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D724CCD0-BF02-9C6E-3799-8370001B17A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B5DC2E5B-1592-07BA-FF73-7D53072B5B2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Isosceles Triangle 51">
                  <a:extLst>
                    <a:ext uri="{FF2B5EF4-FFF2-40B4-BE49-F238E27FC236}">
                      <a16:creationId xmlns:a16="http://schemas.microsoft.com/office/drawing/2014/main" id="{998703DA-2DDD-D854-0B99-B6EBDDE24EFA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670774-9EE1-1C96-1C7E-D4F29FE5B835}"/>
                </a:ext>
              </a:extLst>
            </p:cNvPr>
            <p:cNvSpPr/>
            <p:nvPr/>
          </p:nvSpPr>
          <p:spPr>
            <a:xfrm>
              <a:off x="1228857" y="4150782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CF5C2EC-E73A-A8D0-1138-53B6DCBCE984}"/>
                </a:ext>
              </a:extLst>
            </p:cNvPr>
            <p:cNvSpPr txBox="1"/>
            <p:nvPr/>
          </p:nvSpPr>
          <p:spPr>
            <a:xfrm>
              <a:off x="703761" y="3827608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STA2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EC49C71-38F6-C43A-1E35-71B8C0158342}"/>
                </a:ext>
              </a:extLst>
            </p:cNvPr>
            <p:cNvCxnSpPr/>
            <p:nvPr/>
          </p:nvCxnSpPr>
          <p:spPr>
            <a:xfrm>
              <a:off x="2007418" y="3726455"/>
              <a:ext cx="5586723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4628C1-4871-1AC2-B73C-2EBC7686D20D}"/>
                </a:ext>
              </a:extLst>
            </p:cNvPr>
            <p:cNvSpPr txBox="1"/>
            <p:nvPr/>
          </p:nvSpPr>
          <p:spPr>
            <a:xfrm>
              <a:off x="7620000" y="3580790"/>
              <a:ext cx="611316" cy="29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time</a:t>
              </a:r>
            </a:p>
          </p:txBody>
        </p:sp>
        <p:grpSp>
          <p:nvGrpSpPr>
            <p:cNvPr id="4166" name="Group 4165">
              <a:extLst>
                <a:ext uri="{FF2B5EF4-FFF2-40B4-BE49-F238E27FC236}">
                  <a16:creationId xmlns:a16="http://schemas.microsoft.com/office/drawing/2014/main" id="{0AC7AEB6-133D-24C5-509E-F3C0A66ADDD1}"/>
                </a:ext>
              </a:extLst>
            </p:cNvPr>
            <p:cNvGrpSpPr/>
            <p:nvPr/>
          </p:nvGrpSpPr>
          <p:grpSpPr>
            <a:xfrm>
              <a:off x="2130552" y="2667000"/>
              <a:ext cx="6405879" cy="2819400"/>
              <a:chOff x="2411550" y="2667000"/>
              <a:chExt cx="6405879" cy="2819400"/>
            </a:xfrm>
          </p:grpSpPr>
          <p:pic>
            <p:nvPicPr>
              <p:cNvPr id="17" name="Graphic 16" descr="Badge 3 outline">
                <a:extLst>
                  <a:ext uri="{FF2B5EF4-FFF2-40B4-BE49-F238E27FC236}">
                    <a16:creationId xmlns:a16="http://schemas.microsoft.com/office/drawing/2014/main" id="{C7406B92-9323-2E19-32D3-78E45B6FDA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233672" y="4654296"/>
                <a:ext cx="344859" cy="344859"/>
              </a:xfrm>
              <a:prstGeom prst="rect">
                <a:avLst/>
              </a:prstGeom>
            </p:spPr>
          </p:pic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D058EA2-0144-9290-B82E-B74775D087DB}"/>
                  </a:ext>
                </a:extLst>
              </p:cNvPr>
              <p:cNvSpPr/>
              <p:nvPr/>
            </p:nvSpPr>
            <p:spPr>
              <a:xfrm>
                <a:off x="7772400" y="3886200"/>
                <a:ext cx="950046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</a:t>
                </a:r>
                <a:r>
                  <a:rPr lang="en-US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AP2</a:t>
                </a:r>
              </a:p>
            </p:txBody>
          </p:sp>
          <p:pic>
            <p:nvPicPr>
              <p:cNvPr id="23" name="Graphic 22" descr="Badge 5 outline">
                <a:extLst>
                  <a:ext uri="{FF2B5EF4-FFF2-40B4-BE49-F238E27FC236}">
                    <a16:creationId xmlns:a16="http://schemas.microsoft.com/office/drawing/2014/main" id="{7D1BBFD3-E52A-E394-1784-7FF0A24CA0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632704" y="4654296"/>
                <a:ext cx="344859" cy="344859"/>
              </a:xfrm>
              <a:prstGeom prst="rect">
                <a:avLst/>
              </a:prstGeom>
            </p:spPr>
          </p:pic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6BCFDCB-D5AF-ACEB-F286-43122CB1E452}"/>
                  </a:ext>
                </a:extLst>
              </p:cNvPr>
              <p:cNvSpPr/>
              <p:nvPr/>
            </p:nvSpPr>
            <p:spPr>
              <a:xfrm>
                <a:off x="6629400" y="4703231"/>
                <a:ext cx="412233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59" name="Group 4158">
                <a:extLst>
                  <a:ext uri="{FF2B5EF4-FFF2-40B4-BE49-F238E27FC236}">
                    <a16:creationId xmlns:a16="http://schemas.microsoft.com/office/drawing/2014/main" id="{4D38D52E-54B7-8FBB-663E-3C0C7F409952}"/>
                  </a:ext>
                </a:extLst>
              </p:cNvPr>
              <p:cNvGrpSpPr/>
              <p:nvPr/>
            </p:nvGrpSpPr>
            <p:grpSpPr>
              <a:xfrm>
                <a:off x="7077456" y="4681728"/>
                <a:ext cx="1739973" cy="629823"/>
                <a:chOff x="10147227" y="4681728"/>
                <a:chExt cx="1739973" cy="629823"/>
              </a:xfrm>
            </p:grpSpPr>
            <p:cxnSp>
              <p:nvCxnSpPr>
                <p:cNvPr id="25" name="Straight Arrow Connector 24">
                  <a:extLst>
                    <a:ext uri="{FF2B5EF4-FFF2-40B4-BE49-F238E27FC236}">
                      <a16:creationId xmlns:a16="http://schemas.microsoft.com/office/drawing/2014/main" id="{8AD95E75-EB42-3779-795E-1F7C8DD008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147227" y="5025350"/>
                  <a:ext cx="620289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D89C9947-ABDB-14DA-7436-72361E9BCD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84304" y="4683737"/>
                  <a:ext cx="0" cy="6278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2" name="Straight Connector 4101">
                  <a:extLst>
                    <a:ext uri="{FF2B5EF4-FFF2-40B4-BE49-F238E27FC236}">
                      <a16:creationId xmlns:a16="http://schemas.microsoft.com/office/drawing/2014/main" id="{7A6F101E-6F64-CE16-B0DD-7E97A32B57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887200" y="4681728"/>
                  <a:ext cx="0" cy="6278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3" name="Straight Arrow Connector 4102">
                  <a:extLst>
                    <a:ext uri="{FF2B5EF4-FFF2-40B4-BE49-F238E27FC236}">
                      <a16:creationId xmlns:a16="http://schemas.microsoft.com/office/drawing/2014/main" id="{06A98B85-B530-768B-8D07-748FF9A7C6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924396" y="5029200"/>
                  <a:ext cx="962804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1692E5CA-8A1D-0EAC-B7B1-08F21E02F10C}"/>
                  </a:ext>
                </a:extLst>
              </p:cNvPr>
              <p:cNvGrpSpPr/>
              <p:nvPr/>
            </p:nvGrpSpPr>
            <p:grpSpPr>
              <a:xfrm>
                <a:off x="2411550" y="2667000"/>
                <a:ext cx="1703250" cy="2819400"/>
                <a:chOff x="2411550" y="2667000"/>
                <a:chExt cx="1703250" cy="2819400"/>
              </a:xfrm>
            </p:grpSpPr>
            <p:pic>
              <p:nvPicPr>
                <p:cNvPr id="16" name="Graphic 15" descr="Badge 1 outline">
                  <a:extLst>
                    <a:ext uri="{FF2B5EF4-FFF2-40B4-BE49-F238E27FC236}">
                      <a16:creationId xmlns:a16="http://schemas.microsoft.com/office/drawing/2014/main" id="{A8171F36-182B-7204-DD76-48FF3C52D89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34640" y="4654296"/>
                  <a:ext cx="344859" cy="344859"/>
                </a:xfrm>
                <a:prstGeom prst="rect">
                  <a:avLst/>
                </a:prstGeom>
              </p:spPr>
            </p:pic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B29F3858-EF1C-A75E-7012-3FDA88A2039D}"/>
                    </a:ext>
                  </a:extLst>
                </p:cNvPr>
                <p:cNvSpPr/>
                <p:nvPr/>
              </p:nvSpPr>
              <p:spPr>
                <a:xfrm>
                  <a:off x="2414016" y="4725680"/>
                  <a:ext cx="383907" cy="60832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50E6C11D-EC54-66C4-9404-311137FD41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33846" y="5026260"/>
                  <a:ext cx="900349" cy="358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5EC92A2C-2A49-0F27-EF58-806A742E0A0B}"/>
                    </a:ext>
                  </a:extLst>
                </p:cNvPr>
                <p:cNvCxnSpPr/>
                <p:nvPr/>
              </p:nvCxnSpPr>
              <p:spPr>
                <a:xfrm>
                  <a:off x="3734195" y="4706186"/>
                  <a:ext cx="0" cy="6278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1" name="Graphic 20" descr="Badge outline">
                  <a:extLst>
                    <a:ext uri="{FF2B5EF4-FFF2-40B4-BE49-F238E27FC236}">
                      <a16:creationId xmlns:a16="http://schemas.microsoft.com/office/drawing/2014/main" id="{D32C527E-D0E7-214B-C2B1-8DCB4DA5536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69941" y="2953512"/>
                  <a:ext cx="344859" cy="344859"/>
                </a:xfrm>
                <a:prstGeom prst="rect">
                  <a:avLst/>
                </a:prstGeom>
              </p:spPr>
            </p:pic>
            <p:sp>
              <p:nvSpPr>
                <p:cNvPr id="4100" name="Rectangle 4099">
                  <a:extLst>
                    <a:ext uri="{FF2B5EF4-FFF2-40B4-BE49-F238E27FC236}">
                      <a16:creationId xmlns:a16="http://schemas.microsoft.com/office/drawing/2014/main" id="{74274D37-0E41-3AE3-4A54-982963A50FEB}"/>
                    </a:ext>
                  </a:extLst>
                </p:cNvPr>
                <p:cNvSpPr/>
                <p:nvPr/>
              </p:nvSpPr>
              <p:spPr bwMode="auto">
                <a:xfrm>
                  <a:off x="2895600" y="2953512"/>
                  <a:ext cx="467990" cy="1618079"/>
                </a:xfrm>
                <a:prstGeom prst="rect">
                  <a:avLst/>
                </a:prstGeom>
                <a:solidFill>
                  <a:srgbClr val="FFCC99">
                    <a:alpha val="37000"/>
                  </a:srgbClr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grpSp>
              <p:nvGrpSpPr>
                <p:cNvPr id="4099" name="Group 4098">
                  <a:extLst>
                    <a:ext uri="{FF2B5EF4-FFF2-40B4-BE49-F238E27FC236}">
                      <a16:creationId xmlns:a16="http://schemas.microsoft.com/office/drawing/2014/main" id="{669C81A3-FB21-33F3-13C2-C4A4165834FE}"/>
                    </a:ext>
                  </a:extLst>
                </p:cNvPr>
                <p:cNvGrpSpPr/>
                <p:nvPr/>
              </p:nvGrpSpPr>
              <p:grpSpPr>
                <a:xfrm>
                  <a:off x="2895600" y="3118088"/>
                  <a:ext cx="817045" cy="1371865"/>
                  <a:chOff x="3121019" y="3118088"/>
                  <a:chExt cx="817045" cy="1371865"/>
                </a:xfrm>
              </p:grpSpPr>
              <p:sp>
                <p:nvSpPr>
                  <p:cNvPr id="29" name="Rectangle 28">
                    <a:extLst>
                      <a:ext uri="{FF2B5EF4-FFF2-40B4-BE49-F238E27FC236}">
                        <a16:creationId xmlns:a16="http://schemas.microsoft.com/office/drawing/2014/main" id="{6705FA04-3ECB-08AA-4ED9-7C6896D536F4}"/>
                      </a:ext>
                    </a:extLst>
                  </p:cNvPr>
                  <p:cNvSpPr/>
                  <p:nvPr/>
                </p:nvSpPr>
                <p:spPr>
                  <a:xfrm>
                    <a:off x="3123930" y="3118088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Rectangle 29">
                    <a:extLst>
                      <a:ext uri="{FF2B5EF4-FFF2-40B4-BE49-F238E27FC236}">
                        <a16:creationId xmlns:a16="http://schemas.microsoft.com/office/drawing/2014/main" id="{BDA7DBF8-B5D5-CB0A-1A34-60EB4659817D}"/>
                      </a:ext>
                    </a:extLst>
                  </p:cNvPr>
                  <p:cNvSpPr/>
                  <p:nvPr/>
                </p:nvSpPr>
                <p:spPr>
                  <a:xfrm>
                    <a:off x="3238774" y="3118265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Rectangle 30">
                    <a:extLst>
                      <a:ext uri="{FF2B5EF4-FFF2-40B4-BE49-F238E27FC236}">
                        <a16:creationId xmlns:a16="http://schemas.microsoft.com/office/drawing/2014/main" id="{D2CA2552-DAD0-5D23-3B9E-40EAC377F164}"/>
                      </a:ext>
                    </a:extLst>
                  </p:cNvPr>
                  <p:cNvSpPr/>
                  <p:nvPr/>
                </p:nvSpPr>
                <p:spPr>
                  <a:xfrm>
                    <a:off x="3355647" y="3118088"/>
                    <a:ext cx="116749" cy="60832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Rectangle 31">
                    <a:extLst>
                      <a:ext uri="{FF2B5EF4-FFF2-40B4-BE49-F238E27FC236}">
                        <a16:creationId xmlns:a16="http://schemas.microsoft.com/office/drawing/2014/main" id="{B6AE8878-EB4D-8C39-2613-9E4C26424BF4}"/>
                      </a:ext>
                    </a:extLst>
                  </p:cNvPr>
                  <p:cNvSpPr/>
                  <p:nvPr/>
                </p:nvSpPr>
                <p:spPr>
                  <a:xfrm>
                    <a:off x="3472271" y="3118140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" name="Rectangle 32">
                    <a:extLst>
                      <a:ext uri="{FF2B5EF4-FFF2-40B4-BE49-F238E27FC236}">
                        <a16:creationId xmlns:a16="http://schemas.microsoft.com/office/drawing/2014/main" id="{06A2B6F9-003F-C479-8BC1-915A84B0D94A}"/>
                      </a:ext>
                    </a:extLst>
                  </p:cNvPr>
                  <p:cNvSpPr/>
                  <p:nvPr/>
                </p:nvSpPr>
                <p:spPr>
                  <a:xfrm>
                    <a:off x="3590019" y="3118274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B4523D0B-D972-DCB7-E6C1-BF2DB413EF17}"/>
                      </a:ext>
                    </a:extLst>
                  </p:cNvPr>
                  <p:cNvSpPr/>
                  <p:nvPr/>
                </p:nvSpPr>
                <p:spPr>
                  <a:xfrm>
                    <a:off x="3706892" y="3118096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Rectangle 34">
                    <a:extLst>
                      <a:ext uri="{FF2B5EF4-FFF2-40B4-BE49-F238E27FC236}">
                        <a16:creationId xmlns:a16="http://schemas.microsoft.com/office/drawing/2014/main" id="{5E1646F4-EF01-E44B-C4F5-FF6C49E1DD32}"/>
                      </a:ext>
                    </a:extLst>
                  </p:cNvPr>
                  <p:cNvSpPr/>
                  <p:nvPr/>
                </p:nvSpPr>
                <p:spPr>
                  <a:xfrm>
                    <a:off x="3821315" y="3118104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" name="Rectangle 35">
                    <a:extLst>
                      <a:ext uri="{FF2B5EF4-FFF2-40B4-BE49-F238E27FC236}">
                        <a16:creationId xmlns:a16="http://schemas.microsoft.com/office/drawing/2014/main" id="{BB72DC0A-7307-AEAE-BF89-50FD064F177B}"/>
                      </a:ext>
                    </a:extLst>
                  </p:cNvPr>
                  <p:cNvSpPr/>
                  <p:nvPr/>
                </p:nvSpPr>
                <p:spPr>
                  <a:xfrm>
                    <a:off x="3121019" y="3881491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Rectangle 36">
                    <a:extLst>
                      <a:ext uri="{FF2B5EF4-FFF2-40B4-BE49-F238E27FC236}">
                        <a16:creationId xmlns:a16="http://schemas.microsoft.com/office/drawing/2014/main" id="{0EFA7ABC-8E19-4A2E-B459-798A52D3AED2}"/>
                      </a:ext>
                    </a:extLst>
                  </p:cNvPr>
                  <p:cNvSpPr/>
                  <p:nvPr/>
                </p:nvSpPr>
                <p:spPr>
                  <a:xfrm>
                    <a:off x="3238767" y="3881625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5A0C0437-4B94-D57B-FBEC-1F571D0739BB}"/>
                      </a:ext>
                    </a:extLst>
                  </p:cNvPr>
                  <p:cNvSpPr/>
                  <p:nvPr/>
                </p:nvSpPr>
                <p:spPr>
                  <a:xfrm>
                    <a:off x="3355640" y="3881448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D02BD8ED-55D6-A558-D323-52029146BB54}"/>
                      </a:ext>
                    </a:extLst>
                  </p:cNvPr>
                  <p:cNvSpPr/>
                  <p:nvPr/>
                </p:nvSpPr>
                <p:spPr>
                  <a:xfrm>
                    <a:off x="3472264" y="3881499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62B69AAB-767C-A66A-5788-54D581D32C11}"/>
                      </a:ext>
                    </a:extLst>
                  </p:cNvPr>
                  <p:cNvSpPr/>
                  <p:nvPr/>
                </p:nvSpPr>
                <p:spPr>
                  <a:xfrm>
                    <a:off x="3590011" y="3881633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Rectangle 40">
                    <a:extLst>
                      <a:ext uri="{FF2B5EF4-FFF2-40B4-BE49-F238E27FC236}">
                        <a16:creationId xmlns:a16="http://schemas.microsoft.com/office/drawing/2014/main" id="{FABBCD3D-BBC8-DFDA-F9CE-D6A2DA5F8A7B}"/>
                      </a:ext>
                    </a:extLst>
                  </p:cNvPr>
                  <p:cNvSpPr/>
                  <p:nvPr/>
                </p:nvSpPr>
                <p:spPr>
                  <a:xfrm>
                    <a:off x="3706884" y="3881456"/>
                    <a:ext cx="116749" cy="60832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BDD05F9C-1AFB-595A-7710-A33D7011472B}"/>
                      </a:ext>
                    </a:extLst>
                  </p:cNvPr>
                  <p:cNvSpPr/>
                  <p:nvPr/>
                </p:nvSpPr>
                <p:spPr>
                  <a:xfrm>
                    <a:off x="3821307" y="3881464"/>
                    <a:ext cx="116749" cy="608320"/>
                  </a:xfrm>
                  <a:prstGeom prst="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58EAD49B-B41E-4033-639E-1F641F6551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411550" y="2971800"/>
                  <a:ext cx="0" cy="25146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65000"/>
                    </a:schemeClr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4105" name="TextBox 4104">
                  <a:extLst>
                    <a:ext uri="{FF2B5EF4-FFF2-40B4-BE49-F238E27FC236}">
                      <a16:creationId xmlns:a16="http://schemas.microsoft.com/office/drawing/2014/main" id="{C06B24BB-9E24-4CE2-C651-EA3522B51371}"/>
                    </a:ext>
                  </a:extLst>
                </p:cNvPr>
                <p:cNvSpPr txBox="1"/>
                <p:nvPr/>
              </p:nvSpPr>
              <p:spPr>
                <a:xfrm>
                  <a:off x="2819400" y="2667000"/>
                  <a:ext cx="59022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BSS1</a:t>
                  </a:r>
                </a:p>
              </p:txBody>
            </p:sp>
          </p:grpSp>
          <p:sp>
            <p:nvSpPr>
              <p:cNvPr id="4128" name="Rectangle 4127">
                <a:extLst>
                  <a:ext uri="{FF2B5EF4-FFF2-40B4-BE49-F238E27FC236}">
                    <a16:creationId xmlns:a16="http://schemas.microsoft.com/office/drawing/2014/main" id="{9B290C13-23C9-1A08-BFF2-274AD4F7C223}"/>
                  </a:ext>
                </a:extLst>
              </p:cNvPr>
              <p:cNvSpPr/>
              <p:nvPr/>
            </p:nvSpPr>
            <p:spPr>
              <a:xfrm>
                <a:off x="5214546" y="4725680"/>
                <a:ext cx="383907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29" name="Straight Arrow Connector 4128">
                <a:extLst>
                  <a:ext uri="{FF2B5EF4-FFF2-40B4-BE49-F238E27FC236}">
                    <a16:creationId xmlns:a16="http://schemas.microsoft.com/office/drawing/2014/main" id="{010C9D50-776D-C51B-3C42-27C085BE3B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34376" y="5026260"/>
                <a:ext cx="900349" cy="35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73818378-9DFA-806B-3C57-90D7EAF0C88F}"/>
                  </a:ext>
                </a:extLst>
              </p:cNvPr>
              <p:cNvCxnSpPr/>
              <p:nvPr/>
            </p:nvCxnSpPr>
            <p:spPr>
              <a:xfrm>
                <a:off x="6534725" y="4706186"/>
                <a:ext cx="0" cy="6278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Rectangle 4131">
                <a:extLst>
                  <a:ext uri="{FF2B5EF4-FFF2-40B4-BE49-F238E27FC236}">
                    <a16:creationId xmlns:a16="http://schemas.microsoft.com/office/drawing/2014/main" id="{187CE77A-70DC-DE4D-066B-8847358F1716}"/>
                  </a:ext>
                </a:extLst>
              </p:cNvPr>
              <p:cNvSpPr/>
              <p:nvPr/>
            </p:nvSpPr>
            <p:spPr bwMode="auto">
              <a:xfrm>
                <a:off x="5696130" y="2953512"/>
                <a:ext cx="467990" cy="1618079"/>
              </a:xfrm>
              <a:prstGeom prst="rect">
                <a:avLst/>
              </a:prstGeom>
              <a:solidFill>
                <a:srgbClr val="FFCC99">
                  <a:alpha val="37000"/>
                </a:srgbClr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4133" name="Group 4132">
                <a:extLst>
                  <a:ext uri="{FF2B5EF4-FFF2-40B4-BE49-F238E27FC236}">
                    <a16:creationId xmlns:a16="http://schemas.microsoft.com/office/drawing/2014/main" id="{E80D45D8-DAA7-D01C-16B9-6DF25C132217}"/>
                  </a:ext>
                </a:extLst>
              </p:cNvPr>
              <p:cNvGrpSpPr/>
              <p:nvPr/>
            </p:nvGrpSpPr>
            <p:grpSpPr>
              <a:xfrm>
                <a:off x="5696130" y="3118088"/>
                <a:ext cx="817045" cy="1371865"/>
                <a:chOff x="3121019" y="3118088"/>
                <a:chExt cx="817045" cy="1371865"/>
              </a:xfrm>
            </p:grpSpPr>
            <p:sp>
              <p:nvSpPr>
                <p:cNvPr id="4136" name="Rectangle 4135">
                  <a:extLst>
                    <a:ext uri="{FF2B5EF4-FFF2-40B4-BE49-F238E27FC236}">
                      <a16:creationId xmlns:a16="http://schemas.microsoft.com/office/drawing/2014/main" id="{EABE841F-2E42-2585-EA43-AB495B7C9A55}"/>
                    </a:ext>
                  </a:extLst>
                </p:cNvPr>
                <p:cNvSpPr/>
                <p:nvPr/>
              </p:nvSpPr>
              <p:spPr>
                <a:xfrm>
                  <a:off x="3123930" y="3118088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37" name="Rectangle 4136">
                  <a:extLst>
                    <a:ext uri="{FF2B5EF4-FFF2-40B4-BE49-F238E27FC236}">
                      <a16:creationId xmlns:a16="http://schemas.microsoft.com/office/drawing/2014/main" id="{8A9C97E1-C254-AC5D-0E98-F76A8B90BA67}"/>
                    </a:ext>
                  </a:extLst>
                </p:cNvPr>
                <p:cNvSpPr/>
                <p:nvPr/>
              </p:nvSpPr>
              <p:spPr>
                <a:xfrm>
                  <a:off x="3238774" y="3118265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38" name="Rectangle 4137">
                  <a:extLst>
                    <a:ext uri="{FF2B5EF4-FFF2-40B4-BE49-F238E27FC236}">
                      <a16:creationId xmlns:a16="http://schemas.microsoft.com/office/drawing/2014/main" id="{3A2E5F3F-FE92-0EEB-8CB1-94E75937F15C}"/>
                    </a:ext>
                  </a:extLst>
                </p:cNvPr>
                <p:cNvSpPr/>
                <p:nvPr/>
              </p:nvSpPr>
              <p:spPr>
                <a:xfrm>
                  <a:off x="3355647" y="3118088"/>
                  <a:ext cx="116749" cy="60832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39" name="Rectangle 4138">
                  <a:extLst>
                    <a:ext uri="{FF2B5EF4-FFF2-40B4-BE49-F238E27FC236}">
                      <a16:creationId xmlns:a16="http://schemas.microsoft.com/office/drawing/2014/main" id="{E9574F03-20B8-7618-315D-A1C8BB360D64}"/>
                    </a:ext>
                  </a:extLst>
                </p:cNvPr>
                <p:cNvSpPr/>
                <p:nvPr/>
              </p:nvSpPr>
              <p:spPr>
                <a:xfrm>
                  <a:off x="3472271" y="3118140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0" name="Rectangle 4139">
                  <a:extLst>
                    <a:ext uri="{FF2B5EF4-FFF2-40B4-BE49-F238E27FC236}">
                      <a16:creationId xmlns:a16="http://schemas.microsoft.com/office/drawing/2014/main" id="{9AD86736-4C84-5406-82BE-64EBC4A2A940}"/>
                    </a:ext>
                  </a:extLst>
                </p:cNvPr>
                <p:cNvSpPr/>
                <p:nvPr/>
              </p:nvSpPr>
              <p:spPr>
                <a:xfrm>
                  <a:off x="3590019" y="311827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1" name="Rectangle 4140">
                  <a:extLst>
                    <a:ext uri="{FF2B5EF4-FFF2-40B4-BE49-F238E27FC236}">
                      <a16:creationId xmlns:a16="http://schemas.microsoft.com/office/drawing/2014/main" id="{5E78508F-40C3-6544-44BD-B23164E476D6}"/>
                    </a:ext>
                  </a:extLst>
                </p:cNvPr>
                <p:cNvSpPr/>
                <p:nvPr/>
              </p:nvSpPr>
              <p:spPr>
                <a:xfrm>
                  <a:off x="3706892" y="3118096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2" name="Rectangle 4141">
                  <a:extLst>
                    <a:ext uri="{FF2B5EF4-FFF2-40B4-BE49-F238E27FC236}">
                      <a16:creationId xmlns:a16="http://schemas.microsoft.com/office/drawing/2014/main" id="{D10926C2-0AD6-DE3B-A852-A26A15E0BEA1}"/>
                    </a:ext>
                  </a:extLst>
                </p:cNvPr>
                <p:cNvSpPr/>
                <p:nvPr/>
              </p:nvSpPr>
              <p:spPr>
                <a:xfrm>
                  <a:off x="3821315" y="311810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3" name="Rectangle 4142">
                  <a:extLst>
                    <a:ext uri="{FF2B5EF4-FFF2-40B4-BE49-F238E27FC236}">
                      <a16:creationId xmlns:a16="http://schemas.microsoft.com/office/drawing/2014/main" id="{811CC975-8D4C-4F66-86A4-1BB48D1B973A}"/>
                    </a:ext>
                  </a:extLst>
                </p:cNvPr>
                <p:cNvSpPr/>
                <p:nvPr/>
              </p:nvSpPr>
              <p:spPr>
                <a:xfrm>
                  <a:off x="3121019" y="3881491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4" name="Rectangle 4143">
                  <a:extLst>
                    <a:ext uri="{FF2B5EF4-FFF2-40B4-BE49-F238E27FC236}">
                      <a16:creationId xmlns:a16="http://schemas.microsoft.com/office/drawing/2014/main" id="{DADF13B7-3CFA-0A60-B8FE-37E249C8AB78}"/>
                    </a:ext>
                  </a:extLst>
                </p:cNvPr>
                <p:cNvSpPr/>
                <p:nvPr/>
              </p:nvSpPr>
              <p:spPr>
                <a:xfrm>
                  <a:off x="3238767" y="3881625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5" name="Rectangle 4144">
                  <a:extLst>
                    <a:ext uri="{FF2B5EF4-FFF2-40B4-BE49-F238E27FC236}">
                      <a16:creationId xmlns:a16="http://schemas.microsoft.com/office/drawing/2014/main" id="{793F4F16-7338-2CFD-63B7-16D11525669A}"/>
                    </a:ext>
                  </a:extLst>
                </p:cNvPr>
                <p:cNvSpPr/>
                <p:nvPr/>
              </p:nvSpPr>
              <p:spPr>
                <a:xfrm>
                  <a:off x="3355640" y="3881448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6" name="Rectangle 4145">
                  <a:extLst>
                    <a:ext uri="{FF2B5EF4-FFF2-40B4-BE49-F238E27FC236}">
                      <a16:creationId xmlns:a16="http://schemas.microsoft.com/office/drawing/2014/main" id="{7F741172-945D-16E6-F5DB-9BADAF0E272B}"/>
                    </a:ext>
                  </a:extLst>
                </p:cNvPr>
                <p:cNvSpPr/>
                <p:nvPr/>
              </p:nvSpPr>
              <p:spPr>
                <a:xfrm>
                  <a:off x="3472264" y="3881499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7" name="Rectangle 4146">
                  <a:extLst>
                    <a:ext uri="{FF2B5EF4-FFF2-40B4-BE49-F238E27FC236}">
                      <a16:creationId xmlns:a16="http://schemas.microsoft.com/office/drawing/2014/main" id="{976C8FF7-2C24-515D-63DA-D167E12200A1}"/>
                    </a:ext>
                  </a:extLst>
                </p:cNvPr>
                <p:cNvSpPr/>
                <p:nvPr/>
              </p:nvSpPr>
              <p:spPr>
                <a:xfrm>
                  <a:off x="3590011" y="3881633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8" name="Rectangle 4147">
                  <a:extLst>
                    <a:ext uri="{FF2B5EF4-FFF2-40B4-BE49-F238E27FC236}">
                      <a16:creationId xmlns:a16="http://schemas.microsoft.com/office/drawing/2014/main" id="{02E0C19B-098B-68F3-74DF-E2A5743D9F5D}"/>
                    </a:ext>
                  </a:extLst>
                </p:cNvPr>
                <p:cNvSpPr/>
                <p:nvPr/>
              </p:nvSpPr>
              <p:spPr>
                <a:xfrm>
                  <a:off x="3706884" y="3881456"/>
                  <a:ext cx="116749" cy="60832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49" name="Rectangle 4148">
                  <a:extLst>
                    <a:ext uri="{FF2B5EF4-FFF2-40B4-BE49-F238E27FC236}">
                      <a16:creationId xmlns:a16="http://schemas.microsoft.com/office/drawing/2014/main" id="{6CD98165-3ACC-987F-A703-C65FC3256CA1}"/>
                    </a:ext>
                  </a:extLst>
                </p:cNvPr>
                <p:cNvSpPr/>
                <p:nvPr/>
              </p:nvSpPr>
              <p:spPr>
                <a:xfrm>
                  <a:off x="3821307" y="388146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134" name="Straight Connector 4133">
                <a:extLst>
                  <a:ext uri="{FF2B5EF4-FFF2-40B4-BE49-F238E27FC236}">
                    <a16:creationId xmlns:a16="http://schemas.microsoft.com/office/drawing/2014/main" id="{AF0007B3-D5FE-566F-F2B5-49724C2BBFB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212080" y="2971800"/>
                <a:ext cx="0" cy="25146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35" name="TextBox 4134">
                <a:extLst>
                  <a:ext uri="{FF2B5EF4-FFF2-40B4-BE49-F238E27FC236}">
                    <a16:creationId xmlns:a16="http://schemas.microsoft.com/office/drawing/2014/main" id="{4E854964-C598-320C-B968-34D2C8B147F8}"/>
                  </a:ext>
                </a:extLst>
              </p:cNvPr>
              <p:cNvSpPr txBox="1"/>
              <p:nvPr/>
            </p:nvSpPr>
            <p:spPr>
              <a:xfrm>
                <a:off x="5619930" y="2667000"/>
                <a:ext cx="5902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BSS1</a:t>
                </a:r>
              </a:p>
            </p:txBody>
          </p:sp>
          <p:sp>
            <p:nvSpPr>
              <p:cNvPr id="4153" name="Rectangle 4152">
                <a:extLst>
                  <a:ext uri="{FF2B5EF4-FFF2-40B4-BE49-F238E27FC236}">
                    <a16:creationId xmlns:a16="http://schemas.microsoft.com/office/drawing/2014/main" id="{F0B58A62-616E-08ED-1299-45566CCA25D0}"/>
                  </a:ext>
                </a:extLst>
              </p:cNvPr>
              <p:cNvSpPr/>
              <p:nvPr/>
            </p:nvSpPr>
            <p:spPr>
              <a:xfrm>
                <a:off x="7110946" y="3125480"/>
                <a:ext cx="558999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6" name="Rectangle 4095">
                <a:extLst>
                  <a:ext uri="{FF2B5EF4-FFF2-40B4-BE49-F238E27FC236}">
                    <a16:creationId xmlns:a16="http://schemas.microsoft.com/office/drawing/2014/main" id="{85CF0F57-D4A5-5BBB-E4BD-C5E61D0349A2}"/>
                  </a:ext>
                </a:extLst>
              </p:cNvPr>
              <p:cNvSpPr/>
              <p:nvPr/>
            </p:nvSpPr>
            <p:spPr>
              <a:xfrm>
                <a:off x="3812466" y="4725680"/>
                <a:ext cx="383907" cy="608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98" name="Straight Arrow Connector 4097">
                <a:extLst>
                  <a:ext uri="{FF2B5EF4-FFF2-40B4-BE49-F238E27FC236}">
                    <a16:creationId xmlns:a16="http://schemas.microsoft.com/office/drawing/2014/main" id="{E65EE464-AE2D-B939-51A0-BB3906F29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32296" y="5026260"/>
                <a:ext cx="900349" cy="35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D9EA0B1D-F427-8EE3-F777-C3915E175217}"/>
                  </a:ext>
                </a:extLst>
              </p:cNvPr>
              <p:cNvCxnSpPr/>
              <p:nvPr/>
            </p:nvCxnSpPr>
            <p:spPr>
              <a:xfrm>
                <a:off x="5132645" y="4706186"/>
                <a:ext cx="0" cy="6278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Rectangle 4107">
                <a:extLst>
                  <a:ext uri="{FF2B5EF4-FFF2-40B4-BE49-F238E27FC236}">
                    <a16:creationId xmlns:a16="http://schemas.microsoft.com/office/drawing/2014/main" id="{9F236E26-FEB1-E0D8-A0C6-6BBF95CB5C0F}"/>
                  </a:ext>
                </a:extLst>
              </p:cNvPr>
              <p:cNvSpPr/>
              <p:nvPr/>
            </p:nvSpPr>
            <p:spPr bwMode="auto">
              <a:xfrm>
                <a:off x="4294050" y="2953512"/>
                <a:ext cx="467990" cy="1618079"/>
              </a:xfrm>
              <a:prstGeom prst="rect">
                <a:avLst/>
              </a:prstGeom>
              <a:solidFill>
                <a:srgbClr val="FFCC99">
                  <a:alpha val="37000"/>
                </a:srgbClr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4109" name="Group 4108">
                <a:extLst>
                  <a:ext uri="{FF2B5EF4-FFF2-40B4-BE49-F238E27FC236}">
                    <a16:creationId xmlns:a16="http://schemas.microsoft.com/office/drawing/2014/main" id="{D8375D11-4F9A-A1C6-C29E-E1C726343DD4}"/>
                  </a:ext>
                </a:extLst>
              </p:cNvPr>
              <p:cNvGrpSpPr/>
              <p:nvPr/>
            </p:nvGrpSpPr>
            <p:grpSpPr>
              <a:xfrm>
                <a:off x="4294050" y="3118088"/>
                <a:ext cx="817045" cy="1371865"/>
                <a:chOff x="3121019" y="3118088"/>
                <a:chExt cx="817045" cy="1371865"/>
              </a:xfrm>
            </p:grpSpPr>
            <p:sp>
              <p:nvSpPr>
                <p:cNvPr id="4112" name="Rectangle 4111">
                  <a:extLst>
                    <a:ext uri="{FF2B5EF4-FFF2-40B4-BE49-F238E27FC236}">
                      <a16:creationId xmlns:a16="http://schemas.microsoft.com/office/drawing/2014/main" id="{CFE0F5B5-B5D3-BB36-C993-9F278E55CC8A}"/>
                    </a:ext>
                  </a:extLst>
                </p:cNvPr>
                <p:cNvSpPr/>
                <p:nvPr/>
              </p:nvSpPr>
              <p:spPr>
                <a:xfrm>
                  <a:off x="3123930" y="3118088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3" name="Rectangle 4112">
                  <a:extLst>
                    <a:ext uri="{FF2B5EF4-FFF2-40B4-BE49-F238E27FC236}">
                      <a16:creationId xmlns:a16="http://schemas.microsoft.com/office/drawing/2014/main" id="{20C4EBD0-6915-61E6-5731-8E04D8A28B4B}"/>
                    </a:ext>
                  </a:extLst>
                </p:cNvPr>
                <p:cNvSpPr/>
                <p:nvPr/>
              </p:nvSpPr>
              <p:spPr>
                <a:xfrm>
                  <a:off x="3238774" y="3118265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4" name="Rectangle 4113">
                  <a:extLst>
                    <a:ext uri="{FF2B5EF4-FFF2-40B4-BE49-F238E27FC236}">
                      <a16:creationId xmlns:a16="http://schemas.microsoft.com/office/drawing/2014/main" id="{C115A4DC-2AD3-FAA1-C9F3-12A977028C48}"/>
                    </a:ext>
                  </a:extLst>
                </p:cNvPr>
                <p:cNvSpPr/>
                <p:nvPr/>
              </p:nvSpPr>
              <p:spPr>
                <a:xfrm>
                  <a:off x="3355647" y="3118088"/>
                  <a:ext cx="116749" cy="60832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5" name="Rectangle 4114">
                  <a:extLst>
                    <a:ext uri="{FF2B5EF4-FFF2-40B4-BE49-F238E27FC236}">
                      <a16:creationId xmlns:a16="http://schemas.microsoft.com/office/drawing/2014/main" id="{2B589C16-CA21-3D85-E801-FF246DD3FF3A}"/>
                    </a:ext>
                  </a:extLst>
                </p:cNvPr>
                <p:cNvSpPr/>
                <p:nvPr/>
              </p:nvSpPr>
              <p:spPr>
                <a:xfrm>
                  <a:off x="3472271" y="3118140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6" name="Rectangle 4115">
                  <a:extLst>
                    <a:ext uri="{FF2B5EF4-FFF2-40B4-BE49-F238E27FC236}">
                      <a16:creationId xmlns:a16="http://schemas.microsoft.com/office/drawing/2014/main" id="{D9FED4F2-3E7B-3E9F-D006-08F8FA3C6C94}"/>
                    </a:ext>
                  </a:extLst>
                </p:cNvPr>
                <p:cNvSpPr/>
                <p:nvPr/>
              </p:nvSpPr>
              <p:spPr>
                <a:xfrm>
                  <a:off x="3590019" y="311827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7" name="Rectangle 4116">
                  <a:extLst>
                    <a:ext uri="{FF2B5EF4-FFF2-40B4-BE49-F238E27FC236}">
                      <a16:creationId xmlns:a16="http://schemas.microsoft.com/office/drawing/2014/main" id="{5D8C80C8-2C02-50A8-58C3-630A2B368213}"/>
                    </a:ext>
                  </a:extLst>
                </p:cNvPr>
                <p:cNvSpPr/>
                <p:nvPr/>
              </p:nvSpPr>
              <p:spPr>
                <a:xfrm>
                  <a:off x="3706892" y="3118096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8" name="Rectangle 4117">
                  <a:extLst>
                    <a:ext uri="{FF2B5EF4-FFF2-40B4-BE49-F238E27FC236}">
                      <a16:creationId xmlns:a16="http://schemas.microsoft.com/office/drawing/2014/main" id="{7E50DF88-ADFE-5647-2B85-8A4F3A8C67EA}"/>
                    </a:ext>
                  </a:extLst>
                </p:cNvPr>
                <p:cNvSpPr/>
                <p:nvPr/>
              </p:nvSpPr>
              <p:spPr>
                <a:xfrm>
                  <a:off x="3821315" y="311810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19" name="Rectangle 4118">
                  <a:extLst>
                    <a:ext uri="{FF2B5EF4-FFF2-40B4-BE49-F238E27FC236}">
                      <a16:creationId xmlns:a16="http://schemas.microsoft.com/office/drawing/2014/main" id="{F2A0268C-F09B-3BEE-3CC2-F622FDD57B82}"/>
                    </a:ext>
                  </a:extLst>
                </p:cNvPr>
                <p:cNvSpPr/>
                <p:nvPr/>
              </p:nvSpPr>
              <p:spPr>
                <a:xfrm>
                  <a:off x="3121019" y="3881491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0" name="Rectangle 4119">
                  <a:extLst>
                    <a:ext uri="{FF2B5EF4-FFF2-40B4-BE49-F238E27FC236}">
                      <a16:creationId xmlns:a16="http://schemas.microsoft.com/office/drawing/2014/main" id="{20FD7203-BC96-5136-6BB2-D4B7D3452D02}"/>
                    </a:ext>
                  </a:extLst>
                </p:cNvPr>
                <p:cNvSpPr/>
                <p:nvPr/>
              </p:nvSpPr>
              <p:spPr>
                <a:xfrm>
                  <a:off x="3238767" y="3881625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1" name="Rectangle 4120">
                  <a:extLst>
                    <a:ext uri="{FF2B5EF4-FFF2-40B4-BE49-F238E27FC236}">
                      <a16:creationId xmlns:a16="http://schemas.microsoft.com/office/drawing/2014/main" id="{88F80B2C-43C0-82D0-0E29-0B28D1589AE8}"/>
                    </a:ext>
                  </a:extLst>
                </p:cNvPr>
                <p:cNvSpPr/>
                <p:nvPr/>
              </p:nvSpPr>
              <p:spPr>
                <a:xfrm>
                  <a:off x="3355640" y="3881448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2" name="Rectangle 4121">
                  <a:extLst>
                    <a:ext uri="{FF2B5EF4-FFF2-40B4-BE49-F238E27FC236}">
                      <a16:creationId xmlns:a16="http://schemas.microsoft.com/office/drawing/2014/main" id="{7505B47D-AB2F-85BA-4BDC-C35DFB68199C}"/>
                    </a:ext>
                  </a:extLst>
                </p:cNvPr>
                <p:cNvSpPr/>
                <p:nvPr/>
              </p:nvSpPr>
              <p:spPr>
                <a:xfrm>
                  <a:off x="3472264" y="3881499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3" name="Rectangle 4122">
                  <a:extLst>
                    <a:ext uri="{FF2B5EF4-FFF2-40B4-BE49-F238E27FC236}">
                      <a16:creationId xmlns:a16="http://schemas.microsoft.com/office/drawing/2014/main" id="{5E3D1A6A-CC13-B023-2986-63744ED7A954}"/>
                    </a:ext>
                  </a:extLst>
                </p:cNvPr>
                <p:cNvSpPr/>
                <p:nvPr/>
              </p:nvSpPr>
              <p:spPr>
                <a:xfrm>
                  <a:off x="3590011" y="3881633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4" name="Rectangle 4123">
                  <a:extLst>
                    <a:ext uri="{FF2B5EF4-FFF2-40B4-BE49-F238E27FC236}">
                      <a16:creationId xmlns:a16="http://schemas.microsoft.com/office/drawing/2014/main" id="{708BD17B-1C37-465B-B0EA-174C5E729FD3}"/>
                    </a:ext>
                  </a:extLst>
                </p:cNvPr>
                <p:cNvSpPr/>
                <p:nvPr/>
              </p:nvSpPr>
              <p:spPr>
                <a:xfrm>
                  <a:off x="3706884" y="3881456"/>
                  <a:ext cx="116749" cy="60832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25" name="Rectangle 4124">
                  <a:extLst>
                    <a:ext uri="{FF2B5EF4-FFF2-40B4-BE49-F238E27FC236}">
                      <a16:creationId xmlns:a16="http://schemas.microsoft.com/office/drawing/2014/main" id="{E04544EE-3454-DD4B-224B-015E65FCE179}"/>
                    </a:ext>
                  </a:extLst>
                </p:cNvPr>
                <p:cNvSpPr/>
                <p:nvPr/>
              </p:nvSpPr>
              <p:spPr>
                <a:xfrm>
                  <a:off x="3821307" y="3881464"/>
                  <a:ext cx="116749" cy="60832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AF2ED516-73D5-1F79-AA18-E25A7D7D668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810000" y="2971800"/>
                <a:ext cx="0" cy="25146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11" name="TextBox 4110">
                <a:extLst>
                  <a:ext uri="{FF2B5EF4-FFF2-40B4-BE49-F238E27FC236}">
                    <a16:creationId xmlns:a16="http://schemas.microsoft.com/office/drawing/2014/main" id="{A04C12B0-029B-56DF-9EE1-86F090CAC295}"/>
                  </a:ext>
                </a:extLst>
              </p:cNvPr>
              <p:cNvSpPr txBox="1"/>
              <p:nvPr/>
            </p:nvSpPr>
            <p:spPr>
              <a:xfrm>
                <a:off x="4217850" y="2667000"/>
                <a:ext cx="5902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BSS1</a:t>
                </a:r>
              </a:p>
            </p:txBody>
          </p:sp>
        </p:grp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9E4461A-DAEA-034F-BC80-B3A2E6C5DEE5}"/>
                </a:ext>
              </a:extLst>
            </p:cNvPr>
            <p:cNvSpPr/>
            <p:nvPr/>
          </p:nvSpPr>
          <p:spPr>
            <a:xfrm>
              <a:off x="4953000" y="2989434"/>
              <a:ext cx="272862" cy="272862"/>
            </a:xfrm>
            <a:custGeom>
              <a:avLst/>
              <a:gdLst>
                <a:gd name="connsiteX0" fmla="*/ 136431 w 272862"/>
                <a:gd name="connsiteY0" fmla="*/ 7185 h 272862"/>
                <a:gd name="connsiteX1" fmla="*/ 265678 w 272862"/>
                <a:gd name="connsiteY1" fmla="*/ 136431 h 272862"/>
                <a:gd name="connsiteX2" fmla="*/ 136431 w 272862"/>
                <a:gd name="connsiteY2" fmla="*/ 265678 h 272862"/>
                <a:gd name="connsiteX3" fmla="*/ 7185 w 272862"/>
                <a:gd name="connsiteY3" fmla="*/ 136431 h 272862"/>
                <a:gd name="connsiteX4" fmla="*/ 136431 w 272862"/>
                <a:gd name="connsiteY4" fmla="*/ 7185 h 272862"/>
                <a:gd name="connsiteX5" fmla="*/ 136431 w 272862"/>
                <a:gd name="connsiteY5" fmla="*/ 0 h 272862"/>
                <a:gd name="connsiteX6" fmla="*/ 0 w 272862"/>
                <a:gd name="connsiteY6" fmla="*/ 136431 h 272862"/>
                <a:gd name="connsiteX7" fmla="*/ 136431 w 272862"/>
                <a:gd name="connsiteY7" fmla="*/ 272863 h 272862"/>
                <a:gd name="connsiteX8" fmla="*/ 272863 w 272862"/>
                <a:gd name="connsiteY8" fmla="*/ 136431 h 272862"/>
                <a:gd name="connsiteX9" fmla="*/ 136561 w 272862"/>
                <a:gd name="connsiteY9" fmla="*/ 0 h 272862"/>
                <a:gd name="connsiteX10" fmla="*/ 136431 w 272862"/>
                <a:gd name="connsiteY10" fmla="*/ 0 h 2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2862" h="272862">
                  <a:moveTo>
                    <a:pt x="136431" y="7185"/>
                  </a:moveTo>
                  <a:cubicBezTo>
                    <a:pt x="207812" y="7185"/>
                    <a:pt x="265678" y="65050"/>
                    <a:pt x="265678" y="136431"/>
                  </a:cubicBezTo>
                  <a:cubicBezTo>
                    <a:pt x="265678" y="207812"/>
                    <a:pt x="207812" y="265678"/>
                    <a:pt x="136431" y="265678"/>
                  </a:cubicBezTo>
                  <a:cubicBezTo>
                    <a:pt x="65050" y="265678"/>
                    <a:pt x="7185" y="207812"/>
                    <a:pt x="7185" y="136431"/>
                  </a:cubicBezTo>
                  <a:cubicBezTo>
                    <a:pt x="7266" y="65084"/>
                    <a:pt x="65084" y="7266"/>
                    <a:pt x="136431" y="7185"/>
                  </a:cubicBezTo>
                  <a:moveTo>
                    <a:pt x="136431" y="0"/>
                  </a:moveTo>
                  <a:cubicBezTo>
                    <a:pt x="61082" y="0"/>
                    <a:pt x="0" y="61082"/>
                    <a:pt x="0" y="136431"/>
                  </a:cubicBezTo>
                  <a:cubicBezTo>
                    <a:pt x="0" y="211780"/>
                    <a:pt x="61082" y="272863"/>
                    <a:pt x="136431" y="272863"/>
                  </a:cubicBezTo>
                  <a:cubicBezTo>
                    <a:pt x="211780" y="272863"/>
                    <a:pt x="272863" y="211780"/>
                    <a:pt x="272863" y="136431"/>
                  </a:cubicBezTo>
                  <a:cubicBezTo>
                    <a:pt x="272898" y="61118"/>
                    <a:pt x="211874" y="36"/>
                    <a:pt x="136561" y="0"/>
                  </a:cubicBezTo>
                  <a:cubicBezTo>
                    <a:pt x="136517" y="0"/>
                    <a:pt x="136474" y="0"/>
                    <a:pt x="136431" y="0"/>
                  </a:cubicBezTo>
                  <a:close/>
                </a:path>
              </a:pathLst>
            </a:custGeom>
            <a:solidFill>
              <a:srgbClr val="000000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A5CCAA7-9C24-74F6-966B-5595F7793DBC}"/>
                </a:ext>
              </a:extLst>
            </p:cNvPr>
            <p:cNvSpPr/>
            <p:nvPr/>
          </p:nvSpPr>
          <p:spPr>
            <a:xfrm>
              <a:off x="5040472" y="3063938"/>
              <a:ext cx="84206" cy="118221"/>
            </a:xfrm>
            <a:custGeom>
              <a:avLst/>
              <a:gdLst>
                <a:gd name="connsiteX0" fmla="*/ 57168 w 84206"/>
                <a:gd name="connsiteY0" fmla="*/ 118222 h 118221"/>
                <a:gd name="connsiteX1" fmla="*/ 57168 w 84206"/>
                <a:gd name="connsiteY1" fmla="*/ 88252 h 118221"/>
                <a:gd name="connsiteX2" fmla="*/ 0 w 84206"/>
                <a:gd name="connsiteY2" fmla="*/ 88252 h 118221"/>
                <a:gd name="connsiteX3" fmla="*/ 0 w 84206"/>
                <a:gd name="connsiteY3" fmla="*/ 80079 h 118221"/>
                <a:gd name="connsiteX4" fmla="*/ 15935 w 84206"/>
                <a:gd name="connsiteY4" fmla="*/ 61115 h 118221"/>
                <a:gd name="connsiteX5" fmla="*/ 31680 w 84206"/>
                <a:gd name="connsiteY5" fmla="*/ 40090 h 118221"/>
                <a:gd name="connsiteX6" fmla="*/ 45536 w 84206"/>
                <a:gd name="connsiteY6" fmla="*/ 18971 h 118221"/>
                <a:gd name="connsiteX7" fmla="*/ 55867 w 84206"/>
                <a:gd name="connsiteY7" fmla="*/ 0 h 118221"/>
                <a:gd name="connsiteX8" fmla="*/ 65347 w 84206"/>
                <a:gd name="connsiteY8" fmla="*/ 0 h 118221"/>
                <a:gd name="connsiteX9" fmla="*/ 65347 w 84206"/>
                <a:gd name="connsiteY9" fmla="*/ 80995 h 118221"/>
                <a:gd name="connsiteX10" fmla="*/ 84207 w 84206"/>
                <a:gd name="connsiteY10" fmla="*/ 80995 h 118221"/>
                <a:gd name="connsiteX11" fmla="*/ 84207 w 84206"/>
                <a:gd name="connsiteY11" fmla="*/ 88252 h 118221"/>
                <a:gd name="connsiteX12" fmla="*/ 65347 w 84206"/>
                <a:gd name="connsiteY12" fmla="*/ 88252 h 118221"/>
                <a:gd name="connsiteX13" fmla="*/ 65347 w 84206"/>
                <a:gd name="connsiteY13" fmla="*/ 118222 h 118221"/>
                <a:gd name="connsiteX14" fmla="*/ 54822 w 84206"/>
                <a:gd name="connsiteY14" fmla="*/ 15379 h 118221"/>
                <a:gd name="connsiteX15" fmla="*/ 42486 w 84206"/>
                <a:gd name="connsiteY15" fmla="*/ 35395 h 118221"/>
                <a:gd name="connsiteX16" fmla="*/ 30603 w 84206"/>
                <a:gd name="connsiteY16" fmla="*/ 52609 h 118221"/>
                <a:gd name="connsiteX17" fmla="*/ 19610 w 84206"/>
                <a:gd name="connsiteY17" fmla="*/ 67082 h 118221"/>
                <a:gd name="connsiteX18" fmla="*/ 9979 w 84206"/>
                <a:gd name="connsiteY18" fmla="*/ 78937 h 118221"/>
                <a:gd name="connsiteX19" fmla="*/ 8291 w 84206"/>
                <a:gd name="connsiteY19" fmla="*/ 80984 h 118221"/>
                <a:gd name="connsiteX20" fmla="*/ 8291 w 84206"/>
                <a:gd name="connsiteY20" fmla="*/ 80984 h 118221"/>
                <a:gd name="connsiteX21" fmla="*/ 57168 w 84206"/>
                <a:gd name="connsiteY21" fmla="*/ 80984 h 118221"/>
                <a:gd name="connsiteX22" fmla="*/ 57168 w 84206"/>
                <a:gd name="connsiteY22" fmla="*/ 11330 h 118221"/>
                <a:gd name="connsiteX23" fmla="*/ 57168 w 84206"/>
                <a:gd name="connsiteY23" fmla="*/ 11330 h 11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4206" h="118221">
                  <a:moveTo>
                    <a:pt x="57168" y="118222"/>
                  </a:moveTo>
                  <a:lnTo>
                    <a:pt x="57168" y="88252"/>
                  </a:lnTo>
                  <a:lnTo>
                    <a:pt x="0" y="88252"/>
                  </a:lnTo>
                  <a:lnTo>
                    <a:pt x="0" y="80079"/>
                  </a:lnTo>
                  <a:cubicBezTo>
                    <a:pt x="5166" y="74331"/>
                    <a:pt x="10554" y="67865"/>
                    <a:pt x="15935" y="61115"/>
                  </a:cubicBezTo>
                  <a:cubicBezTo>
                    <a:pt x="21388" y="54265"/>
                    <a:pt x="26687" y="47188"/>
                    <a:pt x="31680" y="40090"/>
                  </a:cubicBezTo>
                  <a:cubicBezTo>
                    <a:pt x="36674" y="32992"/>
                    <a:pt x="41336" y="25886"/>
                    <a:pt x="45536" y="18971"/>
                  </a:cubicBezTo>
                  <a:cubicBezTo>
                    <a:pt x="49301" y="12828"/>
                    <a:pt x="52749" y="6496"/>
                    <a:pt x="55867" y="0"/>
                  </a:cubicBezTo>
                  <a:lnTo>
                    <a:pt x="65347" y="0"/>
                  </a:lnTo>
                  <a:lnTo>
                    <a:pt x="65347" y="80995"/>
                  </a:lnTo>
                  <a:lnTo>
                    <a:pt x="84207" y="80995"/>
                  </a:lnTo>
                  <a:lnTo>
                    <a:pt x="84207" y="88252"/>
                  </a:lnTo>
                  <a:lnTo>
                    <a:pt x="65347" y="88252"/>
                  </a:lnTo>
                  <a:lnTo>
                    <a:pt x="65347" y="118222"/>
                  </a:lnTo>
                  <a:close/>
                  <a:moveTo>
                    <a:pt x="54822" y="15379"/>
                  </a:moveTo>
                  <a:cubicBezTo>
                    <a:pt x="50712" y="22484"/>
                    <a:pt x="46560" y="29220"/>
                    <a:pt x="42486" y="35395"/>
                  </a:cubicBezTo>
                  <a:cubicBezTo>
                    <a:pt x="38412" y="41570"/>
                    <a:pt x="34425" y="47335"/>
                    <a:pt x="30603" y="52609"/>
                  </a:cubicBezTo>
                  <a:cubicBezTo>
                    <a:pt x="26780" y="57882"/>
                    <a:pt x="23084" y="62746"/>
                    <a:pt x="19610" y="67082"/>
                  </a:cubicBezTo>
                  <a:cubicBezTo>
                    <a:pt x="16137" y="71418"/>
                    <a:pt x="12896" y="75406"/>
                    <a:pt x="9979" y="78937"/>
                  </a:cubicBezTo>
                  <a:lnTo>
                    <a:pt x="8291" y="80984"/>
                  </a:lnTo>
                  <a:lnTo>
                    <a:pt x="8291" y="80984"/>
                  </a:lnTo>
                  <a:lnTo>
                    <a:pt x="57168" y="80984"/>
                  </a:lnTo>
                  <a:lnTo>
                    <a:pt x="57168" y="11330"/>
                  </a:lnTo>
                  <a:lnTo>
                    <a:pt x="57168" y="11330"/>
                  </a:lnTo>
                  <a:close/>
                </a:path>
              </a:pathLst>
            </a:custGeom>
            <a:solidFill>
              <a:srgbClr val="000000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101" name="TextBox 4100">
            <a:extLst>
              <a:ext uri="{FF2B5EF4-FFF2-40B4-BE49-F238E27FC236}">
                <a16:creationId xmlns:a16="http://schemas.microsoft.com/office/drawing/2014/main" id="{19EF8809-D54F-7F84-FA23-F0FFE9B8C375}"/>
              </a:ext>
            </a:extLst>
          </p:cNvPr>
          <p:cNvSpPr txBox="1"/>
          <p:nvPr/>
        </p:nvSpPr>
        <p:spPr>
          <a:xfrm>
            <a:off x="7391400" y="6138446"/>
            <a:ext cx="1249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slide 20)</a:t>
            </a:r>
          </a:p>
        </p:txBody>
      </p:sp>
    </p:spTree>
    <p:extLst>
      <p:ext uri="{BB962C8B-B14F-4D97-AF65-F5344CB8AC3E}">
        <p14:creationId xmlns:p14="http://schemas.microsoft.com/office/powerpoint/2010/main" val="762897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199"/>
            <a:ext cx="8458200" cy="4494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Duration: 498</a:t>
            </a:r>
            <a:r>
              <a:rPr lang="en-US" sz="20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60 mini-slots @ 5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each, including gap = 300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3 control frames + SIFS @ 50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+ 16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each = 198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Collision probability &lt; 1%: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Slots in </a:t>
            </a: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have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exactly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r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STAs with probability 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(1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1/n)</a:t>
            </a:r>
            <a:r>
              <a:rPr lang="en-US" sz="1800" b="0" baseline="30000" dirty="0">
                <a:solidFill>
                  <a:schemeClr val="tx1"/>
                </a:solidFill>
                <a:latin typeface="Calibri" pitchFamily="34" charset="0"/>
              </a:rPr>
              <a:t>n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/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r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!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 e</a:t>
            </a:r>
            <a:r>
              <a:rPr lang="en-US" sz="1800" b="0" baseline="300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1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/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r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I.e.,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r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= 0, 1, 2, 3, 4 have probabilities  0.37, 0.37, 0.18, 0.06, 0.02, …, etc.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Slots selected by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③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have at least one STA, so probability  (e</a:t>
            </a:r>
            <a:r>
              <a:rPr lang="en-US" sz="1800" b="0" baseline="300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1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/ (1  e</a:t>
            </a:r>
            <a:r>
              <a:rPr lang="en-US" sz="1800" b="0" baseline="3000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1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)) /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r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I.e., r = 1, 2, 3, 4 have probabilities  0.58, 0.29, 0.10, 0.02, 0.005, etc.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After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④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and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⑥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, probabilities of collision are 0,  0.0029,  0.0015, etc.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I.e., probability that </a:t>
            </a:r>
            <a:r>
              <a:rPr lang="en-US" sz="1800" i="1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r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= 2 and there is a collision after 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⑥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 0.0029, etc.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Each stage after the first reduces collision probability by factor of 10 for </a:t>
            </a:r>
            <a:r>
              <a:rPr lang="en-US" sz="1800" i="1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r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= 2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rgbClr val="4F81BD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Sum  0.0045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access—IV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01A9BC-2074-1A5F-20BD-73E30E929547}"/>
              </a:ext>
            </a:extLst>
          </p:cNvPr>
          <p:cNvSpPr txBox="1"/>
          <p:nvPr/>
        </p:nvSpPr>
        <p:spPr>
          <a:xfrm>
            <a:off x="7391400" y="6138446"/>
            <a:ext cx="1249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slide 20)</a:t>
            </a:r>
          </a:p>
        </p:txBody>
      </p:sp>
    </p:spTree>
    <p:extLst>
      <p:ext uri="{BB962C8B-B14F-4D97-AF65-F5344CB8AC3E}">
        <p14:creationId xmlns:p14="http://schemas.microsoft.com/office/powerpoint/2010/main" val="1625549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Example: assessing UL traffic levels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Channel state information—I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438400"/>
            <a:ext cx="398814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wishes to assess the instantaneous number of STAs seeking to access the medium for UL traffic (not necessarily UL to AP1)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again </a:t>
            </a:r>
            <a:r>
              <a:rPr lang="en-US" sz="1800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advance agreement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STAs can hear AP1, but might not hear each other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can detect STAs outside BSS1 for purposes of deferral only; no data</a:t>
            </a:r>
            <a:endParaRPr lang="en-US" sz="1800" i="1" dirty="0">
              <a:solidFill>
                <a:srgbClr val="4F81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2" indent="0"/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lvl="1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Assume 5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chirp slots (4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+ 1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gap)</a:t>
            </a:r>
          </a:p>
          <a:p>
            <a:pPr marL="57150" lvl="1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Assume average 50</a:t>
            </a:r>
            <a:r>
              <a:rPr lang="en-US" sz="17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for control PPDUs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DC408-8ABE-ABF5-31F0-2FDCDBE1B8B8}"/>
              </a:ext>
            </a:extLst>
          </p:cNvPr>
          <p:cNvSpPr txBox="1"/>
          <p:nvPr/>
        </p:nvSpPr>
        <p:spPr>
          <a:xfrm>
            <a:off x="6553200" y="2057400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Scenario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12524B-9E91-4DB2-D589-66F4E186E676}"/>
              </a:ext>
            </a:extLst>
          </p:cNvPr>
          <p:cNvSpPr>
            <a:spLocks noChangeAspect="1"/>
          </p:cNvSpPr>
          <p:nvPr/>
        </p:nvSpPr>
        <p:spPr>
          <a:xfrm>
            <a:off x="736505" y="2946284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4EC06-20EF-DE79-F0FB-70B5E537EB16}"/>
              </a:ext>
            </a:extLst>
          </p:cNvPr>
          <p:cNvSpPr txBox="1"/>
          <p:nvPr/>
        </p:nvSpPr>
        <p:spPr>
          <a:xfrm>
            <a:off x="350553" y="25908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AP2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BFFAEB6-93C7-5834-E614-632138B68942}"/>
              </a:ext>
            </a:extLst>
          </p:cNvPr>
          <p:cNvGrpSpPr/>
          <p:nvPr/>
        </p:nvGrpSpPr>
        <p:grpSpPr>
          <a:xfrm>
            <a:off x="993809" y="2820784"/>
            <a:ext cx="197685" cy="405899"/>
            <a:chOff x="5735362" y="2322318"/>
            <a:chExt cx="263580" cy="541198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E69C030-82AF-615F-6E95-E3EAA1C32D2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918E26-26C3-BC92-6791-C83391D566A8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7CF1492-B8FF-F92D-C831-EFD49353B3AF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D47E5300-981C-DEB0-8298-1A6A2BA26CF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FE1D3A79-C56E-F759-AB1C-8C5659E5197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AF1FAA19-D512-000F-A272-1828FFDA36C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2C10AEC-0D7E-66F1-7D15-E938FDA2140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0C322BC-A565-ED6A-8E60-6529E9F8A98F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85D09630-05EE-C8FD-3926-9543E757904C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9FA3C28B-25D4-237A-05A3-21253C1FD0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A21D137-2D10-7CCF-8AC6-496E7028C28C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E43723B2-F0A3-1FC1-0241-B123261526EE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14B8C649-9EC0-7DC5-5D1F-A8BCB1F22B0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91817F95-2ABE-C8B9-50CB-8A636369511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E178F32-F6B5-87B7-4431-A61F74A7D3D8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E09C299-8AA5-0BBB-43A7-878CE2F8F40A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B64C7ACC-E73C-908E-F10B-8C8C38158E1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C7E6AA58-98E0-337E-749D-CD907BF4064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60" name="Oval 59">
            <a:extLst>
              <a:ext uri="{FF2B5EF4-FFF2-40B4-BE49-F238E27FC236}">
                <a16:creationId xmlns:a16="http://schemas.microsoft.com/office/drawing/2014/main" id="{44CBB042-D7B6-90CB-68EF-DE3C57E919AA}"/>
              </a:ext>
            </a:extLst>
          </p:cNvPr>
          <p:cNvSpPr>
            <a:spLocks noChangeAspect="1"/>
          </p:cNvSpPr>
          <p:nvPr/>
        </p:nvSpPr>
        <p:spPr>
          <a:xfrm>
            <a:off x="3355011" y="3098684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69716F8-BA8D-287B-C5D4-3881E7C98598}"/>
              </a:ext>
            </a:extLst>
          </p:cNvPr>
          <p:cNvSpPr txBox="1"/>
          <p:nvPr/>
        </p:nvSpPr>
        <p:spPr>
          <a:xfrm>
            <a:off x="2969059" y="27432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AP3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0495819-0BA6-CE16-2D31-78BE843A926B}"/>
              </a:ext>
            </a:extLst>
          </p:cNvPr>
          <p:cNvGrpSpPr/>
          <p:nvPr/>
        </p:nvGrpSpPr>
        <p:grpSpPr>
          <a:xfrm>
            <a:off x="3612315" y="2973184"/>
            <a:ext cx="197685" cy="405899"/>
            <a:chOff x="5735362" y="2322318"/>
            <a:chExt cx="263580" cy="541198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8EA2FA6-EF88-8B22-EF1B-8924AFD678F8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6" name="Straight Connector 4095">
              <a:extLst>
                <a:ext uri="{FF2B5EF4-FFF2-40B4-BE49-F238E27FC236}">
                  <a16:creationId xmlns:a16="http://schemas.microsoft.com/office/drawing/2014/main" id="{72761A66-3C50-975F-9A8A-AF4214ABCBCB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3E5E88C4-711B-61EB-22EF-377201CC4149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2" name="Straight Connector 4111">
                <a:extLst>
                  <a:ext uri="{FF2B5EF4-FFF2-40B4-BE49-F238E27FC236}">
                    <a16:creationId xmlns:a16="http://schemas.microsoft.com/office/drawing/2014/main" id="{3862F718-B55F-ADDA-29DC-87F1409D59B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EB8FB0DD-4F54-D85D-F5EA-256893C68ED1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4" name="Isosceles Triangle 4113">
                <a:extLst>
                  <a:ext uri="{FF2B5EF4-FFF2-40B4-BE49-F238E27FC236}">
                    <a16:creationId xmlns:a16="http://schemas.microsoft.com/office/drawing/2014/main" id="{59A6CA98-231D-AAC9-27DE-6E8E88F67D6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0" name="Group 4099">
              <a:extLst>
                <a:ext uri="{FF2B5EF4-FFF2-40B4-BE49-F238E27FC236}">
                  <a16:creationId xmlns:a16="http://schemas.microsoft.com/office/drawing/2014/main" id="{235227A6-538D-4514-8614-7D210FB95DBF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09" name="Straight Connector 4108">
                <a:extLst>
                  <a:ext uri="{FF2B5EF4-FFF2-40B4-BE49-F238E27FC236}">
                    <a16:creationId xmlns:a16="http://schemas.microsoft.com/office/drawing/2014/main" id="{8CFCA130-74E7-A42D-6D47-E85627F3827F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4810A49C-4791-742F-1164-BD082582039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1" name="Isosceles Triangle 4110">
                <a:extLst>
                  <a:ext uri="{FF2B5EF4-FFF2-40B4-BE49-F238E27FC236}">
                    <a16:creationId xmlns:a16="http://schemas.microsoft.com/office/drawing/2014/main" id="{52F93449-E73F-D7AD-4AE8-4726BD4DA54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1" name="Group 4100">
              <a:extLst>
                <a:ext uri="{FF2B5EF4-FFF2-40B4-BE49-F238E27FC236}">
                  <a16:creationId xmlns:a16="http://schemas.microsoft.com/office/drawing/2014/main" id="{5D9748E9-C93D-B92F-5E47-73616FA9EA21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4BF8474F-85BD-9CC0-5211-2B3141A686A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C4BE5388-4861-3CA9-3C4A-D3E6012ED6D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626000B7-99CF-0FF5-BB87-749E0848D48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02" name="Group 4101">
              <a:extLst>
                <a:ext uri="{FF2B5EF4-FFF2-40B4-BE49-F238E27FC236}">
                  <a16:creationId xmlns:a16="http://schemas.microsoft.com/office/drawing/2014/main" id="{F939ABC1-7ECB-2D0C-697D-88479A5D622F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3A957F34-FA49-C478-D6C0-A7ADF920D75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0A872263-1FF4-9F00-9806-5AF30A8CC207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44944AB7-4968-B01D-BD47-AAA10CE186A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15" name="Oval 4114">
            <a:extLst>
              <a:ext uri="{FF2B5EF4-FFF2-40B4-BE49-F238E27FC236}">
                <a16:creationId xmlns:a16="http://schemas.microsoft.com/office/drawing/2014/main" id="{B2729499-820A-1054-E058-764DA74A893A}"/>
              </a:ext>
            </a:extLst>
          </p:cNvPr>
          <p:cNvSpPr>
            <a:spLocks noChangeAspect="1"/>
          </p:cNvSpPr>
          <p:nvPr/>
        </p:nvSpPr>
        <p:spPr>
          <a:xfrm>
            <a:off x="1450011" y="5815601"/>
            <a:ext cx="246888" cy="246888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4116" name="TextBox 4115">
            <a:extLst>
              <a:ext uri="{FF2B5EF4-FFF2-40B4-BE49-F238E27FC236}">
                <a16:creationId xmlns:a16="http://schemas.microsoft.com/office/drawing/2014/main" id="{83B3D724-D5B5-0205-AA03-2AB9B03DC1DB}"/>
              </a:ext>
            </a:extLst>
          </p:cNvPr>
          <p:cNvSpPr txBox="1"/>
          <p:nvPr/>
        </p:nvSpPr>
        <p:spPr>
          <a:xfrm>
            <a:off x="1064059" y="5460117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AP4</a:t>
            </a:r>
          </a:p>
        </p:txBody>
      </p:sp>
      <p:grpSp>
        <p:nvGrpSpPr>
          <p:cNvPr id="4181" name="Group 4180">
            <a:extLst>
              <a:ext uri="{FF2B5EF4-FFF2-40B4-BE49-F238E27FC236}">
                <a16:creationId xmlns:a16="http://schemas.microsoft.com/office/drawing/2014/main" id="{13C46E5E-7BA7-1C17-3035-456236D716CB}"/>
              </a:ext>
            </a:extLst>
          </p:cNvPr>
          <p:cNvGrpSpPr/>
          <p:nvPr/>
        </p:nvGrpSpPr>
        <p:grpSpPr>
          <a:xfrm>
            <a:off x="457200" y="3657600"/>
            <a:ext cx="359229" cy="207514"/>
            <a:chOff x="2562183" y="4305334"/>
            <a:chExt cx="359229" cy="207514"/>
          </a:xfrm>
        </p:grpSpPr>
        <p:sp>
          <p:nvSpPr>
            <p:cNvPr id="4182" name="Oval 4181">
              <a:extLst>
                <a:ext uri="{FF2B5EF4-FFF2-40B4-BE49-F238E27FC236}">
                  <a16:creationId xmlns:a16="http://schemas.microsoft.com/office/drawing/2014/main" id="{10E2B416-8F14-484F-9A74-8202B039EDBB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83" name="Group 4182">
              <a:extLst>
                <a:ext uri="{FF2B5EF4-FFF2-40B4-BE49-F238E27FC236}">
                  <a16:creationId xmlns:a16="http://schemas.microsoft.com/office/drawing/2014/main" id="{FCC82482-6697-FA1E-FA96-2F659B2047AB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184" name="Straight Connector 4183">
                <a:extLst>
                  <a:ext uri="{FF2B5EF4-FFF2-40B4-BE49-F238E27FC236}">
                    <a16:creationId xmlns:a16="http://schemas.microsoft.com/office/drawing/2014/main" id="{35FB5817-965F-443A-1B2E-FE855E19D1C0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5" name="Straight Connector 4184">
                <a:extLst>
                  <a:ext uri="{FF2B5EF4-FFF2-40B4-BE49-F238E27FC236}">
                    <a16:creationId xmlns:a16="http://schemas.microsoft.com/office/drawing/2014/main" id="{FE49E07C-585E-10BB-FF6E-C09ECA39D8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86" name="Group 4185">
                <a:extLst>
                  <a:ext uri="{FF2B5EF4-FFF2-40B4-BE49-F238E27FC236}">
                    <a16:creationId xmlns:a16="http://schemas.microsoft.com/office/drawing/2014/main" id="{D777BC2A-56E9-563A-B69F-EDC93FD6E545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2" name="Straight Connector 4191">
                  <a:extLst>
                    <a:ext uri="{FF2B5EF4-FFF2-40B4-BE49-F238E27FC236}">
                      <a16:creationId xmlns:a16="http://schemas.microsoft.com/office/drawing/2014/main" id="{E7B4FD6C-D038-146D-D3FA-E1BD858307A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3" name="Straight Connector 4192">
                  <a:extLst>
                    <a:ext uri="{FF2B5EF4-FFF2-40B4-BE49-F238E27FC236}">
                      <a16:creationId xmlns:a16="http://schemas.microsoft.com/office/drawing/2014/main" id="{A394C0E1-3B66-2B89-48FC-51B5FF096F2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4" name="Isosceles Triangle 4193">
                  <a:extLst>
                    <a:ext uri="{FF2B5EF4-FFF2-40B4-BE49-F238E27FC236}">
                      <a16:creationId xmlns:a16="http://schemas.microsoft.com/office/drawing/2014/main" id="{24FA6C75-2387-88A6-63DA-08195871305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87" name="Group 4186">
                <a:extLst>
                  <a:ext uri="{FF2B5EF4-FFF2-40B4-BE49-F238E27FC236}">
                    <a16:creationId xmlns:a16="http://schemas.microsoft.com/office/drawing/2014/main" id="{6A2AB31B-050E-CC70-67D9-02E2AA8E70A0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88" name="Straight Connector 4187">
                  <a:extLst>
                    <a:ext uri="{FF2B5EF4-FFF2-40B4-BE49-F238E27FC236}">
                      <a16:creationId xmlns:a16="http://schemas.microsoft.com/office/drawing/2014/main" id="{79BEB58B-C4F5-9D1C-4CB8-367E4C6EA62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0" name="Straight Connector 4189">
                  <a:extLst>
                    <a:ext uri="{FF2B5EF4-FFF2-40B4-BE49-F238E27FC236}">
                      <a16:creationId xmlns:a16="http://schemas.microsoft.com/office/drawing/2014/main" id="{85F250D5-7C90-F778-0C2A-89113334E4A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1" name="Isosceles Triangle 4190">
                  <a:extLst>
                    <a:ext uri="{FF2B5EF4-FFF2-40B4-BE49-F238E27FC236}">
                      <a16:creationId xmlns:a16="http://schemas.microsoft.com/office/drawing/2014/main" id="{AAB87DF8-ABC6-7EC2-E723-1740C306293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44" name="Group 4243">
            <a:extLst>
              <a:ext uri="{FF2B5EF4-FFF2-40B4-BE49-F238E27FC236}">
                <a16:creationId xmlns:a16="http://schemas.microsoft.com/office/drawing/2014/main" id="{D02D5E16-DD26-FEB1-E159-8FD1A3AAAED9}"/>
              </a:ext>
            </a:extLst>
          </p:cNvPr>
          <p:cNvGrpSpPr/>
          <p:nvPr/>
        </p:nvGrpSpPr>
        <p:grpSpPr>
          <a:xfrm>
            <a:off x="2057400" y="3069086"/>
            <a:ext cx="359229" cy="207514"/>
            <a:chOff x="2562183" y="4305334"/>
            <a:chExt cx="359229" cy="207514"/>
          </a:xfrm>
        </p:grpSpPr>
        <p:sp>
          <p:nvSpPr>
            <p:cNvPr id="4245" name="Oval 4244">
              <a:extLst>
                <a:ext uri="{FF2B5EF4-FFF2-40B4-BE49-F238E27FC236}">
                  <a16:creationId xmlns:a16="http://schemas.microsoft.com/office/drawing/2014/main" id="{2E89D186-166F-88BA-0962-A74CCFB6E80A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46" name="Group 4245">
              <a:extLst>
                <a:ext uri="{FF2B5EF4-FFF2-40B4-BE49-F238E27FC236}">
                  <a16:creationId xmlns:a16="http://schemas.microsoft.com/office/drawing/2014/main" id="{A096CCCE-F170-E4C3-6094-AD0474E7CB52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47" name="Straight Connector 4246">
                <a:extLst>
                  <a:ext uri="{FF2B5EF4-FFF2-40B4-BE49-F238E27FC236}">
                    <a16:creationId xmlns:a16="http://schemas.microsoft.com/office/drawing/2014/main" id="{FC55B766-52EC-0E31-1E93-117153D49D12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8" name="Straight Connector 4247">
                <a:extLst>
                  <a:ext uri="{FF2B5EF4-FFF2-40B4-BE49-F238E27FC236}">
                    <a16:creationId xmlns:a16="http://schemas.microsoft.com/office/drawing/2014/main" id="{BA56E618-A114-CFA7-9BCE-7469678F28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49" name="Group 4248">
                <a:extLst>
                  <a:ext uri="{FF2B5EF4-FFF2-40B4-BE49-F238E27FC236}">
                    <a16:creationId xmlns:a16="http://schemas.microsoft.com/office/drawing/2014/main" id="{5739493B-E40A-8A36-9367-94E6CA91616D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54" name="Straight Connector 4253">
                  <a:extLst>
                    <a:ext uri="{FF2B5EF4-FFF2-40B4-BE49-F238E27FC236}">
                      <a16:creationId xmlns:a16="http://schemas.microsoft.com/office/drawing/2014/main" id="{6131BEB3-2687-EB59-41EF-B59E05DD3275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55" name="Straight Connector 4254">
                  <a:extLst>
                    <a:ext uri="{FF2B5EF4-FFF2-40B4-BE49-F238E27FC236}">
                      <a16:creationId xmlns:a16="http://schemas.microsoft.com/office/drawing/2014/main" id="{27A1E20B-47CD-93C4-2F28-755A6B0EBEC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56" name="Isosceles Triangle 4255">
                  <a:extLst>
                    <a:ext uri="{FF2B5EF4-FFF2-40B4-BE49-F238E27FC236}">
                      <a16:creationId xmlns:a16="http://schemas.microsoft.com/office/drawing/2014/main" id="{F37D1867-2218-F854-EA9B-BF380A63F25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50" name="Group 4249">
                <a:extLst>
                  <a:ext uri="{FF2B5EF4-FFF2-40B4-BE49-F238E27FC236}">
                    <a16:creationId xmlns:a16="http://schemas.microsoft.com/office/drawing/2014/main" id="{147151F3-DA81-3DB2-F993-02ECE267830A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51" name="Straight Connector 4250">
                  <a:extLst>
                    <a:ext uri="{FF2B5EF4-FFF2-40B4-BE49-F238E27FC236}">
                      <a16:creationId xmlns:a16="http://schemas.microsoft.com/office/drawing/2014/main" id="{E3FDDE36-9FC7-9156-A1D3-CACC1A044E0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52" name="Straight Connector 4251">
                  <a:extLst>
                    <a:ext uri="{FF2B5EF4-FFF2-40B4-BE49-F238E27FC236}">
                      <a16:creationId xmlns:a16="http://schemas.microsoft.com/office/drawing/2014/main" id="{9AEB607F-7FDA-2598-36F2-02FAFFAD6776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53" name="Isosceles Triangle 4252">
                  <a:extLst>
                    <a:ext uri="{FF2B5EF4-FFF2-40B4-BE49-F238E27FC236}">
                      <a16:creationId xmlns:a16="http://schemas.microsoft.com/office/drawing/2014/main" id="{DBEC9F6E-C0C5-6647-6F35-521DD4D4A20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57" name="Group 4256">
            <a:extLst>
              <a:ext uri="{FF2B5EF4-FFF2-40B4-BE49-F238E27FC236}">
                <a16:creationId xmlns:a16="http://schemas.microsoft.com/office/drawing/2014/main" id="{42E0A346-FD17-0208-8DDE-61819429D33B}"/>
              </a:ext>
            </a:extLst>
          </p:cNvPr>
          <p:cNvGrpSpPr/>
          <p:nvPr/>
        </p:nvGrpSpPr>
        <p:grpSpPr>
          <a:xfrm>
            <a:off x="3603171" y="3581400"/>
            <a:ext cx="359229" cy="207514"/>
            <a:chOff x="2562183" y="4305334"/>
            <a:chExt cx="359229" cy="207514"/>
          </a:xfrm>
        </p:grpSpPr>
        <p:sp>
          <p:nvSpPr>
            <p:cNvPr id="4258" name="Oval 4257">
              <a:extLst>
                <a:ext uri="{FF2B5EF4-FFF2-40B4-BE49-F238E27FC236}">
                  <a16:creationId xmlns:a16="http://schemas.microsoft.com/office/drawing/2014/main" id="{9A7DCE25-FECD-A20D-8CA5-C4F20A27400F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59" name="Group 4258">
              <a:extLst>
                <a:ext uri="{FF2B5EF4-FFF2-40B4-BE49-F238E27FC236}">
                  <a16:creationId xmlns:a16="http://schemas.microsoft.com/office/drawing/2014/main" id="{3CD14FE9-06C6-6C07-A9AF-D646EAF9CE91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60" name="Straight Connector 4259">
                <a:extLst>
                  <a:ext uri="{FF2B5EF4-FFF2-40B4-BE49-F238E27FC236}">
                    <a16:creationId xmlns:a16="http://schemas.microsoft.com/office/drawing/2014/main" id="{3E4A1954-CF35-304F-9C3E-6CB2ADAC21E1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1" name="Straight Connector 4260">
                <a:extLst>
                  <a:ext uri="{FF2B5EF4-FFF2-40B4-BE49-F238E27FC236}">
                    <a16:creationId xmlns:a16="http://schemas.microsoft.com/office/drawing/2014/main" id="{DD279FAC-588A-706D-C409-CAF3468812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62" name="Group 4261">
                <a:extLst>
                  <a:ext uri="{FF2B5EF4-FFF2-40B4-BE49-F238E27FC236}">
                    <a16:creationId xmlns:a16="http://schemas.microsoft.com/office/drawing/2014/main" id="{7805E6E7-3D38-D5A5-BE76-D080B3890607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67" name="Straight Connector 4266">
                  <a:extLst>
                    <a:ext uri="{FF2B5EF4-FFF2-40B4-BE49-F238E27FC236}">
                      <a16:creationId xmlns:a16="http://schemas.microsoft.com/office/drawing/2014/main" id="{02BAF728-FCE4-D57A-7252-10351EB525AC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8" name="Straight Connector 4267">
                  <a:extLst>
                    <a:ext uri="{FF2B5EF4-FFF2-40B4-BE49-F238E27FC236}">
                      <a16:creationId xmlns:a16="http://schemas.microsoft.com/office/drawing/2014/main" id="{CB745094-055A-B134-E9CF-C5C5063C56C1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69" name="Isosceles Triangle 4268">
                  <a:extLst>
                    <a:ext uri="{FF2B5EF4-FFF2-40B4-BE49-F238E27FC236}">
                      <a16:creationId xmlns:a16="http://schemas.microsoft.com/office/drawing/2014/main" id="{BE574803-E9FE-5320-39C4-CAB185A5D07D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63" name="Group 4262">
                <a:extLst>
                  <a:ext uri="{FF2B5EF4-FFF2-40B4-BE49-F238E27FC236}">
                    <a16:creationId xmlns:a16="http://schemas.microsoft.com/office/drawing/2014/main" id="{2DCA18CD-0503-22A6-A57D-E947D62913E5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64" name="Straight Connector 4263">
                  <a:extLst>
                    <a:ext uri="{FF2B5EF4-FFF2-40B4-BE49-F238E27FC236}">
                      <a16:creationId xmlns:a16="http://schemas.microsoft.com/office/drawing/2014/main" id="{47F1AFD2-A705-E554-E8E2-CF8B3AA18BCF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5" name="Straight Connector 4264">
                  <a:extLst>
                    <a:ext uri="{FF2B5EF4-FFF2-40B4-BE49-F238E27FC236}">
                      <a16:creationId xmlns:a16="http://schemas.microsoft.com/office/drawing/2014/main" id="{D31E8E71-FC0D-C8B5-BD17-A4A8C7C102C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66" name="Isosceles Triangle 4265">
                  <a:extLst>
                    <a:ext uri="{FF2B5EF4-FFF2-40B4-BE49-F238E27FC236}">
                      <a16:creationId xmlns:a16="http://schemas.microsoft.com/office/drawing/2014/main" id="{9DB5E59E-3C4D-2883-85A1-C5979D89F4E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283" name="Group 4282">
            <a:extLst>
              <a:ext uri="{FF2B5EF4-FFF2-40B4-BE49-F238E27FC236}">
                <a16:creationId xmlns:a16="http://schemas.microsoft.com/office/drawing/2014/main" id="{45B306DA-ED13-6A80-724D-86671AA13807}"/>
              </a:ext>
            </a:extLst>
          </p:cNvPr>
          <p:cNvGrpSpPr/>
          <p:nvPr/>
        </p:nvGrpSpPr>
        <p:grpSpPr>
          <a:xfrm>
            <a:off x="3628983" y="5372134"/>
            <a:ext cx="359229" cy="207514"/>
            <a:chOff x="2562183" y="4305334"/>
            <a:chExt cx="359229" cy="207514"/>
          </a:xfrm>
        </p:grpSpPr>
        <p:sp>
          <p:nvSpPr>
            <p:cNvPr id="4284" name="Oval 4283">
              <a:extLst>
                <a:ext uri="{FF2B5EF4-FFF2-40B4-BE49-F238E27FC236}">
                  <a16:creationId xmlns:a16="http://schemas.microsoft.com/office/drawing/2014/main" id="{60EFE50E-F3CC-C873-DBCB-F69649FCCD47}"/>
                </a:ext>
              </a:extLst>
            </p:cNvPr>
            <p:cNvSpPr/>
            <p:nvPr/>
          </p:nvSpPr>
          <p:spPr>
            <a:xfrm>
              <a:off x="2562183" y="4361711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285" name="Group 4284">
              <a:extLst>
                <a:ext uri="{FF2B5EF4-FFF2-40B4-BE49-F238E27FC236}">
                  <a16:creationId xmlns:a16="http://schemas.microsoft.com/office/drawing/2014/main" id="{BA399C5E-DAF1-0F25-F9BD-0237D2FA1A3A}"/>
                </a:ext>
              </a:extLst>
            </p:cNvPr>
            <p:cNvGrpSpPr/>
            <p:nvPr/>
          </p:nvGrpSpPr>
          <p:grpSpPr>
            <a:xfrm>
              <a:off x="2723727" y="4305334"/>
              <a:ext cx="197685" cy="177299"/>
              <a:chOff x="11035509" y="2042920"/>
              <a:chExt cx="263580" cy="236398"/>
            </a:xfrm>
          </p:grpSpPr>
          <p:cxnSp>
            <p:nvCxnSpPr>
              <p:cNvPr id="4286" name="Straight Connector 4285">
                <a:extLst>
                  <a:ext uri="{FF2B5EF4-FFF2-40B4-BE49-F238E27FC236}">
                    <a16:creationId xmlns:a16="http://schemas.microsoft.com/office/drawing/2014/main" id="{5D7F2519-325E-70F0-4F71-F7F9F82B3822}"/>
                  </a:ext>
                </a:extLst>
              </p:cNvPr>
              <p:cNvCxnSpPr/>
              <p:nvPr/>
            </p:nvCxnSpPr>
            <p:spPr>
              <a:xfrm>
                <a:off x="11035509" y="2230309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7" name="Straight Connector 4286">
                <a:extLst>
                  <a:ext uri="{FF2B5EF4-FFF2-40B4-BE49-F238E27FC236}">
                    <a16:creationId xmlns:a16="http://schemas.microsoft.com/office/drawing/2014/main" id="{1A7C99C5-184E-164C-4832-F3AE4F0D74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63536" y="2126918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88" name="Group 4287">
                <a:extLst>
                  <a:ext uri="{FF2B5EF4-FFF2-40B4-BE49-F238E27FC236}">
                    <a16:creationId xmlns:a16="http://schemas.microsoft.com/office/drawing/2014/main" id="{D3EFDAEA-1DBF-B410-8678-3E92FEC49CA6}"/>
                  </a:ext>
                </a:extLst>
              </p:cNvPr>
              <p:cNvGrpSpPr/>
              <p:nvPr/>
            </p:nvGrpSpPr>
            <p:grpSpPr>
              <a:xfrm>
                <a:off x="11165441" y="20429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93" name="Straight Connector 4292">
                  <a:extLst>
                    <a:ext uri="{FF2B5EF4-FFF2-40B4-BE49-F238E27FC236}">
                      <a16:creationId xmlns:a16="http://schemas.microsoft.com/office/drawing/2014/main" id="{AFFA1A00-8C62-163A-15EE-4A9DB24AE2AB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4" name="Straight Connector 4293">
                  <a:extLst>
                    <a:ext uri="{FF2B5EF4-FFF2-40B4-BE49-F238E27FC236}">
                      <a16:creationId xmlns:a16="http://schemas.microsoft.com/office/drawing/2014/main" id="{98C9EF9B-FCD9-E2F1-1742-F78B15BBBC2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95" name="Isosceles Triangle 4294">
                  <a:extLst>
                    <a:ext uri="{FF2B5EF4-FFF2-40B4-BE49-F238E27FC236}">
                      <a16:creationId xmlns:a16="http://schemas.microsoft.com/office/drawing/2014/main" id="{C8302B07-672A-6C1B-4030-AA112184264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289" name="Group 4288">
                <a:extLst>
                  <a:ext uri="{FF2B5EF4-FFF2-40B4-BE49-F238E27FC236}">
                    <a16:creationId xmlns:a16="http://schemas.microsoft.com/office/drawing/2014/main" id="{97258393-0D74-4357-B521-D2C175F95E71}"/>
                  </a:ext>
                </a:extLst>
              </p:cNvPr>
              <p:cNvGrpSpPr/>
              <p:nvPr/>
            </p:nvGrpSpPr>
            <p:grpSpPr>
              <a:xfrm>
                <a:off x="11165441" y="2195320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90" name="Straight Connector 4289">
                  <a:extLst>
                    <a:ext uri="{FF2B5EF4-FFF2-40B4-BE49-F238E27FC236}">
                      <a16:creationId xmlns:a16="http://schemas.microsoft.com/office/drawing/2014/main" id="{DA2A6C5C-49AB-A43B-E1D5-55FDB7EDF2F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1" name="Straight Connector 4290">
                  <a:extLst>
                    <a:ext uri="{FF2B5EF4-FFF2-40B4-BE49-F238E27FC236}">
                      <a16:creationId xmlns:a16="http://schemas.microsoft.com/office/drawing/2014/main" id="{F26ACB15-B8F7-0349-7147-11502ADF2A08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92" name="Isosceles Triangle 4291">
                  <a:extLst>
                    <a:ext uri="{FF2B5EF4-FFF2-40B4-BE49-F238E27FC236}">
                      <a16:creationId xmlns:a16="http://schemas.microsoft.com/office/drawing/2014/main" id="{4BEE7645-F517-8C2C-BC06-38480418065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grpSp>
        <p:nvGrpSpPr>
          <p:cNvPr id="4308" name="Group 4307">
            <a:extLst>
              <a:ext uri="{FF2B5EF4-FFF2-40B4-BE49-F238E27FC236}">
                <a16:creationId xmlns:a16="http://schemas.microsoft.com/office/drawing/2014/main" id="{ACBF22F1-680D-1EEF-5796-515F96DB88F3}"/>
              </a:ext>
            </a:extLst>
          </p:cNvPr>
          <p:cNvGrpSpPr/>
          <p:nvPr/>
        </p:nvGrpSpPr>
        <p:grpSpPr>
          <a:xfrm>
            <a:off x="3306535" y="4164859"/>
            <a:ext cx="274865" cy="151137"/>
            <a:chOff x="1533486" y="3860059"/>
            <a:chExt cx="274865" cy="151137"/>
          </a:xfrm>
        </p:grpSpPr>
        <p:sp>
          <p:nvSpPr>
            <p:cNvPr id="4309" name="Oval 4308">
              <a:extLst>
                <a:ext uri="{FF2B5EF4-FFF2-40B4-BE49-F238E27FC236}">
                  <a16:creationId xmlns:a16="http://schemas.microsoft.com/office/drawing/2014/main" id="{75B52463-EB43-0924-67F8-E5598514C26E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10" name="Group 4309">
              <a:extLst>
                <a:ext uri="{FF2B5EF4-FFF2-40B4-BE49-F238E27FC236}">
                  <a16:creationId xmlns:a16="http://schemas.microsoft.com/office/drawing/2014/main" id="{8ED90578-A908-7EFB-FDB7-329B07CB76F5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11" name="Straight Connector 4310">
                <a:extLst>
                  <a:ext uri="{FF2B5EF4-FFF2-40B4-BE49-F238E27FC236}">
                    <a16:creationId xmlns:a16="http://schemas.microsoft.com/office/drawing/2014/main" id="{349409B8-D16A-01D3-4D1E-92EC925CDD4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2" name="Straight Connector 4311">
                <a:extLst>
                  <a:ext uri="{FF2B5EF4-FFF2-40B4-BE49-F238E27FC236}">
                    <a16:creationId xmlns:a16="http://schemas.microsoft.com/office/drawing/2014/main" id="{C0F4E4D5-4692-60EB-8367-9CF96FEAF8E0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13" name="Isosceles Triangle 4312">
                <a:extLst>
                  <a:ext uri="{FF2B5EF4-FFF2-40B4-BE49-F238E27FC236}">
                    <a16:creationId xmlns:a16="http://schemas.microsoft.com/office/drawing/2014/main" id="{1BD59488-331A-FCE2-5AF9-BBB82ABC54B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14" name="Group 4313">
            <a:extLst>
              <a:ext uri="{FF2B5EF4-FFF2-40B4-BE49-F238E27FC236}">
                <a16:creationId xmlns:a16="http://schemas.microsoft.com/office/drawing/2014/main" id="{8B0534D2-9148-5A16-D4C9-76B885D4015D}"/>
              </a:ext>
            </a:extLst>
          </p:cNvPr>
          <p:cNvGrpSpPr/>
          <p:nvPr/>
        </p:nvGrpSpPr>
        <p:grpSpPr>
          <a:xfrm>
            <a:off x="2468335" y="5944863"/>
            <a:ext cx="274865" cy="151137"/>
            <a:chOff x="1533486" y="3860059"/>
            <a:chExt cx="274865" cy="151137"/>
          </a:xfrm>
        </p:grpSpPr>
        <p:sp>
          <p:nvSpPr>
            <p:cNvPr id="4315" name="Oval 4314">
              <a:extLst>
                <a:ext uri="{FF2B5EF4-FFF2-40B4-BE49-F238E27FC236}">
                  <a16:creationId xmlns:a16="http://schemas.microsoft.com/office/drawing/2014/main" id="{4A1AEB7F-4D48-B0E4-A7C1-D65EC54ECA1C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16" name="Group 4315">
              <a:extLst>
                <a:ext uri="{FF2B5EF4-FFF2-40B4-BE49-F238E27FC236}">
                  <a16:creationId xmlns:a16="http://schemas.microsoft.com/office/drawing/2014/main" id="{F73FFF67-CD8B-9F7A-DF30-3A3E35BB8B07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17" name="Straight Connector 4316">
                <a:extLst>
                  <a:ext uri="{FF2B5EF4-FFF2-40B4-BE49-F238E27FC236}">
                    <a16:creationId xmlns:a16="http://schemas.microsoft.com/office/drawing/2014/main" id="{E487888A-1E33-19A9-1816-3C530BBC284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8" name="Straight Connector 4317">
                <a:extLst>
                  <a:ext uri="{FF2B5EF4-FFF2-40B4-BE49-F238E27FC236}">
                    <a16:creationId xmlns:a16="http://schemas.microsoft.com/office/drawing/2014/main" id="{9399E9C9-4347-35E5-F872-6EB326C57529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19" name="Isosceles Triangle 4318">
                <a:extLst>
                  <a:ext uri="{FF2B5EF4-FFF2-40B4-BE49-F238E27FC236}">
                    <a16:creationId xmlns:a16="http://schemas.microsoft.com/office/drawing/2014/main" id="{C3FEC63A-B83B-5686-FF2C-E8F9023BD36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20" name="Group 4319">
            <a:extLst>
              <a:ext uri="{FF2B5EF4-FFF2-40B4-BE49-F238E27FC236}">
                <a16:creationId xmlns:a16="http://schemas.microsoft.com/office/drawing/2014/main" id="{F304AFDF-A0B6-5E9E-42FF-B83CD7570558}"/>
              </a:ext>
            </a:extLst>
          </p:cNvPr>
          <p:cNvGrpSpPr/>
          <p:nvPr/>
        </p:nvGrpSpPr>
        <p:grpSpPr>
          <a:xfrm>
            <a:off x="2057400" y="5257800"/>
            <a:ext cx="274865" cy="151137"/>
            <a:chOff x="1533486" y="3860059"/>
            <a:chExt cx="274865" cy="151137"/>
          </a:xfrm>
        </p:grpSpPr>
        <p:sp>
          <p:nvSpPr>
            <p:cNvPr id="4321" name="Oval 4320">
              <a:extLst>
                <a:ext uri="{FF2B5EF4-FFF2-40B4-BE49-F238E27FC236}">
                  <a16:creationId xmlns:a16="http://schemas.microsoft.com/office/drawing/2014/main" id="{54470413-4F83-BFBE-74CE-B6D3637A8BE3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22" name="Group 4321">
              <a:extLst>
                <a:ext uri="{FF2B5EF4-FFF2-40B4-BE49-F238E27FC236}">
                  <a16:creationId xmlns:a16="http://schemas.microsoft.com/office/drawing/2014/main" id="{2F53CCAA-1A6D-AC04-C6EA-A528C765ABBE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23" name="Straight Connector 4322">
                <a:extLst>
                  <a:ext uri="{FF2B5EF4-FFF2-40B4-BE49-F238E27FC236}">
                    <a16:creationId xmlns:a16="http://schemas.microsoft.com/office/drawing/2014/main" id="{68F334B0-7D39-F2E1-4B35-86C4CD06814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4" name="Straight Connector 4323">
                <a:extLst>
                  <a:ext uri="{FF2B5EF4-FFF2-40B4-BE49-F238E27FC236}">
                    <a16:creationId xmlns:a16="http://schemas.microsoft.com/office/drawing/2014/main" id="{BC120286-55BF-3CB5-B377-61609F30B11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25" name="Isosceles Triangle 4324">
                <a:extLst>
                  <a:ext uri="{FF2B5EF4-FFF2-40B4-BE49-F238E27FC236}">
                    <a16:creationId xmlns:a16="http://schemas.microsoft.com/office/drawing/2014/main" id="{6A7A34AB-1261-BAF1-EDD9-31A07BDF6D6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26" name="Group 4325">
            <a:extLst>
              <a:ext uri="{FF2B5EF4-FFF2-40B4-BE49-F238E27FC236}">
                <a16:creationId xmlns:a16="http://schemas.microsoft.com/office/drawing/2014/main" id="{E8A3F5AF-6694-0386-5DD6-64987FFED284}"/>
              </a:ext>
            </a:extLst>
          </p:cNvPr>
          <p:cNvGrpSpPr/>
          <p:nvPr/>
        </p:nvGrpSpPr>
        <p:grpSpPr>
          <a:xfrm>
            <a:off x="609600" y="4622059"/>
            <a:ext cx="274865" cy="151137"/>
            <a:chOff x="1533486" y="3860059"/>
            <a:chExt cx="274865" cy="151137"/>
          </a:xfrm>
        </p:grpSpPr>
        <p:sp>
          <p:nvSpPr>
            <p:cNvPr id="4327" name="Oval 4326">
              <a:extLst>
                <a:ext uri="{FF2B5EF4-FFF2-40B4-BE49-F238E27FC236}">
                  <a16:creationId xmlns:a16="http://schemas.microsoft.com/office/drawing/2014/main" id="{DB719D74-B900-4E1E-64A2-750698C5F374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328" name="Group 4327">
              <a:extLst>
                <a:ext uri="{FF2B5EF4-FFF2-40B4-BE49-F238E27FC236}">
                  <a16:creationId xmlns:a16="http://schemas.microsoft.com/office/drawing/2014/main" id="{1628FB1E-51D9-0223-3337-8D72AAA838AD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329" name="Straight Connector 4328">
                <a:extLst>
                  <a:ext uri="{FF2B5EF4-FFF2-40B4-BE49-F238E27FC236}">
                    <a16:creationId xmlns:a16="http://schemas.microsoft.com/office/drawing/2014/main" id="{52855E87-20CA-0767-71C9-15AAA74BC988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0" name="Straight Connector 4329">
                <a:extLst>
                  <a:ext uri="{FF2B5EF4-FFF2-40B4-BE49-F238E27FC236}">
                    <a16:creationId xmlns:a16="http://schemas.microsoft.com/office/drawing/2014/main" id="{05ABFE78-56FE-B02D-3CC7-AEBD74F2DAF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31" name="Isosceles Triangle 4330">
                <a:extLst>
                  <a:ext uri="{FF2B5EF4-FFF2-40B4-BE49-F238E27FC236}">
                    <a16:creationId xmlns:a16="http://schemas.microsoft.com/office/drawing/2014/main" id="{4D2C33FE-9CE6-5B75-6C17-FA65F77CDF69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344" name="Group 4343">
            <a:extLst>
              <a:ext uri="{FF2B5EF4-FFF2-40B4-BE49-F238E27FC236}">
                <a16:creationId xmlns:a16="http://schemas.microsoft.com/office/drawing/2014/main" id="{8E835D18-CA81-500B-69A8-C0F7DC0652E3}"/>
              </a:ext>
            </a:extLst>
          </p:cNvPr>
          <p:cNvGrpSpPr/>
          <p:nvPr/>
        </p:nvGrpSpPr>
        <p:grpSpPr>
          <a:xfrm>
            <a:off x="1445059" y="3783717"/>
            <a:ext cx="840941" cy="635883"/>
            <a:chOff x="350553" y="2590800"/>
            <a:chExt cx="840941" cy="635883"/>
          </a:xfrm>
        </p:grpSpPr>
        <p:sp>
          <p:nvSpPr>
            <p:cNvPr id="4345" name="Oval 4344">
              <a:extLst>
                <a:ext uri="{FF2B5EF4-FFF2-40B4-BE49-F238E27FC236}">
                  <a16:creationId xmlns:a16="http://schemas.microsoft.com/office/drawing/2014/main" id="{024F3CFC-24CA-BF26-F1DD-0EE52E0D70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6505" y="2946284"/>
              <a:ext cx="246888" cy="246888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346" name="TextBox 4345">
              <a:extLst>
                <a:ext uri="{FF2B5EF4-FFF2-40B4-BE49-F238E27FC236}">
                  <a16:creationId xmlns:a16="http://schemas.microsoft.com/office/drawing/2014/main" id="{7E89955D-5F6B-4A38-4266-E2648ECAD2F7}"/>
                </a:ext>
              </a:extLst>
            </p:cNvPr>
            <p:cNvSpPr txBox="1"/>
            <p:nvPr/>
          </p:nvSpPr>
          <p:spPr>
            <a:xfrm>
              <a:off x="350553" y="2590800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4347" name="Group 4346">
              <a:extLst>
                <a:ext uri="{FF2B5EF4-FFF2-40B4-BE49-F238E27FC236}">
                  <a16:creationId xmlns:a16="http://schemas.microsoft.com/office/drawing/2014/main" id="{C3AFD7F4-5DBA-9F36-7C50-4814C1297442}"/>
                </a:ext>
              </a:extLst>
            </p:cNvPr>
            <p:cNvGrpSpPr/>
            <p:nvPr/>
          </p:nvGrpSpPr>
          <p:grpSpPr>
            <a:xfrm>
              <a:off x="993809" y="2820784"/>
              <a:ext cx="197685" cy="405899"/>
              <a:chOff x="5735362" y="2322318"/>
              <a:chExt cx="263580" cy="541198"/>
            </a:xfrm>
          </p:grpSpPr>
          <p:cxnSp>
            <p:nvCxnSpPr>
              <p:cNvPr id="4348" name="Straight Connector 4347">
                <a:extLst>
                  <a:ext uri="{FF2B5EF4-FFF2-40B4-BE49-F238E27FC236}">
                    <a16:creationId xmlns:a16="http://schemas.microsoft.com/office/drawing/2014/main" id="{8347E4B0-BFB8-646A-97E5-4C9E0DE013B0}"/>
                  </a:ext>
                </a:extLst>
              </p:cNvPr>
              <p:cNvCxnSpPr/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9" name="Straight Connector 4348">
                <a:extLst>
                  <a:ext uri="{FF2B5EF4-FFF2-40B4-BE49-F238E27FC236}">
                    <a16:creationId xmlns:a16="http://schemas.microsoft.com/office/drawing/2014/main" id="{A74CB293-0628-DF24-B32C-EA886FA5DC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50" name="Group 4349">
                <a:extLst>
                  <a:ext uri="{FF2B5EF4-FFF2-40B4-BE49-F238E27FC236}">
                    <a16:creationId xmlns:a16="http://schemas.microsoft.com/office/drawing/2014/main" id="{0A5E668A-F005-6FDF-215A-DDC8A38F4942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63" name="Straight Connector 4362">
                  <a:extLst>
                    <a:ext uri="{FF2B5EF4-FFF2-40B4-BE49-F238E27FC236}">
                      <a16:creationId xmlns:a16="http://schemas.microsoft.com/office/drawing/2014/main" id="{EDE13A5C-CDD7-5B5A-3DC4-54F70075AE3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4" name="Straight Connector 4363">
                  <a:extLst>
                    <a:ext uri="{FF2B5EF4-FFF2-40B4-BE49-F238E27FC236}">
                      <a16:creationId xmlns:a16="http://schemas.microsoft.com/office/drawing/2014/main" id="{C0BBBFA0-03D5-C938-F2E8-ED41263D9D03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65" name="Isosceles Triangle 4364">
                  <a:extLst>
                    <a:ext uri="{FF2B5EF4-FFF2-40B4-BE49-F238E27FC236}">
                      <a16:creationId xmlns:a16="http://schemas.microsoft.com/office/drawing/2014/main" id="{51811032-5468-3FD6-6754-57159678A092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1" name="Group 4350">
                <a:extLst>
                  <a:ext uri="{FF2B5EF4-FFF2-40B4-BE49-F238E27FC236}">
                    <a16:creationId xmlns:a16="http://schemas.microsoft.com/office/drawing/2014/main" id="{9CD28896-740F-03C1-6BC6-85AD82445D7D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60" name="Straight Connector 4359">
                  <a:extLst>
                    <a:ext uri="{FF2B5EF4-FFF2-40B4-BE49-F238E27FC236}">
                      <a16:creationId xmlns:a16="http://schemas.microsoft.com/office/drawing/2014/main" id="{A71C5036-E0D5-9426-4E5F-C1F2C4DB448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1" name="Straight Connector 4360">
                  <a:extLst>
                    <a:ext uri="{FF2B5EF4-FFF2-40B4-BE49-F238E27FC236}">
                      <a16:creationId xmlns:a16="http://schemas.microsoft.com/office/drawing/2014/main" id="{EFCDFC00-A37F-4B2D-AF23-32C52BD5934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62" name="Isosceles Triangle 4361">
                  <a:extLst>
                    <a:ext uri="{FF2B5EF4-FFF2-40B4-BE49-F238E27FC236}">
                      <a16:creationId xmlns:a16="http://schemas.microsoft.com/office/drawing/2014/main" id="{28E62785-355A-0DB4-10C9-47A3F428F01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2" name="Group 4351">
                <a:extLst>
                  <a:ext uri="{FF2B5EF4-FFF2-40B4-BE49-F238E27FC236}">
                    <a16:creationId xmlns:a16="http://schemas.microsoft.com/office/drawing/2014/main" id="{DAE8D6AA-9C52-361B-D1A0-B72C5B7AA27B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57" name="Straight Connector 4356">
                  <a:extLst>
                    <a:ext uri="{FF2B5EF4-FFF2-40B4-BE49-F238E27FC236}">
                      <a16:creationId xmlns:a16="http://schemas.microsoft.com/office/drawing/2014/main" id="{66A2B7BB-8B59-9132-E2BF-A935712DDDB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8" name="Straight Connector 4357">
                  <a:extLst>
                    <a:ext uri="{FF2B5EF4-FFF2-40B4-BE49-F238E27FC236}">
                      <a16:creationId xmlns:a16="http://schemas.microsoft.com/office/drawing/2014/main" id="{8B714EBE-08D5-2689-9B73-4793B26CBC0D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59" name="Isosceles Triangle 4358">
                  <a:extLst>
                    <a:ext uri="{FF2B5EF4-FFF2-40B4-BE49-F238E27FC236}">
                      <a16:creationId xmlns:a16="http://schemas.microsoft.com/office/drawing/2014/main" id="{E9C3E486-C934-4C3C-27A7-D64FAA07DA2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353" name="Group 4352">
                <a:extLst>
                  <a:ext uri="{FF2B5EF4-FFF2-40B4-BE49-F238E27FC236}">
                    <a16:creationId xmlns:a16="http://schemas.microsoft.com/office/drawing/2014/main" id="{B5681694-CB25-28CE-7692-9023C253FD9B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354" name="Straight Connector 4353">
                  <a:extLst>
                    <a:ext uri="{FF2B5EF4-FFF2-40B4-BE49-F238E27FC236}">
                      <a16:creationId xmlns:a16="http://schemas.microsoft.com/office/drawing/2014/main" id="{5DCCFA63-8FB2-9109-CE19-7FDEFC412FBD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5" name="Straight Connector 4354">
                  <a:extLst>
                    <a:ext uri="{FF2B5EF4-FFF2-40B4-BE49-F238E27FC236}">
                      <a16:creationId xmlns:a16="http://schemas.microsoft.com/office/drawing/2014/main" id="{189563BC-32AB-CF63-9B2A-C6B39A88DCCC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56" name="Isosceles Triangle 4355">
                  <a:extLst>
                    <a:ext uri="{FF2B5EF4-FFF2-40B4-BE49-F238E27FC236}">
                      <a16:creationId xmlns:a16="http://schemas.microsoft.com/office/drawing/2014/main" id="{080DBFF9-8362-6F92-8AF7-9A389C92B11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sp>
        <p:nvSpPr>
          <p:cNvPr id="4366" name="Oval 4365">
            <a:extLst>
              <a:ext uri="{FF2B5EF4-FFF2-40B4-BE49-F238E27FC236}">
                <a16:creationId xmlns:a16="http://schemas.microsoft.com/office/drawing/2014/main" id="{78EA229E-F54D-F5F2-3885-28D25C2A847D}"/>
              </a:ext>
            </a:extLst>
          </p:cNvPr>
          <p:cNvSpPr>
            <a:spLocks noChangeAspect="1"/>
          </p:cNvSpPr>
          <p:nvPr/>
        </p:nvSpPr>
        <p:spPr bwMode="auto">
          <a:xfrm>
            <a:off x="1295400" y="3657600"/>
            <a:ext cx="1251463" cy="1212644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367" name="Picture 4366">
            <a:extLst>
              <a:ext uri="{FF2B5EF4-FFF2-40B4-BE49-F238E27FC236}">
                <a16:creationId xmlns:a16="http://schemas.microsoft.com/office/drawing/2014/main" id="{9B33E62C-E61A-B1AC-C885-BBF9DF3F0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5818615"/>
            <a:ext cx="207282" cy="2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99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Assessing UL traffic levels, contd.: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Channel state information—II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219101" y="2438400"/>
            <a:ext cx="3874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457200"/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AP1 solicits chirps; STAs to choose chirp slot in range (1 .. </a:t>
            </a:r>
            <a:r>
              <a:rPr lang="en-US" sz="1800" b="0" i="1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transmit if in slots (1 .. </a:t>
            </a:r>
            <a:r>
              <a:rPr lang="en-US" sz="1800" b="0" i="1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65760" indent="-457200"/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② STAs transmit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A6F7779-322B-8693-BD07-0553B07EB572}"/>
              </a:ext>
            </a:extLst>
          </p:cNvPr>
          <p:cNvSpPr/>
          <p:nvPr/>
        </p:nvSpPr>
        <p:spPr>
          <a:xfrm>
            <a:off x="1239080" y="345365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188DE-B52B-13B7-0727-25412C4B1FC9}"/>
              </a:ext>
            </a:extLst>
          </p:cNvPr>
          <p:cNvSpPr txBox="1"/>
          <p:nvPr/>
        </p:nvSpPr>
        <p:spPr>
          <a:xfrm>
            <a:off x="685800" y="311813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CC24F0F-F94C-7E89-F3CB-F5B807037D88}"/>
              </a:ext>
            </a:extLst>
          </p:cNvPr>
          <p:cNvSpPr>
            <a:spLocks noChangeAspect="1"/>
          </p:cNvSpPr>
          <p:nvPr/>
        </p:nvSpPr>
        <p:spPr>
          <a:xfrm>
            <a:off x="1148033" y="489580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0BE465-9E90-B646-265D-C116CEEE0D47}"/>
              </a:ext>
            </a:extLst>
          </p:cNvPr>
          <p:cNvSpPr txBox="1"/>
          <p:nvPr/>
        </p:nvSpPr>
        <p:spPr>
          <a:xfrm>
            <a:off x="746380" y="457159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6CEC79-4F3D-A497-521F-D3A394751838}"/>
              </a:ext>
            </a:extLst>
          </p:cNvPr>
          <p:cNvGrpSpPr/>
          <p:nvPr/>
        </p:nvGrpSpPr>
        <p:grpSpPr>
          <a:xfrm>
            <a:off x="1458407" y="4730615"/>
            <a:ext cx="248518" cy="510273"/>
            <a:chOff x="5735362" y="2322318"/>
            <a:chExt cx="263580" cy="541198"/>
          </a:xfrm>
        </p:grpSpPr>
        <p:cxnSp>
          <p:nvCxnSpPr>
            <p:cNvPr id="4117" name="Straight Connector 4116">
              <a:extLst>
                <a:ext uri="{FF2B5EF4-FFF2-40B4-BE49-F238E27FC236}">
                  <a16:creationId xmlns:a16="http://schemas.microsoft.com/office/drawing/2014/main" id="{5733C885-12ED-557E-59A7-29B67A9119F6}"/>
                </a:ext>
              </a:extLst>
            </p:cNvPr>
            <p:cNvCxnSpPr>
              <a:stCxn id="10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8" name="Straight Connector 4117">
              <a:extLst>
                <a:ext uri="{FF2B5EF4-FFF2-40B4-BE49-F238E27FC236}">
                  <a16:creationId xmlns:a16="http://schemas.microsoft.com/office/drawing/2014/main" id="{271846EE-84FC-C6FF-FEB2-795E551AED5E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19" name="Group 4118">
              <a:extLst>
                <a:ext uri="{FF2B5EF4-FFF2-40B4-BE49-F238E27FC236}">
                  <a16:creationId xmlns:a16="http://schemas.microsoft.com/office/drawing/2014/main" id="{C7D78B08-2495-8C89-1145-8DC4610A5C00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32" name="Straight Connector 4131">
                <a:extLst>
                  <a:ext uri="{FF2B5EF4-FFF2-40B4-BE49-F238E27FC236}">
                    <a16:creationId xmlns:a16="http://schemas.microsoft.com/office/drawing/2014/main" id="{2A6B6722-EA49-945E-9621-83B9A08265F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3" name="Straight Connector 4132">
                <a:extLst>
                  <a:ext uri="{FF2B5EF4-FFF2-40B4-BE49-F238E27FC236}">
                    <a16:creationId xmlns:a16="http://schemas.microsoft.com/office/drawing/2014/main" id="{D3EAE4DD-0AC6-B780-8821-86E77556E71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4" name="Isosceles Triangle 4133">
                <a:extLst>
                  <a:ext uri="{FF2B5EF4-FFF2-40B4-BE49-F238E27FC236}">
                    <a16:creationId xmlns:a16="http://schemas.microsoft.com/office/drawing/2014/main" id="{9DB65BA7-4A73-82FD-EC3F-111467A5952E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20" name="Group 4119">
              <a:extLst>
                <a:ext uri="{FF2B5EF4-FFF2-40B4-BE49-F238E27FC236}">
                  <a16:creationId xmlns:a16="http://schemas.microsoft.com/office/drawing/2014/main" id="{C05762BC-6E28-2E37-6F86-ED9DB4E1EFF6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29" name="Straight Connector 4128">
                <a:extLst>
                  <a:ext uri="{FF2B5EF4-FFF2-40B4-BE49-F238E27FC236}">
                    <a16:creationId xmlns:a16="http://schemas.microsoft.com/office/drawing/2014/main" id="{83C65D6F-0982-5929-8D89-3B9B3E01365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0E4E5F74-D77A-12F7-9FB4-C0C2E8ADAF39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1" name="Isosceles Triangle 4130">
                <a:extLst>
                  <a:ext uri="{FF2B5EF4-FFF2-40B4-BE49-F238E27FC236}">
                    <a16:creationId xmlns:a16="http://schemas.microsoft.com/office/drawing/2014/main" id="{6C43105F-87EA-3189-C0AC-D13ADE36722B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21" name="Group 4120">
              <a:extLst>
                <a:ext uri="{FF2B5EF4-FFF2-40B4-BE49-F238E27FC236}">
                  <a16:creationId xmlns:a16="http://schemas.microsoft.com/office/drawing/2014/main" id="{B3F43B40-946A-25C4-C91D-AFB4B24BEABA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26" name="Straight Connector 4125">
                <a:extLst>
                  <a:ext uri="{FF2B5EF4-FFF2-40B4-BE49-F238E27FC236}">
                    <a16:creationId xmlns:a16="http://schemas.microsoft.com/office/drawing/2014/main" id="{01370045-68D2-202C-470B-9306369EF00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8B2D145B-7207-D847-CA54-70BD9FE0CB67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8" name="Isosceles Triangle 4127">
                <a:extLst>
                  <a:ext uri="{FF2B5EF4-FFF2-40B4-BE49-F238E27FC236}">
                    <a16:creationId xmlns:a16="http://schemas.microsoft.com/office/drawing/2014/main" id="{B3F50D6F-2FC9-40F2-637D-E8FC74F5C58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22" name="Group 4121">
              <a:extLst>
                <a:ext uri="{FF2B5EF4-FFF2-40B4-BE49-F238E27FC236}">
                  <a16:creationId xmlns:a16="http://schemas.microsoft.com/office/drawing/2014/main" id="{53F618E2-2DFE-0826-B9AC-3AF5B48B79B3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23" name="Straight Connector 4122">
                <a:extLst>
                  <a:ext uri="{FF2B5EF4-FFF2-40B4-BE49-F238E27FC236}">
                    <a16:creationId xmlns:a16="http://schemas.microsoft.com/office/drawing/2014/main" id="{5CB1C650-D688-1850-2DDD-C49D922A14D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4" name="Straight Connector 4123">
                <a:extLst>
                  <a:ext uri="{FF2B5EF4-FFF2-40B4-BE49-F238E27FC236}">
                    <a16:creationId xmlns:a16="http://schemas.microsoft.com/office/drawing/2014/main" id="{84751F45-B72D-EE0D-6C07-F5A9038AE871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5" name="Isosceles Triangle 4124">
                <a:extLst>
                  <a:ext uri="{FF2B5EF4-FFF2-40B4-BE49-F238E27FC236}">
                    <a16:creationId xmlns:a16="http://schemas.microsoft.com/office/drawing/2014/main" id="{FB054CC8-58FA-95BD-1A5E-AA41C30C5565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AF16E898-AE98-C0F0-81F0-809A2D84466B}"/>
              </a:ext>
            </a:extLst>
          </p:cNvPr>
          <p:cNvSpPr/>
          <p:nvPr/>
        </p:nvSpPr>
        <p:spPr>
          <a:xfrm>
            <a:off x="1228857" y="415078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9D3AFE-EE40-5D12-A82D-7AD30EBC36E4}"/>
              </a:ext>
            </a:extLst>
          </p:cNvPr>
          <p:cNvSpPr txBox="1"/>
          <p:nvPr/>
        </p:nvSpPr>
        <p:spPr>
          <a:xfrm>
            <a:off x="703761" y="382760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pic>
        <p:nvPicPr>
          <p:cNvPr id="18" name="Graphic 17" descr="Badge 1 outline">
            <a:extLst>
              <a:ext uri="{FF2B5EF4-FFF2-40B4-BE49-F238E27FC236}">
                <a16:creationId xmlns:a16="http://schemas.microsoft.com/office/drawing/2014/main" id="{7327F58D-6BCA-0B1A-5E16-8E17CB2BBF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56690" y="4654296"/>
            <a:ext cx="344859" cy="34485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65EA6C3-0D00-56E3-C322-68FC4E1F6165}"/>
              </a:ext>
            </a:extLst>
          </p:cNvPr>
          <p:cNvSpPr/>
          <p:nvPr/>
        </p:nvSpPr>
        <p:spPr>
          <a:xfrm>
            <a:off x="2136066" y="4725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6EBDA3E-9EAA-25E7-4987-E4762D28900D}"/>
              </a:ext>
            </a:extLst>
          </p:cNvPr>
          <p:cNvCxnSpPr>
            <a:cxnSpLocks/>
          </p:cNvCxnSpPr>
          <p:nvPr/>
        </p:nvCxnSpPr>
        <p:spPr>
          <a:xfrm>
            <a:off x="2555896" y="5026260"/>
            <a:ext cx="900349" cy="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817C48-2402-3D81-4B75-3E03FEA2790A}"/>
              </a:ext>
            </a:extLst>
          </p:cNvPr>
          <p:cNvCxnSpPr/>
          <p:nvPr/>
        </p:nvCxnSpPr>
        <p:spPr>
          <a:xfrm>
            <a:off x="3456245" y="4706186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Graphic 40" descr="Badge outline">
            <a:extLst>
              <a:ext uri="{FF2B5EF4-FFF2-40B4-BE49-F238E27FC236}">
                <a16:creationId xmlns:a16="http://schemas.microsoft.com/office/drawing/2014/main" id="{1EC068B1-948B-A210-3DAC-7F468A1E927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1991" y="2953512"/>
            <a:ext cx="344859" cy="344859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619E3876-93D0-0293-2021-45F713D6E341}"/>
              </a:ext>
            </a:extLst>
          </p:cNvPr>
          <p:cNvGrpSpPr/>
          <p:nvPr/>
        </p:nvGrpSpPr>
        <p:grpSpPr>
          <a:xfrm>
            <a:off x="2617650" y="3118088"/>
            <a:ext cx="817045" cy="1371865"/>
            <a:chOff x="3121019" y="3118088"/>
            <a:chExt cx="817045" cy="1371865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C8E8864-D439-BAC6-ED02-44E091287A3F}"/>
                </a:ext>
              </a:extLst>
            </p:cNvPr>
            <p:cNvSpPr/>
            <p:nvPr/>
          </p:nvSpPr>
          <p:spPr>
            <a:xfrm>
              <a:off x="3123930" y="311808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BFE4685-5E5D-8E63-5945-21150C3DD736}"/>
                </a:ext>
              </a:extLst>
            </p:cNvPr>
            <p:cNvSpPr/>
            <p:nvPr/>
          </p:nvSpPr>
          <p:spPr>
            <a:xfrm>
              <a:off x="3238774" y="311826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DBE3E56-08F0-0F7E-60AF-EA942BA5071A}"/>
                </a:ext>
              </a:extLst>
            </p:cNvPr>
            <p:cNvSpPr/>
            <p:nvPr/>
          </p:nvSpPr>
          <p:spPr>
            <a:xfrm>
              <a:off x="3355647" y="3118088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A55E914-4481-94FC-64A2-8B37492B4E9A}"/>
                </a:ext>
              </a:extLst>
            </p:cNvPr>
            <p:cNvSpPr/>
            <p:nvPr/>
          </p:nvSpPr>
          <p:spPr>
            <a:xfrm>
              <a:off x="3472271" y="3118140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7C2C130-E80F-DE7E-446B-4081F6249CCD}"/>
                </a:ext>
              </a:extLst>
            </p:cNvPr>
            <p:cNvSpPr/>
            <p:nvPr/>
          </p:nvSpPr>
          <p:spPr>
            <a:xfrm>
              <a:off x="3590019" y="311827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26948F1E-8D8D-8A50-90A0-603A9DE8DE6C}"/>
                </a:ext>
              </a:extLst>
            </p:cNvPr>
            <p:cNvSpPr/>
            <p:nvPr/>
          </p:nvSpPr>
          <p:spPr>
            <a:xfrm>
              <a:off x="3706892" y="3118096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814EB14-2636-6104-8722-2FF370D3EFAC}"/>
                </a:ext>
              </a:extLst>
            </p:cNvPr>
            <p:cNvSpPr/>
            <p:nvPr/>
          </p:nvSpPr>
          <p:spPr>
            <a:xfrm>
              <a:off x="3821315" y="311810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FA9C9ED-EBD3-6A34-70CE-2C5C8F7B9B99}"/>
                </a:ext>
              </a:extLst>
            </p:cNvPr>
            <p:cNvSpPr/>
            <p:nvPr/>
          </p:nvSpPr>
          <p:spPr>
            <a:xfrm>
              <a:off x="3121019" y="3881491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D911B75-5C50-A59E-0AFF-2218E7B20841}"/>
                </a:ext>
              </a:extLst>
            </p:cNvPr>
            <p:cNvSpPr/>
            <p:nvPr/>
          </p:nvSpPr>
          <p:spPr>
            <a:xfrm>
              <a:off x="3238767" y="388162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AB5CFE5-2F74-AD64-5C82-7B4846625E8A}"/>
                </a:ext>
              </a:extLst>
            </p:cNvPr>
            <p:cNvSpPr/>
            <p:nvPr/>
          </p:nvSpPr>
          <p:spPr>
            <a:xfrm>
              <a:off x="3355640" y="388144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63AFEEE-C3CC-C073-9FCC-4DB038477C6E}"/>
                </a:ext>
              </a:extLst>
            </p:cNvPr>
            <p:cNvSpPr/>
            <p:nvPr/>
          </p:nvSpPr>
          <p:spPr>
            <a:xfrm>
              <a:off x="3472264" y="3881499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53F5F5D-9959-57EB-DA9D-4DA5C5CB4BD6}"/>
                </a:ext>
              </a:extLst>
            </p:cNvPr>
            <p:cNvSpPr/>
            <p:nvPr/>
          </p:nvSpPr>
          <p:spPr>
            <a:xfrm>
              <a:off x="3590011" y="3881633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F8323A4-C954-6FB2-BABA-42E0C0A6C125}"/>
                </a:ext>
              </a:extLst>
            </p:cNvPr>
            <p:cNvSpPr/>
            <p:nvPr/>
          </p:nvSpPr>
          <p:spPr>
            <a:xfrm>
              <a:off x="3706884" y="3881456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FAF0589-8793-5837-6729-D22B011B43D7}"/>
                </a:ext>
              </a:extLst>
            </p:cNvPr>
            <p:cNvSpPr/>
            <p:nvPr/>
          </p:nvSpPr>
          <p:spPr>
            <a:xfrm>
              <a:off x="3821307" y="388146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8FC20D9-80E5-8F73-CF8A-A0335A53CC16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971800"/>
            <a:ext cx="0" cy="2514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84184A4-01AE-F475-B105-EB56FAA5BBA1}"/>
              </a:ext>
            </a:extLst>
          </p:cNvPr>
          <p:cNvSpPr txBox="1"/>
          <p:nvPr/>
        </p:nvSpPr>
        <p:spPr>
          <a:xfrm>
            <a:off x="5334001" y="3810000"/>
            <a:ext cx="365759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 can estimate # STAs from number of empty chirp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E.g., 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responding STAs would result in fraction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 1/e  0.37 of the chirp slots empty, on average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Could be restricted to subset of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E.g., STAs in tail latency state, etc.</a:t>
            </a:r>
          </a:p>
        </p:txBody>
      </p:sp>
    </p:spTree>
    <p:extLst>
      <p:ext uri="{BB962C8B-B14F-4D97-AF65-F5344CB8AC3E}">
        <p14:creationId xmlns:p14="http://schemas.microsoft.com/office/powerpoint/2010/main" val="3509038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Basic chirp operation in EDCA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058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mode requiring essentially no spec work</a:t>
            </a: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600" b="0" dirty="0">
                <a:solidFill>
                  <a:schemeClr val="tx1"/>
                </a:solidFill>
                <a:latin typeface="Calibri" pitchFamily="34" charset="0"/>
              </a:rPr>
              <a:t>  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342320" y="4192836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CFD6E7-38F1-71E2-DD49-BB1BE945317D}"/>
              </a:ext>
            </a:extLst>
          </p:cNvPr>
          <p:cNvGrpSpPr/>
          <p:nvPr/>
        </p:nvGrpSpPr>
        <p:grpSpPr>
          <a:xfrm>
            <a:off x="2011680" y="4040436"/>
            <a:ext cx="274320" cy="45720"/>
            <a:chOff x="2087880" y="3505200"/>
            <a:chExt cx="274320" cy="457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C60073-2EA3-DADC-887D-4F42D7178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01C4B36-8ED0-C9B3-0B90-ABF16F7C9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102FA-C09B-248D-107A-57D0A8A3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808920" y="3901775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3C5783-AF63-66BE-8871-C0F688FA297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5720" y="3918516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606040" y="3918542"/>
            <a:ext cx="609602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383280" y="4038005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585038" y="2743200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64C39D-C78C-67B2-B76F-817E776B6ADC}"/>
              </a:ext>
            </a:extLst>
          </p:cNvPr>
          <p:cNvGrpSpPr/>
          <p:nvPr/>
        </p:nvGrpSpPr>
        <p:grpSpPr>
          <a:xfrm>
            <a:off x="762000" y="3212663"/>
            <a:ext cx="3471673" cy="307777"/>
            <a:chOff x="762000" y="4093535"/>
            <a:chExt cx="3471673" cy="30777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3541E77-7C64-B1D4-466A-1231F151F1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FBB2367-6CFC-0C1B-E929-8E62956114A0}"/>
                </a:ext>
              </a:extLst>
            </p:cNvPr>
            <p:cNvSpPr txBox="1"/>
            <p:nvPr/>
          </p:nvSpPr>
          <p:spPr>
            <a:xfrm>
              <a:off x="762000" y="4093535"/>
              <a:ext cx="538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</a:t>
              </a:r>
              <a:r>
                <a:rPr lang="en-US" sz="1400" i="1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sz="1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D94ECA-EFF3-349E-A027-A12610832A0C}"/>
              </a:ext>
            </a:extLst>
          </p:cNvPr>
          <p:cNvSpPr/>
          <p:nvPr/>
        </p:nvSpPr>
        <p:spPr bwMode="auto">
          <a:xfrm>
            <a:off x="1856232" y="3230880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4E836B-7A85-7551-9D1D-7B3CB80EC073}"/>
              </a:ext>
            </a:extLst>
          </p:cNvPr>
          <p:cNvSpPr txBox="1"/>
          <p:nvPr/>
        </p:nvSpPr>
        <p:spPr>
          <a:xfrm>
            <a:off x="1929384" y="32126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1BBFE0-69ED-D773-3FE5-D59F3F53A6B7}"/>
              </a:ext>
            </a:extLst>
          </p:cNvPr>
          <p:cNvGrpSpPr/>
          <p:nvPr/>
        </p:nvGrpSpPr>
        <p:grpSpPr>
          <a:xfrm>
            <a:off x="762000" y="2590800"/>
            <a:ext cx="3471673" cy="307777"/>
            <a:chOff x="762000" y="4093535"/>
            <a:chExt cx="3471673" cy="30777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CBDCEEE-7DF2-4399-649F-82229435F53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CD1E8DC-29A5-7082-A9D6-583F1A16EE89}"/>
                </a:ext>
              </a:extLst>
            </p:cNvPr>
            <p:cNvSpPr txBox="1"/>
            <p:nvPr/>
          </p:nvSpPr>
          <p:spPr>
            <a:xfrm>
              <a:off x="762000" y="4093535"/>
              <a:ext cx="534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1856232" y="2609089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1929384" y="2593777"/>
            <a:ext cx="59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5B5B8E-95EE-1DEC-30BC-690048F35472}"/>
              </a:ext>
            </a:extLst>
          </p:cNvPr>
          <p:cNvGrpSpPr/>
          <p:nvPr/>
        </p:nvGrpSpPr>
        <p:grpSpPr>
          <a:xfrm rot="5400000">
            <a:off x="838200" y="3038856"/>
            <a:ext cx="274320" cy="45720"/>
            <a:chOff x="4221480" y="3491461"/>
            <a:chExt cx="274320" cy="4572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4481E0-6A18-0433-260A-0CBA6BBAB4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4ECFE20-1AC6-0B3D-5E02-8AA5B0718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4FF395-9F3C-00A6-45D8-6AB3C1BCB9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1D58FBC-066D-1771-5BD8-3129FAE75FB9}"/>
              </a:ext>
            </a:extLst>
          </p:cNvPr>
          <p:cNvSpPr txBox="1"/>
          <p:nvPr/>
        </p:nvSpPr>
        <p:spPr>
          <a:xfrm>
            <a:off x="5410200" y="2368927"/>
            <a:ext cx="37329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contends as usual in EDCA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in its normal slot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only 4+ </a:t>
            </a:r>
            <a:r>
              <a:rPr lang="en-US" sz="1600" dirty="0" err="1">
                <a:solidFill>
                  <a:srgbClr val="4F81BD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 err="1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 short training</a:t>
            </a:r>
          </a:p>
          <a:p>
            <a:pPr marL="54864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not change EDCA states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(Intended) AP gains medium access later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Required functionality for 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(AP response could be optional)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supported, AP that receives a chirp in an otherwise idle channel, with no pending BSS traffic, shall issue a poll within xx </a:t>
            </a:r>
            <a:r>
              <a:rPr lang="en-US" sz="16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</a:t>
            </a:r>
            <a:endParaRPr lang="en-US" sz="16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4864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“Poll” can be any of several options</a:t>
            </a:r>
          </a:p>
          <a:p>
            <a:pPr marL="262890" lvl="1" indent="0"/>
            <a:endParaRPr lang="en-US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enough to show that the AP can detect a chirp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B40F791-965C-FABF-D14B-CF47DDD2AB10}"/>
              </a:ext>
            </a:extLst>
          </p:cNvPr>
          <p:cNvSpPr txBox="1"/>
          <p:nvPr/>
        </p:nvSpPr>
        <p:spPr>
          <a:xfrm>
            <a:off x="685797" y="4495800"/>
            <a:ext cx="4814891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Chirps are detectable but signal no duration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cannot rely on legacy devices deferring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[3], which takes another approach)</a:t>
            </a:r>
          </a:p>
          <a:p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Easiest to treat chirp in EDCA as informational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basic “I’m here” signal that requests a poll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AP(s) can then poll as needed (on request)</a:t>
            </a:r>
          </a:p>
          <a:p>
            <a:pPr marL="54864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Instead of (each) AP having to poll regularly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1B122B7-3637-20D4-F46D-E007E7ED66DE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52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758647-A9E5-E9E0-2E3A-9731F4AED42F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16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D09D4D1-9A71-BAF3-6BF6-8869CBC380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856232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F35B86-6D17-1976-69B5-EDF0E8AD6CA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4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2F17915-003D-18CB-EB94-24C035C121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6060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87930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SP 1: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Do you support adding in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one or more short common signals?</a:t>
            </a:r>
          </a:p>
          <a:p>
            <a:pPr marL="45720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NOTE: Such short common signals might be used for several purposes, including collision reduction, non-AP STAs with UL traffic soliciting triggers, and others</a:t>
            </a:r>
            <a:endParaRPr lang="en-US" sz="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4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SP 2: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Do you support adding in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one or more short common signals (enough for legacy 11g+ STAs to detect) that may be sent in EDCA whenever a STA may send a PPDU?</a:t>
            </a:r>
          </a:p>
          <a:p>
            <a:pPr marL="45720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NOTE: Normative requirements on </a:t>
            </a:r>
            <a:r>
              <a:rPr lang="en-US" sz="16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 STAs receiving such short common signals TBD</a:t>
            </a:r>
            <a:endParaRPr lang="en-US" sz="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4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SP 3: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Do you support adding in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a short common signal (enough for legacy 11g+ STAs to detect) that may be sent in EDCA whenever a STA may send a PPDU, fitting within one slot, and not requiring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STAs to defer?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15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latin typeface="Calibri" pitchFamily="34" charset="0"/>
              </a:rPr>
              <a:t>A framework has been outlined that allows STAs: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using adaptations of the most basic and well-proven IEEE 802.11 channel access and detection methods.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Essentially no specification development work or interoperability testing should be required for the most basic version.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The framework is highly flexible and can be extended in multiple directions.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In addition to the fundamental usefulness of these goals, they fit the theme of ultra-high reliability.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729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References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802.11-24/0284r2, “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 latency, low collision, low power UHR medium access</a:t>
            </a: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”, S. Coffey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802.11-24/0840r0, “Low latency channel access”, D. Akhmetov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802.11-24/0773r0, “CSMA with enhanced collision avoidance”, S. Schelstraete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802.11-23/1192r0, “Overlapped indication to support preemption”, D. </a:t>
            </a:r>
            <a:r>
              <a:rPr lang="en-US" sz="16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Verenzuela</a:t>
            </a: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802.11-23/1229r1, “Preemption for Low Latency Application (follow up)”,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802.11-23/1242r0, “Considerations on Inter-PPDU based Preemption Scheme”, J. Moon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802.11-23/1886r3, “Preemption techniques to meet low-latency (LL) targets”, G. </a:t>
            </a:r>
            <a:r>
              <a:rPr lang="en-US" sz="1600" b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Chisci</a:t>
            </a: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Doc. IEEE 802.11-24/0102r0, “TXOP Level Preemption for Low Latency Application”,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187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APPENDIX I—“UHR in one sentence”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What is “UHR”, in one sentence?</a:t>
            </a:r>
          </a:p>
          <a:p>
            <a:pPr marL="34747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Tying idealized goals to concrete layer 1-2 IEEE 802.11 elements will promote successful deployment and accelerate adoption of the eventual Wi-Fi program.</a:t>
            </a:r>
          </a:p>
          <a:p>
            <a:pPr marL="34747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Better still: having goals, methods, and solutions that are capable of being measured and demonstrated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“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UHR achieves ultra-high reliability by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minimizing or eliminating collisions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tightly managing interference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, achieving (… among others …)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minimum latency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maximum energy efficiency</a:t>
            </a:r>
            <a:r>
              <a:rPr lang="en-US" sz="1800" b="0" dirty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framework outlined here fits the theme of ultra-high reliability and links the theme to tangible elements of basic IEEE 802.11 design.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83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ln/>
        </p:spPr>
        <p:txBody>
          <a:bodyPr/>
          <a:lstStyle/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A previous presentation [1] introduced the “chirp” as a method for UHR STAs: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  <a:endParaRPr lang="en-US" sz="18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This follow-up presentation adds the following: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What the “chirp” is; why essentially all functionality is already in essentially all STAs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How it is related to but different from other proposals such as the “delay signal”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Numerical illustrations of the performance of future extensions using “chirps”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Efficient zero-state device identification across BSSs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fficient and immediate assessment of Wi-Fi traffic across BSSs</a:t>
            </a:r>
            <a:endParaRPr lang="en-US" sz="160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 specific feature that could be added to the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TGbn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framework immediately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Straw polls</a:t>
            </a: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75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APPENDIX II—Coordinated medium access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8458200" cy="4114800"/>
              </a:xfrm>
              <a:ln/>
            </p:spPr>
            <p:txBody>
              <a:bodyPr/>
              <a:lstStyle/>
              <a:p>
                <a:pPr marL="0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800" b="0" dirty="0">
                    <a:solidFill>
                      <a:srgbClr val="4F81BD"/>
                    </a:solidFill>
                    <a:latin typeface="Calibri" pitchFamily="34" charset="0"/>
                  </a:rPr>
                  <a:t>Slide 11:</a:t>
                </a:r>
              </a:p>
              <a:p>
                <a:pPr marL="36576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</a:rPr>
                  <a:t>With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①,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</a:rPr>
                  <a:t>AP invites all active STAs in BSS1 to choose a number in the range (1, …, 100), and to transmit in the corresponding slot if that number is in the range (1, …, 10</a:t>
                </a:r>
                <a:r>
                  <a:rPr lang="en-US" sz="1500" b="0" dirty="0">
                    <a:solidFill>
                      <a:srgbClr val="4F81BD"/>
                    </a:solidFill>
                    <a:latin typeface="Calibri" pitchFamily="34" charset="0"/>
                  </a:rPr>
                  <a:t>)</a:t>
                </a:r>
              </a:p>
              <a:p>
                <a:pPr marL="36576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</a:rPr>
                  <a:t>Also with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①,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</a:rPr>
                  <a:t>AP invites all active STAs in BSS2 to choose a number in the range (1, …, 1000) and to transmit in the corresponding slot if that number is in the range (11, …, 20)</a:t>
                </a:r>
              </a:p>
              <a:p>
                <a:pPr marL="36576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</a:rPr>
                  <a:t>With ③, AP invites all STAs in BSS1 that responded in a specific mini-slot in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② to choose a number in the range (1, …, 10) and to transmit in the corresponding slot in ④</a:t>
                </a:r>
              </a:p>
              <a:p>
                <a:pPr marL="36576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500" b="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Also with ③, AP invites all STAs not in BSS1 that responded in a specific slot to transmit in </a:t>
                </a:r>
                <a:r>
                  <a:rPr lang="en-US" sz="1600" b="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④, etc.</a:t>
                </a:r>
              </a:p>
              <a:p>
                <a:pPr marL="22860" indent="0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800" b="0" dirty="0">
                    <a:solidFill>
                      <a:srgbClr val="4F81B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Slide 12:</a:t>
                </a:r>
              </a:p>
              <a:p>
                <a:pPr marL="308610" indent="-2857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500" b="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Slots in ② are empty with probability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</a:rPr>
                  <a:t>(1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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</a:rPr>
                  <a:t>)</a:t>
                </a:r>
                <a:r>
                  <a:rPr lang="en-US" sz="1500" b="0" i="1" baseline="30000" dirty="0">
                    <a:solidFill>
                      <a:schemeClr val="tx1"/>
                    </a:solidFill>
                    <a:latin typeface="Calibri" pitchFamily="34" charset="0"/>
                  </a:rPr>
                  <a:t>n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 e</a:t>
                </a:r>
                <a:r>
                  <a:rPr lang="en-US" sz="1500" b="0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1</a:t>
                </a:r>
              </a:p>
              <a:p>
                <a:pPr marL="308610" indent="-2857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Slots in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② have exactly one STA with probability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5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15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15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) (1 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)</a:t>
                </a:r>
                <a:r>
                  <a:rPr lang="en-US" sz="1500" b="0" i="1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n</a:t>
                </a:r>
                <a:r>
                  <a:rPr lang="en-US" sz="1500" b="0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1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 e</a:t>
                </a:r>
                <a:r>
                  <a:rPr lang="en-US" sz="1500" b="0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1</a:t>
                </a:r>
              </a:p>
              <a:p>
                <a:pPr marL="308610" indent="-2857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Slots in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② have exactly 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r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 STAs with probability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  <a:sym typeface="Symbol" panose="05050102010706020507" pitchFamily="18" charset="2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5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15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15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)</a:t>
                </a:r>
                <a:r>
                  <a:rPr lang="en-US" sz="1500" b="0" i="1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r</a:t>
                </a:r>
                <a:r>
                  <a:rPr lang="en-US" sz="1500" b="0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(1 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)</a:t>
                </a:r>
                <a:r>
                  <a:rPr lang="en-US" sz="1500" b="0" i="1" baseline="30000" dirty="0" err="1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nr</a:t>
                </a:r>
                <a:r>
                  <a:rPr lang="en-US" sz="1500" b="0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 e</a:t>
                </a:r>
                <a:r>
                  <a:rPr lang="en-US" sz="1500" b="0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1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/ 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r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!           (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n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large, 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r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small)</a:t>
                </a:r>
              </a:p>
              <a:p>
                <a:pPr marL="308610" indent="-2857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More generally, there is no reason the range STAs choose from has to be the same as the number of responding STAs. If there are 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n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responding STAs and they each choose from (1, …, 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N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), then slots in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② have exactly 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r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Symbol" panose="05050102010706020507" pitchFamily="18" charset="2"/>
                  </a:rPr>
                  <a:t> STAs with probability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  <a:sym typeface="Symbol" panose="05050102010706020507" pitchFamily="18" charset="2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5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15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15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)</a:t>
                </a:r>
                <a:r>
                  <a:rPr lang="en-US" sz="1500" b="0" i="1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r</a:t>
                </a:r>
                <a:r>
                  <a:rPr lang="en-US" sz="1500" b="0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(1 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)</a:t>
                </a:r>
                <a:r>
                  <a:rPr lang="en-US" sz="1500" b="0" i="1" baseline="30000" dirty="0" err="1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nr</a:t>
                </a:r>
                <a:r>
                  <a:rPr lang="en-US" sz="1500" b="0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 (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num>
                      <m:den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)</a:t>
                </a:r>
                <a:r>
                  <a:rPr lang="en-US" sz="1500" b="0" i="1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r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1500" b="0" dirty="0" err="1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e</a:t>
                </a:r>
                <a:r>
                  <a:rPr lang="en-US" sz="1500" b="0" baseline="30000" dirty="0" err="1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</a:t>
                </a:r>
                <a:r>
                  <a:rPr lang="en-US" sz="1500" b="0" i="1" baseline="30000" dirty="0" err="1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n</a:t>
                </a:r>
                <a:r>
                  <a:rPr lang="en-US" sz="1500" b="0" i="1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/N</a:t>
                </a:r>
                <a:r>
                  <a:rPr lang="en-US" sz="1500" b="0" baseline="3000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/ 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r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!             (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n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, 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N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large, </a:t>
                </a:r>
                <a:r>
                  <a:rPr lang="en-US" sz="1500" b="0" i="1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r</a:t>
                </a:r>
                <a:r>
                  <a:rPr lang="en-US" sz="1500" b="0" dirty="0">
                    <a:solidFill>
                      <a:schemeClr val="tx1"/>
                    </a:solidFill>
                    <a:latin typeface="Calibri" pitchFamily="34" charset="0"/>
                    <a:sym typeface="Symbol" panose="05050102010706020507" pitchFamily="18" charset="2"/>
                  </a:rPr>
                  <a:t> small)</a:t>
                </a:r>
              </a:p>
              <a:p>
                <a:pPr marL="308610" indent="-2857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b="0" dirty="0">
                  <a:solidFill>
                    <a:schemeClr val="tx1"/>
                  </a:solidFill>
                  <a:latin typeface="Calibri" pitchFamily="34" charset="0"/>
                  <a:sym typeface="Symbol" panose="05050102010706020507" pitchFamily="18" charset="2"/>
                </a:endParaRPr>
              </a:p>
              <a:p>
                <a:pPr marL="308610" indent="-2857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b="0" dirty="0">
                  <a:solidFill>
                    <a:schemeClr val="tx1"/>
                  </a:solidFill>
                  <a:latin typeface="Calibri" pitchFamily="34" charset="0"/>
                  <a:sym typeface="Symbol" panose="05050102010706020507" pitchFamily="18" charset="2"/>
                </a:endParaRPr>
              </a:p>
              <a:p>
                <a:pPr marL="308610" indent="-2857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b="0" baseline="30000" dirty="0">
                  <a:solidFill>
                    <a:schemeClr val="tx1"/>
                  </a:solidFill>
                  <a:latin typeface="Calibri" pitchFamily="34" charset="0"/>
                  <a:sym typeface="Symbol" panose="05050102010706020507" pitchFamily="18" charset="2"/>
                </a:endParaRPr>
              </a:p>
              <a:p>
                <a:pPr marL="308610" indent="-2857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b="0" dirty="0">
                  <a:solidFill>
                    <a:schemeClr val="tx1"/>
                  </a:solidFill>
                  <a:latin typeface="Calibri" pitchFamily="34" charset="0"/>
                </a:endParaRPr>
              </a:p>
              <a:p>
                <a:pPr>
                  <a:buAutoNum type="arabicParenBoth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500" b="0" dirty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8458200" cy="4114800"/>
              </a:xfrm>
              <a:blipFill>
                <a:blip r:embed="rId3"/>
                <a:stretch>
                  <a:fillRect l="-649" t="-741" r="-216" b="-20593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3903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Uplink medium access, without pre-negotiated schedule, basic issues: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STA1, low transmit power (say 0 dBm) transmits to 4 SS AP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Co-channel devices are also listening and competing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Diverse group of devices, often listening with only 1 SS, and spatially scattered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STA1 must hold all such devices off the air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Review—UL medium access—I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613829F-EFF7-E790-9497-9E1C8A27A3A0}"/>
              </a:ext>
            </a:extLst>
          </p:cNvPr>
          <p:cNvCxnSpPr>
            <a:cxnSpLocks/>
          </p:cNvCxnSpPr>
          <p:nvPr/>
        </p:nvCxnSpPr>
        <p:spPr>
          <a:xfrm>
            <a:off x="4681102" y="3205413"/>
            <a:ext cx="3025050" cy="1347811"/>
          </a:xfrm>
          <a:prstGeom prst="straightConnector1">
            <a:avLst/>
          </a:prstGeom>
          <a:noFill/>
          <a:ln w="19050" cap="flat" cmpd="sng" algn="ctr">
            <a:solidFill>
              <a:srgbClr val="4F81BD"/>
            </a:solidFill>
            <a:prstDash val="solid"/>
            <a:headEnd type="stealth"/>
            <a:tailEnd type="none"/>
          </a:ln>
          <a:effectLst/>
        </p:spPr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AD35E8F-E478-1844-36BF-6A3348AD2483}"/>
              </a:ext>
            </a:extLst>
          </p:cNvPr>
          <p:cNvGrpSpPr/>
          <p:nvPr/>
        </p:nvGrpSpPr>
        <p:grpSpPr>
          <a:xfrm>
            <a:off x="3795220" y="2514600"/>
            <a:ext cx="764070" cy="642687"/>
            <a:chOff x="4980182" y="2006600"/>
            <a:chExt cx="1018760" cy="856916"/>
          </a:xfrm>
        </p:grpSpPr>
        <p:sp>
          <p:nvSpPr>
            <p:cNvPr id="4182" name="Oval 4181">
              <a:extLst>
                <a:ext uri="{FF2B5EF4-FFF2-40B4-BE49-F238E27FC236}">
                  <a16:creationId xmlns:a16="http://schemas.microsoft.com/office/drawing/2014/main" id="{BFFDF528-2B60-5867-DCAA-11F9172A55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06178" y="2497515"/>
              <a:ext cx="329184" cy="32918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83" name="TextBox 4182">
              <a:extLst>
                <a:ext uri="{FF2B5EF4-FFF2-40B4-BE49-F238E27FC236}">
                  <a16:creationId xmlns:a16="http://schemas.microsoft.com/office/drawing/2014/main" id="{42A1DC11-5FDA-034A-C68A-005186A29BBD}"/>
                </a:ext>
              </a:extLst>
            </p:cNvPr>
            <p:cNvSpPr txBox="1"/>
            <p:nvPr/>
          </p:nvSpPr>
          <p:spPr>
            <a:xfrm>
              <a:off x="4980182" y="2006600"/>
              <a:ext cx="73780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4184" name="Group 4183">
              <a:extLst>
                <a:ext uri="{FF2B5EF4-FFF2-40B4-BE49-F238E27FC236}">
                  <a16:creationId xmlns:a16="http://schemas.microsoft.com/office/drawing/2014/main" id="{B23BA624-203D-0F70-8B37-31C550BAF9E7}"/>
                </a:ext>
              </a:extLst>
            </p:cNvPr>
            <p:cNvGrpSpPr/>
            <p:nvPr/>
          </p:nvGrpSpPr>
          <p:grpSpPr>
            <a:xfrm>
              <a:off x="5735362" y="2322318"/>
              <a:ext cx="263580" cy="541198"/>
              <a:chOff x="5735362" y="2322318"/>
              <a:chExt cx="263580" cy="541198"/>
            </a:xfrm>
          </p:grpSpPr>
          <p:cxnSp>
            <p:nvCxnSpPr>
              <p:cNvPr id="4185" name="Straight Connector 4184">
                <a:extLst>
                  <a:ext uri="{FF2B5EF4-FFF2-40B4-BE49-F238E27FC236}">
                    <a16:creationId xmlns:a16="http://schemas.microsoft.com/office/drawing/2014/main" id="{4005BC3E-D6D0-CD97-A732-806A7ABCC8C4}"/>
                  </a:ext>
                </a:extLst>
              </p:cNvPr>
              <p:cNvCxnSpPr>
                <a:stCxn id="4182" idx="6"/>
              </p:cNvCxnSpPr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6" name="Straight Connector 4185">
                <a:extLst>
                  <a:ext uri="{FF2B5EF4-FFF2-40B4-BE49-F238E27FC236}">
                    <a16:creationId xmlns:a16="http://schemas.microsoft.com/office/drawing/2014/main" id="{5F6374B5-5E36-C552-916B-C79F09340C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87" name="Group 4186">
                <a:extLst>
                  <a:ext uri="{FF2B5EF4-FFF2-40B4-BE49-F238E27FC236}">
                    <a16:creationId xmlns:a16="http://schemas.microsoft.com/office/drawing/2014/main" id="{C9D01A77-E494-FC4A-B15F-8C6619CA9B20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200" name="Straight Connector 4199">
                  <a:extLst>
                    <a:ext uri="{FF2B5EF4-FFF2-40B4-BE49-F238E27FC236}">
                      <a16:creationId xmlns:a16="http://schemas.microsoft.com/office/drawing/2014/main" id="{45670335-EE5A-B54F-C9E0-D4A648F0C8C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01" name="Straight Connector 4200">
                  <a:extLst>
                    <a:ext uri="{FF2B5EF4-FFF2-40B4-BE49-F238E27FC236}">
                      <a16:creationId xmlns:a16="http://schemas.microsoft.com/office/drawing/2014/main" id="{1A26AD3E-FE12-938D-528D-A5D9B871C66D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02" name="Isosceles Triangle 4201">
                  <a:extLst>
                    <a:ext uri="{FF2B5EF4-FFF2-40B4-BE49-F238E27FC236}">
                      <a16:creationId xmlns:a16="http://schemas.microsoft.com/office/drawing/2014/main" id="{D429716E-D795-79FC-8B88-CEEAD7540B70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88" name="Group 4187">
                <a:extLst>
                  <a:ext uri="{FF2B5EF4-FFF2-40B4-BE49-F238E27FC236}">
                    <a16:creationId xmlns:a16="http://schemas.microsoft.com/office/drawing/2014/main" id="{B7052994-C096-D4AD-F5E2-B8FDC22AF4DE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7" name="Straight Connector 4196">
                  <a:extLst>
                    <a:ext uri="{FF2B5EF4-FFF2-40B4-BE49-F238E27FC236}">
                      <a16:creationId xmlns:a16="http://schemas.microsoft.com/office/drawing/2014/main" id="{FD9AA5C6-1539-423E-4165-FEDEA7C080D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8" name="Straight Connector 4197">
                  <a:extLst>
                    <a:ext uri="{FF2B5EF4-FFF2-40B4-BE49-F238E27FC236}">
                      <a16:creationId xmlns:a16="http://schemas.microsoft.com/office/drawing/2014/main" id="{35447276-145E-7D9B-048C-46E127FD7D9B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9" name="Isosceles Triangle 4198">
                  <a:extLst>
                    <a:ext uri="{FF2B5EF4-FFF2-40B4-BE49-F238E27FC236}">
                      <a16:creationId xmlns:a16="http://schemas.microsoft.com/office/drawing/2014/main" id="{DCF22FD8-A8DA-6828-975A-235752AACC7E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89" name="Group 4188">
                <a:extLst>
                  <a:ext uri="{FF2B5EF4-FFF2-40B4-BE49-F238E27FC236}">
                    <a16:creationId xmlns:a16="http://schemas.microsoft.com/office/drawing/2014/main" id="{F7D05C43-4E67-F59C-6DC7-3C68E58C3314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4" name="Straight Connector 4193">
                  <a:extLst>
                    <a:ext uri="{FF2B5EF4-FFF2-40B4-BE49-F238E27FC236}">
                      <a16:creationId xmlns:a16="http://schemas.microsoft.com/office/drawing/2014/main" id="{4EBBC49F-9564-22E5-EF3C-57568F1C452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5" name="Straight Connector 4194">
                  <a:extLst>
                    <a:ext uri="{FF2B5EF4-FFF2-40B4-BE49-F238E27FC236}">
                      <a16:creationId xmlns:a16="http://schemas.microsoft.com/office/drawing/2014/main" id="{C442255C-BEDC-E7B3-7FC0-EE29A043E5FD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6" name="Isosceles Triangle 4195">
                  <a:extLst>
                    <a:ext uri="{FF2B5EF4-FFF2-40B4-BE49-F238E27FC236}">
                      <a16:creationId xmlns:a16="http://schemas.microsoft.com/office/drawing/2014/main" id="{DEDE316C-10DC-754F-5BE7-641DE5CAF0D5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90" name="Group 4189">
                <a:extLst>
                  <a:ext uri="{FF2B5EF4-FFF2-40B4-BE49-F238E27FC236}">
                    <a16:creationId xmlns:a16="http://schemas.microsoft.com/office/drawing/2014/main" id="{197267E4-B37E-C40B-F182-0AAB0146C126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91" name="Straight Connector 4190">
                  <a:extLst>
                    <a:ext uri="{FF2B5EF4-FFF2-40B4-BE49-F238E27FC236}">
                      <a16:creationId xmlns:a16="http://schemas.microsoft.com/office/drawing/2014/main" id="{63E31227-091B-54B2-4F1C-02B44D223FEE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2" name="Straight Connector 4191">
                  <a:extLst>
                    <a:ext uri="{FF2B5EF4-FFF2-40B4-BE49-F238E27FC236}">
                      <a16:creationId xmlns:a16="http://schemas.microsoft.com/office/drawing/2014/main" id="{207E6EDD-CD97-5FE9-BD0E-4738BF7B9DC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93" name="Isosceles Triangle 4192">
                  <a:extLst>
                    <a:ext uri="{FF2B5EF4-FFF2-40B4-BE49-F238E27FC236}">
                      <a16:creationId xmlns:a16="http://schemas.microsoft.com/office/drawing/2014/main" id="{026D670A-DF2A-A8B5-21EC-35C0515DCF5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F2758458-82E5-5A7B-D401-37885A6108B9}"/>
              </a:ext>
            </a:extLst>
          </p:cNvPr>
          <p:cNvSpPr/>
          <p:nvPr/>
        </p:nvSpPr>
        <p:spPr>
          <a:xfrm>
            <a:off x="8143860" y="2590045"/>
            <a:ext cx="151991" cy="151137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E3E2678-29F8-8C7B-0D51-AC77FC4B7E30}"/>
              </a:ext>
            </a:extLst>
          </p:cNvPr>
          <p:cNvSpPr/>
          <p:nvPr/>
        </p:nvSpPr>
        <p:spPr>
          <a:xfrm>
            <a:off x="4206837" y="4660157"/>
            <a:ext cx="151991" cy="151137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cxnSp>
        <p:nvCxnSpPr>
          <p:cNvPr id="4100" name="Straight Arrow Connector 4099">
            <a:extLst>
              <a:ext uri="{FF2B5EF4-FFF2-40B4-BE49-F238E27FC236}">
                <a16:creationId xmlns:a16="http://schemas.microsoft.com/office/drawing/2014/main" id="{2CF62E11-94DD-ABF6-2E7E-E91AD111DCEE}"/>
              </a:ext>
            </a:extLst>
          </p:cNvPr>
          <p:cNvCxnSpPr>
            <a:cxnSpLocks/>
          </p:cNvCxnSpPr>
          <p:nvPr/>
        </p:nvCxnSpPr>
        <p:spPr>
          <a:xfrm>
            <a:off x="1951703" y="3984609"/>
            <a:ext cx="5826187" cy="645307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F3D7CCF1-ACEA-737C-C822-A0CDC519564F}"/>
              </a:ext>
            </a:extLst>
          </p:cNvPr>
          <p:cNvCxnSpPr>
            <a:cxnSpLocks/>
          </p:cNvCxnSpPr>
          <p:nvPr/>
        </p:nvCxnSpPr>
        <p:spPr>
          <a:xfrm>
            <a:off x="2995826" y="4437280"/>
            <a:ext cx="4710326" cy="185759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cxnSp>
        <p:nvCxnSpPr>
          <p:cNvPr id="4102" name="Straight Arrow Connector 4101">
            <a:extLst>
              <a:ext uri="{FF2B5EF4-FFF2-40B4-BE49-F238E27FC236}">
                <a16:creationId xmlns:a16="http://schemas.microsoft.com/office/drawing/2014/main" id="{52FA19C1-401F-A99D-82B1-3426B65A6057}"/>
              </a:ext>
            </a:extLst>
          </p:cNvPr>
          <p:cNvCxnSpPr>
            <a:cxnSpLocks/>
          </p:cNvCxnSpPr>
          <p:nvPr/>
        </p:nvCxnSpPr>
        <p:spPr>
          <a:xfrm flipV="1">
            <a:off x="4537287" y="4629916"/>
            <a:ext cx="3240602" cy="96953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cxnSp>
        <p:nvCxnSpPr>
          <p:cNvPr id="4109" name="Straight Arrow Connector 4108">
            <a:extLst>
              <a:ext uri="{FF2B5EF4-FFF2-40B4-BE49-F238E27FC236}">
                <a16:creationId xmlns:a16="http://schemas.microsoft.com/office/drawing/2014/main" id="{9754B3E2-70AE-C57D-1B22-C0986F2EE9A6}"/>
              </a:ext>
            </a:extLst>
          </p:cNvPr>
          <p:cNvCxnSpPr>
            <a:cxnSpLocks/>
          </p:cNvCxnSpPr>
          <p:nvPr/>
        </p:nvCxnSpPr>
        <p:spPr>
          <a:xfrm flipH="1">
            <a:off x="7972378" y="2865688"/>
            <a:ext cx="208696" cy="1571591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grpSp>
        <p:nvGrpSpPr>
          <p:cNvPr id="4116" name="Group 4115">
            <a:extLst>
              <a:ext uri="{FF2B5EF4-FFF2-40B4-BE49-F238E27FC236}">
                <a16:creationId xmlns:a16="http://schemas.microsoft.com/office/drawing/2014/main" id="{1E707615-1734-2663-9BAE-981059FD4FF9}"/>
              </a:ext>
            </a:extLst>
          </p:cNvPr>
          <p:cNvGrpSpPr/>
          <p:nvPr/>
        </p:nvGrpSpPr>
        <p:grpSpPr>
          <a:xfrm>
            <a:off x="8336715" y="2541840"/>
            <a:ext cx="197685" cy="177299"/>
            <a:chOff x="11035509" y="2042920"/>
            <a:chExt cx="263580" cy="236398"/>
          </a:xfrm>
        </p:grpSpPr>
        <p:cxnSp>
          <p:nvCxnSpPr>
            <p:cNvPr id="4172" name="Straight Connector 4171">
              <a:extLst>
                <a:ext uri="{FF2B5EF4-FFF2-40B4-BE49-F238E27FC236}">
                  <a16:creationId xmlns:a16="http://schemas.microsoft.com/office/drawing/2014/main" id="{ACB01DDE-53CF-6D8C-7356-8A081759876E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3" name="Straight Connector 4172">
              <a:extLst>
                <a:ext uri="{FF2B5EF4-FFF2-40B4-BE49-F238E27FC236}">
                  <a16:creationId xmlns:a16="http://schemas.microsoft.com/office/drawing/2014/main" id="{8BE7DB00-ED24-5008-863B-3D740BAF5FB2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74" name="Group 4173">
              <a:extLst>
                <a:ext uri="{FF2B5EF4-FFF2-40B4-BE49-F238E27FC236}">
                  <a16:creationId xmlns:a16="http://schemas.microsoft.com/office/drawing/2014/main" id="{C0466ACD-507C-CA3C-24F8-48832375A6D0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79" name="Straight Connector 4178">
                <a:extLst>
                  <a:ext uri="{FF2B5EF4-FFF2-40B4-BE49-F238E27FC236}">
                    <a16:creationId xmlns:a16="http://schemas.microsoft.com/office/drawing/2014/main" id="{911FF3FF-A338-3A88-88C3-9925C33147F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0" name="Straight Connector 4179">
                <a:extLst>
                  <a:ext uri="{FF2B5EF4-FFF2-40B4-BE49-F238E27FC236}">
                    <a16:creationId xmlns:a16="http://schemas.microsoft.com/office/drawing/2014/main" id="{B901D8D1-6D8C-8500-623A-2DD4A81220C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81" name="Isosceles Triangle 4180">
                <a:extLst>
                  <a:ext uri="{FF2B5EF4-FFF2-40B4-BE49-F238E27FC236}">
                    <a16:creationId xmlns:a16="http://schemas.microsoft.com/office/drawing/2014/main" id="{17D636CF-0872-5ACC-1931-7517EFC0387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75" name="Group 4174">
              <a:extLst>
                <a:ext uri="{FF2B5EF4-FFF2-40B4-BE49-F238E27FC236}">
                  <a16:creationId xmlns:a16="http://schemas.microsoft.com/office/drawing/2014/main" id="{311E4D35-D948-090D-0D7E-B3D959A50CE3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76" name="Straight Connector 4175">
                <a:extLst>
                  <a:ext uri="{FF2B5EF4-FFF2-40B4-BE49-F238E27FC236}">
                    <a16:creationId xmlns:a16="http://schemas.microsoft.com/office/drawing/2014/main" id="{3E71F9CE-258E-7DAA-1FED-7F6C3203E56B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7" name="Straight Connector 4176">
                <a:extLst>
                  <a:ext uri="{FF2B5EF4-FFF2-40B4-BE49-F238E27FC236}">
                    <a16:creationId xmlns:a16="http://schemas.microsoft.com/office/drawing/2014/main" id="{7858E980-97C1-C3D7-C9F8-F3C47D224585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78" name="Isosceles Triangle 4177">
                <a:extLst>
                  <a:ext uri="{FF2B5EF4-FFF2-40B4-BE49-F238E27FC236}">
                    <a16:creationId xmlns:a16="http://schemas.microsoft.com/office/drawing/2014/main" id="{480728D4-9DE3-4E2D-F5AD-8EFDDBBB717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56" name="Oval 55">
            <a:extLst>
              <a:ext uri="{FF2B5EF4-FFF2-40B4-BE49-F238E27FC236}">
                <a16:creationId xmlns:a16="http://schemas.microsoft.com/office/drawing/2014/main" id="{43188D37-1FEE-57D2-4503-EFF806AC3AE6}"/>
              </a:ext>
            </a:extLst>
          </p:cNvPr>
          <p:cNvSpPr/>
          <p:nvPr/>
        </p:nvSpPr>
        <p:spPr>
          <a:xfrm>
            <a:off x="2562183" y="4361711"/>
            <a:ext cx="151991" cy="151137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grpSp>
        <p:nvGrpSpPr>
          <p:cNvPr id="4117" name="Group 4116">
            <a:extLst>
              <a:ext uri="{FF2B5EF4-FFF2-40B4-BE49-F238E27FC236}">
                <a16:creationId xmlns:a16="http://schemas.microsoft.com/office/drawing/2014/main" id="{B667A5FD-D259-7B65-6469-4A775733913A}"/>
              </a:ext>
            </a:extLst>
          </p:cNvPr>
          <p:cNvGrpSpPr/>
          <p:nvPr/>
        </p:nvGrpSpPr>
        <p:grpSpPr>
          <a:xfrm>
            <a:off x="2723727" y="4305334"/>
            <a:ext cx="197685" cy="177299"/>
            <a:chOff x="11035509" y="2042920"/>
            <a:chExt cx="263580" cy="236398"/>
          </a:xfrm>
        </p:grpSpPr>
        <p:cxnSp>
          <p:nvCxnSpPr>
            <p:cNvPr id="4162" name="Straight Connector 4161">
              <a:extLst>
                <a:ext uri="{FF2B5EF4-FFF2-40B4-BE49-F238E27FC236}">
                  <a16:creationId xmlns:a16="http://schemas.microsoft.com/office/drawing/2014/main" id="{296D3EC4-45D7-B22D-D99C-B6DA439242BD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3" name="Straight Connector 4162">
              <a:extLst>
                <a:ext uri="{FF2B5EF4-FFF2-40B4-BE49-F238E27FC236}">
                  <a16:creationId xmlns:a16="http://schemas.microsoft.com/office/drawing/2014/main" id="{58BB0237-683D-E0A1-476A-18BB6BAD5C7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64" name="Group 4163">
              <a:extLst>
                <a:ext uri="{FF2B5EF4-FFF2-40B4-BE49-F238E27FC236}">
                  <a16:creationId xmlns:a16="http://schemas.microsoft.com/office/drawing/2014/main" id="{D938526D-DFD9-DA0B-DB07-74DBE5C7EE43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69" name="Straight Connector 4168">
                <a:extLst>
                  <a:ext uri="{FF2B5EF4-FFF2-40B4-BE49-F238E27FC236}">
                    <a16:creationId xmlns:a16="http://schemas.microsoft.com/office/drawing/2014/main" id="{5AAC9C01-E6CF-4DC6-17AD-7BC43F963A8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0" name="Straight Connector 4169">
                <a:extLst>
                  <a:ext uri="{FF2B5EF4-FFF2-40B4-BE49-F238E27FC236}">
                    <a16:creationId xmlns:a16="http://schemas.microsoft.com/office/drawing/2014/main" id="{5B4EFC45-0923-25FD-E882-4058283E22D6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71" name="Isosceles Triangle 4170">
                <a:extLst>
                  <a:ext uri="{FF2B5EF4-FFF2-40B4-BE49-F238E27FC236}">
                    <a16:creationId xmlns:a16="http://schemas.microsoft.com/office/drawing/2014/main" id="{B8C0CABC-8CD0-83CB-1F14-D8922CB56BE4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65" name="Group 4164">
              <a:extLst>
                <a:ext uri="{FF2B5EF4-FFF2-40B4-BE49-F238E27FC236}">
                  <a16:creationId xmlns:a16="http://schemas.microsoft.com/office/drawing/2014/main" id="{CB64D5AA-776C-2BCC-931D-B29DF4000C3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66" name="Straight Connector 4165">
                <a:extLst>
                  <a:ext uri="{FF2B5EF4-FFF2-40B4-BE49-F238E27FC236}">
                    <a16:creationId xmlns:a16="http://schemas.microsoft.com/office/drawing/2014/main" id="{038299F5-7939-79BC-539D-1757BF6A15B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7" name="Straight Connector 4166">
                <a:extLst>
                  <a:ext uri="{FF2B5EF4-FFF2-40B4-BE49-F238E27FC236}">
                    <a16:creationId xmlns:a16="http://schemas.microsoft.com/office/drawing/2014/main" id="{AA63BE25-7FFD-0BF1-3915-5A5288030A71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68" name="Isosceles Triangle 4167">
                <a:extLst>
                  <a:ext uri="{FF2B5EF4-FFF2-40B4-BE49-F238E27FC236}">
                    <a16:creationId xmlns:a16="http://schemas.microsoft.com/office/drawing/2014/main" id="{4560AB23-DF66-30EE-4A9D-EEE2E70D705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68925F8-A571-7B48-75C2-7BE2C7148D62}"/>
              </a:ext>
            </a:extLst>
          </p:cNvPr>
          <p:cNvGrpSpPr/>
          <p:nvPr/>
        </p:nvGrpSpPr>
        <p:grpSpPr>
          <a:xfrm>
            <a:off x="1533486" y="3860059"/>
            <a:ext cx="274865" cy="151137"/>
            <a:chOff x="1533486" y="3860059"/>
            <a:chExt cx="274865" cy="151137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A1EE64E-454F-6DAD-7AC6-1E94242B3030}"/>
                </a:ext>
              </a:extLst>
            </p:cNvPr>
            <p:cNvSpPr/>
            <p:nvPr/>
          </p:nvSpPr>
          <p:spPr>
            <a:xfrm>
              <a:off x="1533486" y="3860059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118" name="Group 4117">
              <a:extLst>
                <a:ext uri="{FF2B5EF4-FFF2-40B4-BE49-F238E27FC236}">
                  <a16:creationId xmlns:a16="http://schemas.microsoft.com/office/drawing/2014/main" id="{553A883F-5495-1A74-5E88-36807ACE05D8}"/>
                </a:ext>
              </a:extLst>
            </p:cNvPr>
            <p:cNvGrpSpPr/>
            <p:nvPr/>
          </p:nvGrpSpPr>
          <p:grpSpPr>
            <a:xfrm>
              <a:off x="1708115" y="3878424"/>
              <a:ext cx="100236" cy="62999"/>
              <a:chOff x="5863389" y="2322318"/>
              <a:chExt cx="133648" cy="83998"/>
            </a:xfrm>
          </p:grpSpPr>
          <p:cxnSp>
            <p:nvCxnSpPr>
              <p:cNvPr id="4159" name="Straight Connector 4158">
                <a:extLst>
                  <a:ext uri="{FF2B5EF4-FFF2-40B4-BE49-F238E27FC236}">
                    <a16:creationId xmlns:a16="http://schemas.microsoft.com/office/drawing/2014/main" id="{D56C190A-7981-0C9D-7EA5-CAEB4E8769E4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0" name="Straight Connector 4159">
                <a:extLst>
                  <a:ext uri="{FF2B5EF4-FFF2-40B4-BE49-F238E27FC236}">
                    <a16:creationId xmlns:a16="http://schemas.microsoft.com/office/drawing/2014/main" id="{B24C9C1C-FBA8-3572-D4E1-31917DC7B3F9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61" name="Isosceles Triangle 4160">
                <a:extLst>
                  <a:ext uri="{FF2B5EF4-FFF2-40B4-BE49-F238E27FC236}">
                    <a16:creationId xmlns:a16="http://schemas.microsoft.com/office/drawing/2014/main" id="{641570B0-D35C-57F5-70F8-C8DD505DF48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119" name="Group 4118">
            <a:extLst>
              <a:ext uri="{FF2B5EF4-FFF2-40B4-BE49-F238E27FC236}">
                <a16:creationId xmlns:a16="http://schemas.microsoft.com/office/drawing/2014/main" id="{0EDEB854-0B07-FD9E-C4E5-4C9B6DDDFD90}"/>
              </a:ext>
            </a:extLst>
          </p:cNvPr>
          <p:cNvGrpSpPr/>
          <p:nvPr/>
        </p:nvGrpSpPr>
        <p:grpSpPr>
          <a:xfrm>
            <a:off x="4393044" y="4682584"/>
            <a:ext cx="100236" cy="62999"/>
            <a:chOff x="5863389" y="2322318"/>
            <a:chExt cx="133648" cy="83998"/>
          </a:xfrm>
        </p:grpSpPr>
        <p:cxnSp>
          <p:nvCxnSpPr>
            <p:cNvPr id="4156" name="Straight Connector 4155">
              <a:extLst>
                <a:ext uri="{FF2B5EF4-FFF2-40B4-BE49-F238E27FC236}">
                  <a16:creationId xmlns:a16="http://schemas.microsoft.com/office/drawing/2014/main" id="{DBA63D97-AB51-2A8C-FD29-2845B0F0FA50}"/>
                </a:ext>
              </a:extLst>
            </p:cNvPr>
            <p:cNvCxnSpPr/>
            <p:nvPr/>
          </p:nvCxnSpPr>
          <p:spPr>
            <a:xfrm>
              <a:off x="5863389" y="2406316"/>
              <a:ext cx="1203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7" name="Straight Connector 4156">
              <a:extLst>
                <a:ext uri="{FF2B5EF4-FFF2-40B4-BE49-F238E27FC236}">
                  <a16:creationId xmlns:a16="http://schemas.microsoft.com/office/drawing/2014/main" id="{466A7EE0-4006-52AD-FB79-B15CB28264D2}"/>
                </a:ext>
              </a:extLst>
            </p:cNvPr>
            <p:cNvCxnSpPr/>
            <p:nvPr/>
          </p:nvCxnSpPr>
          <p:spPr>
            <a:xfrm flipV="1">
              <a:off x="5983705" y="2362200"/>
              <a:ext cx="0" cy="441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8" name="Isosceles Triangle 4157">
              <a:extLst>
                <a:ext uri="{FF2B5EF4-FFF2-40B4-BE49-F238E27FC236}">
                  <a16:creationId xmlns:a16="http://schemas.microsoft.com/office/drawing/2014/main" id="{F74CEB20-E3A0-D3BF-C54E-2ECD5708EDC1}"/>
                </a:ext>
              </a:extLst>
            </p:cNvPr>
            <p:cNvSpPr/>
            <p:nvPr/>
          </p:nvSpPr>
          <p:spPr>
            <a:xfrm rot="10800000">
              <a:off x="5969605" y="2322318"/>
              <a:ext cx="27432" cy="2743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1E18836-D213-FDA7-FA16-F3AFFEDA6251}"/>
              </a:ext>
            </a:extLst>
          </p:cNvPr>
          <p:cNvGrpSpPr/>
          <p:nvPr/>
        </p:nvGrpSpPr>
        <p:grpSpPr>
          <a:xfrm>
            <a:off x="350553" y="2590800"/>
            <a:ext cx="840941" cy="635883"/>
            <a:chOff x="350553" y="2590800"/>
            <a:chExt cx="840941" cy="635883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82DF957C-2902-9BBF-8347-F3C708FAB3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6505" y="2946284"/>
              <a:ext cx="246888" cy="246888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20" name="TextBox 4119">
              <a:extLst>
                <a:ext uri="{FF2B5EF4-FFF2-40B4-BE49-F238E27FC236}">
                  <a16:creationId xmlns:a16="http://schemas.microsoft.com/office/drawing/2014/main" id="{786AC20C-9916-70AB-7202-A07D5D731D14}"/>
                </a:ext>
              </a:extLst>
            </p:cNvPr>
            <p:cNvSpPr txBox="1"/>
            <p:nvPr/>
          </p:nvSpPr>
          <p:spPr>
            <a:xfrm>
              <a:off x="350553" y="2590800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AP2</a:t>
              </a:r>
            </a:p>
          </p:txBody>
        </p:sp>
        <p:grpSp>
          <p:nvGrpSpPr>
            <p:cNvPr id="4121" name="Group 4120">
              <a:extLst>
                <a:ext uri="{FF2B5EF4-FFF2-40B4-BE49-F238E27FC236}">
                  <a16:creationId xmlns:a16="http://schemas.microsoft.com/office/drawing/2014/main" id="{605421C8-0C2A-A6D9-0B65-C783F75EB03C}"/>
                </a:ext>
              </a:extLst>
            </p:cNvPr>
            <p:cNvGrpSpPr/>
            <p:nvPr/>
          </p:nvGrpSpPr>
          <p:grpSpPr>
            <a:xfrm>
              <a:off x="993809" y="2820784"/>
              <a:ext cx="197685" cy="405899"/>
              <a:chOff x="5735362" y="2322318"/>
              <a:chExt cx="263580" cy="541198"/>
            </a:xfrm>
          </p:grpSpPr>
          <p:cxnSp>
            <p:nvCxnSpPr>
              <p:cNvPr id="4138" name="Straight Connector 4137">
                <a:extLst>
                  <a:ext uri="{FF2B5EF4-FFF2-40B4-BE49-F238E27FC236}">
                    <a16:creationId xmlns:a16="http://schemas.microsoft.com/office/drawing/2014/main" id="{5C3B4433-14CD-A88B-8F0D-BC8621F98678}"/>
                  </a:ext>
                </a:extLst>
              </p:cNvPr>
              <p:cNvCxnSpPr/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9" name="Straight Connector 4138">
                <a:extLst>
                  <a:ext uri="{FF2B5EF4-FFF2-40B4-BE49-F238E27FC236}">
                    <a16:creationId xmlns:a16="http://schemas.microsoft.com/office/drawing/2014/main" id="{785F12BA-5F6D-A67F-CCF2-6692390977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40" name="Group 4139">
                <a:extLst>
                  <a:ext uri="{FF2B5EF4-FFF2-40B4-BE49-F238E27FC236}">
                    <a16:creationId xmlns:a16="http://schemas.microsoft.com/office/drawing/2014/main" id="{B505CACD-1431-10E9-A6D7-1A22F3718320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53" name="Straight Connector 4152">
                  <a:extLst>
                    <a:ext uri="{FF2B5EF4-FFF2-40B4-BE49-F238E27FC236}">
                      <a16:creationId xmlns:a16="http://schemas.microsoft.com/office/drawing/2014/main" id="{58EF22BF-481F-C2BA-32C1-85C88473679D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4" name="Straight Connector 4153">
                  <a:extLst>
                    <a:ext uri="{FF2B5EF4-FFF2-40B4-BE49-F238E27FC236}">
                      <a16:creationId xmlns:a16="http://schemas.microsoft.com/office/drawing/2014/main" id="{D1916072-31FD-EC27-9D71-C69E2D63BCE5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55" name="Isosceles Triangle 4154">
                  <a:extLst>
                    <a:ext uri="{FF2B5EF4-FFF2-40B4-BE49-F238E27FC236}">
                      <a16:creationId xmlns:a16="http://schemas.microsoft.com/office/drawing/2014/main" id="{ED79F2EC-D9F4-5BF7-B2F1-6BCFB046030B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41" name="Group 4140">
                <a:extLst>
                  <a:ext uri="{FF2B5EF4-FFF2-40B4-BE49-F238E27FC236}">
                    <a16:creationId xmlns:a16="http://schemas.microsoft.com/office/drawing/2014/main" id="{4C0A61C9-48FB-4234-62D1-BD898294BC2C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50" name="Straight Connector 4149">
                  <a:extLst>
                    <a:ext uri="{FF2B5EF4-FFF2-40B4-BE49-F238E27FC236}">
                      <a16:creationId xmlns:a16="http://schemas.microsoft.com/office/drawing/2014/main" id="{EC49D14A-F632-98F1-E81C-3853565290F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1" name="Straight Connector 4150">
                  <a:extLst>
                    <a:ext uri="{FF2B5EF4-FFF2-40B4-BE49-F238E27FC236}">
                      <a16:creationId xmlns:a16="http://schemas.microsoft.com/office/drawing/2014/main" id="{D3000019-B8FF-AC37-C18C-0124F55F345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52" name="Isosceles Triangle 4151">
                  <a:extLst>
                    <a:ext uri="{FF2B5EF4-FFF2-40B4-BE49-F238E27FC236}">
                      <a16:creationId xmlns:a16="http://schemas.microsoft.com/office/drawing/2014/main" id="{5D70B4CE-9AF0-97E0-A316-8AF1FF59B664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42" name="Group 4141">
                <a:extLst>
                  <a:ext uri="{FF2B5EF4-FFF2-40B4-BE49-F238E27FC236}">
                    <a16:creationId xmlns:a16="http://schemas.microsoft.com/office/drawing/2014/main" id="{8B38749B-5161-547A-77C8-9CF7784D8961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47" name="Straight Connector 4146">
                  <a:extLst>
                    <a:ext uri="{FF2B5EF4-FFF2-40B4-BE49-F238E27FC236}">
                      <a16:creationId xmlns:a16="http://schemas.microsoft.com/office/drawing/2014/main" id="{633FD96D-6679-6604-B2C8-B3E4EF6AF2C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8" name="Straight Connector 4147">
                  <a:extLst>
                    <a:ext uri="{FF2B5EF4-FFF2-40B4-BE49-F238E27FC236}">
                      <a16:creationId xmlns:a16="http://schemas.microsoft.com/office/drawing/2014/main" id="{221C6739-E6D2-F5A1-A15C-7EDCBEBFA889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9" name="Isosceles Triangle 4148">
                  <a:extLst>
                    <a:ext uri="{FF2B5EF4-FFF2-40B4-BE49-F238E27FC236}">
                      <a16:creationId xmlns:a16="http://schemas.microsoft.com/office/drawing/2014/main" id="{AC9AB5EB-90E2-BBD6-D0DB-465F8F60876D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43" name="Group 4142">
                <a:extLst>
                  <a:ext uri="{FF2B5EF4-FFF2-40B4-BE49-F238E27FC236}">
                    <a16:creationId xmlns:a16="http://schemas.microsoft.com/office/drawing/2014/main" id="{2341F712-4D80-48B3-961F-5616C91F0A28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44" name="Straight Connector 4143">
                  <a:extLst>
                    <a:ext uri="{FF2B5EF4-FFF2-40B4-BE49-F238E27FC236}">
                      <a16:creationId xmlns:a16="http://schemas.microsoft.com/office/drawing/2014/main" id="{E15A31CD-F081-43DB-86E7-16D0C174F116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5" name="Straight Connector 4144">
                  <a:extLst>
                    <a:ext uri="{FF2B5EF4-FFF2-40B4-BE49-F238E27FC236}">
                      <a16:creationId xmlns:a16="http://schemas.microsoft.com/office/drawing/2014/main" id="{A3FDC100-1F88-2976-837D-A1C1C7F5483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46" name="Isosceles Triangle 4145">
                  <a:extLst>
                    <a:ext uri="{FF2B5EF4-FFF2-40B4-BE49-F238E27FC236}">
                      <a16:creationId xmlns:a16="http://schemas.microsoft.com/office/drawing/2014/main" id="{34E52F42-7C9B-4C9E-2EFD-E570AAD69A6E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</p:grpSp>
      </p:grpSp>
      <p:cxnSp>
        <p:nvCxnSpPr>
          <p:cNvPr id="4133" name="Straight Arrow Connector 4132">
            <a:extLst>
              <a:ext uri="{FF2B5EF4-FFF2-40B4-BE49-F238E27FC236}">
                <a16:creationId xmlns:a16="http://schemas.microsoft.com/office/drawing/2014/main" id="{4747FB75-0E7E-FA8A-7BE3-A720BE0C127E}"/>
              </a:ext>
            </a:extLst>
          </p:cNvPr>
          <p:cNvCxnSpPr>
            <a:cxnSpLocks/>
          </p:cNvCxnSpPr>
          <p:nvPr/>
        </p:nvCxnSpPr>
        <p:spPr>
          <a:xfrm>
            <a:off x="1347949" y="3178191"/>
            <a:ext cx="6404819" cy="1430643"/>
          </a:xfrm>
          <a:prstGeom prst="straightConnector1">
            <a:avLst/>
          </a:prstGeom>
          <a:noFill/>
          <a:ln w="15875" cap="flat" cmpd="sng" algn="ctr">
            <a:solidFill>
              <a:schemeClr val="bg1">
                <a:lumMod val="65000"/>
              </a:schemeClr>
            </a:solidFill>
            <a:prstDash val="lgDash"/>
            <a:headEnd type="stealth"/>
            <a:tailEnd type="none"/>
          </a:ln>
          <a:effectLst/>
        </p:spPr>
      </p:cxnSp>
      <p:grpSp>
        <p:nvGrpSpPr>
          <p:cNvPr id="4135" name="Group 4134">
            <a:extLst>
              <a:ext uri="{FF2B5EF4-FFF2-40B4-BE49-F238E27FC236}">
                <a16:creationId xmlns:a16="http://schemas.microsoft.com/office/drawing/2014/main" id="{78AF8E04-0AEF-53D9-A82A-DC69B4FE9FE7}"/>
              </a:ext>
            </a:extLst>
          </p:cNvPr>
          <p:cNvGrpSpPr/>
          <p:nvPr/>
        </p:nvGrpSpPr>
        <p:grpSpPr>
          <a:xfrm>
            <a:off x="7669739" y="4543446"/>
            <a:ext cx="848544" cy="1095354"/>
            <a:chOff x="7609656" y="4391046"/>
            <a:chExt cx="848544" cy="1095354"/>
          </a:xfrm>
        </p:grpSpPr>
        <p:sp>
          <p:nvSpPr>
            <p:cNvPr id="4136" name="Oval 4135">
              <a:extLst>
                <a:ext uri="{FF2B5EF4-FFF2-40B4-BE49-F238E27FC236}">
                  <a16:creationId xmlns:a16="http://schemas.microsoft.com/office/drawing/2014/main" id="{CFA7A77B-C565-9F94-2D76-AFE75CCD44B6}"/>
                </a:ext>
              </a:extLst>
            </p:cNvPr>
            <p:cNvSpPr/>
            <p:nvPr/>
          </p:nvSpPr>
          <p:spPr>
            <a:xfrm>
              <a:off x="7849009" y="4391046"/>
              <a:ext cx="151991" cy="151137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800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37" name="TextBox 4136">
              <a:extLst>
                <a:ext uri="{FF2B5EF4-FFF2-40B4-BE49-F238E27FC236}">
                  <a16:creationId xmlns:a16="http://schemas.microsoft.com/office/drawing/2014/main" id="{458E6153-2A9B-CAA8-1495-CDACE6BF0CD0}"/>
                </a:ext>
              </a:extLst>
            </p:cNvPr>
            <p:cNvSpPr txBox="1"/>
            <p:nvPr/>
          </p:nvSpPr>
          <p:spPr>
            <a:xfrm>
              <a:off x="7609656" y="5117068"/>
              <a:ext cx="848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4204" name="Oval 4203">
            <a:extLst>
              <a:ext uri="{FF2B5EF4-FFF2-40B4-BE49-F238E27FC236}">
                <a16:creationId xmlns:a16="http://schemas.microsoft.com/office/drawing/2014/main" id="{6FCF520D-D7DB-78B2-74C9-DB6D40623BD5}"/>
              </a:ext>
            </a:extLst>
          </p:cNvPr>
          <p:cNvSpPr>
            <a:spLocks noChangeAspect="1"/>
          </p:cNvSpPr>
          <p:nvPr/>
        </p:nvSpPr>
        <p:spPr bwMode="auto">
          <a:xfrm>
            <a:off x="7351776" y="4026408"/>
            <a:ext cx="1251463" cy="1212644"/>
          </a:xfrm>
          <a:prstGeom prst="ellipse">
            <a:avLst/>
          </a:prstGeom>
          <a:solidFill>
            <a:srgbClr val="C0000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1022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Uplink medium access, without pre-negotiated schedule, time view: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Interference is very likely if deployment is dense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STA1’s best case scenario requires reducing rate significantly to overcome interference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Other STAs suffer interference from STA1, and also usually have significantly reduced rate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 may be unable to achieve any meaningful communication, even if otherwise within range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i="1" dirty="0">
                <a:solidFill>
                  <a:srgbClr val="C00000"/>
                </a:solidFill>
                <a:latin typeface="Calibri" pitchFamily="34" charset="0"/>
              </a:rPr>
              <a:t>Not just a latency problem</a:t>
            </a:r>
            <a:r>
              <a:rPr lang="en-US" sz="1600" b="0" dirty="0">
                <a:solidFill>
                  <a:srgbClr val="C00000"/>
                </a:solidFill>
                <a:latin typeface="Calibri" pitchFamily="34" charset="0"/>
              </a:rPr>
              <a:t>—it’s an interference, power, rate and connectivity problem as well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8" y="3419856"/>
            <a:ext cx="990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Review—UL medium access—II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375341" y="4188023"/>
            <a:ext cx="920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AP1/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366" y="3799840"/>
            <a:ext cx="37" cy="772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5232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2152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2115" y="3276600"/>
            <a:ext cx="3885" cy="1239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34" name="TextBox 4133">
            <a:extLst>
              <a:ext uri="{FF2B5EF4-FFF2-40B4-BE49-F238E27FC236}">
                <a16:creationId xmlns:a16="http://schemas.microsoft.com/office/drawing/2014/main" id="{81DF2BB1-5277-5B5F-EAFF-A62449A9AD37}"/>
              </a:ext>
            </a:extLst>
          </p:cNvPr>
          <p:cNvSpPr txBox="1"/>
          <p:nvPr/>
        </p:nvSpPr>
        <p:spPr>
          <a:xfrm>
            <a:off x="5105400" y="2438400"/>
            <a:ext cx="3577515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wins contention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process STA1’s preamble independently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Unless </a:t>
            </a:r>
            <a:r>
              <a:rPr lang="en-US" sz="16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such STAs defer, STA1’s transmission suffers interference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are often 2 SS devices, listening with 1 SS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distributed spatially, will receive STA1 at varying Rx powers, some low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3DA1B5-E3AA-8BCC-4BD4-583BC1E56872}"/>
              </a:ext>
            </a:extLst>
          </p:cNvPr>
          <p:cNvSpPr txBox="1"/>
          <p:nvPr/>
        </p:nvSpPr>
        <p:spPr>
          <a:xfrm>
            <a:off x="2209800" y="4495800"/>
            <a:ext cx="1637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(“Indirect collision”)</a:t>
            </a:r>
          </a:p>
        </p:txBody>
      </p:sp>
    </p:spTree>
    <p:extLst>
      <p:ext uri="{BB962C8B-B14F-4D97-AF65-F5344CB8AC3E}">
        <p14:creationId xmlns:p14="http://schemas.microsoft.com/office/powerpoint/2010/main" val="2464579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Review—UL medium access—III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058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800" b="0" dirty="0" err="1">
                <a:solidFill>
                  <a:srgbClr val="4F81BD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 err="1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signals (“chirps”) indicate interest in transmitting but do not seize the medium: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600" b="0" dirty="0">
                <a:solidFill>
                  <a:schemeClr val="tx1"/>
                </a:solidFill>
                <a:latin typeface="Calibri" pitchFamily="34" charset="0"/>
              </a:rPr>
              <a:t>  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342320" y="4192836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CFD6E7-38F1-71E2-DD49-BB1BE945317D}"/>
              </a:ext>
            </a:extLst>
          </p:cNvPr>
          <p:cNvGrpSpPr/>
          <p:nvPr/>
        </p:nvGrpSpPr>
        <p:grpSpPr>
          <a:xfrm>
            <a:off x="2011680" y="4040436"/>
            <a:ext cx="274320" cy="45720"/>
            <a:chOff x="2087880" y="3505200"/>
            <a:chExt cx="274320" cy="457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C60073-2EA3-DADC-887D-4F42D7178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01C4B36-8ED0-C9B3-0B90-ABF16F7C9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102FA-C09B-248D-107A-57D0A8A3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808920" y="3901775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3C5783-AF63-66BE-8871-C0F688FA297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5720" y="3918516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606040" y="3918542"/>
            <a:ext cx="609602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383280" y="4038005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585038" y="2743200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64C39D-C78C-67B2-B76F-817E776B6ADC}"/>
              </a:ext>
            </a:extLst>
          </p:cNvPr>
          <p:cNvGrpSpPr/>
          <p:nvPr/>
        </p:nvGrpSpPr>
        <p:grpSpPr>
          <a:xfrm>
            <a:off x="762000" y="3212663"/>
            <a:ext cx="3471673" cy="307777"/>
            <a:chOff x="762000" y="4093535"/>
            <a:chExt cx="3471673" cy="30777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3541E77-7C64-B1D4-466A-1231F151F1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FBB2367-6CFC-0C1B-E929-8E62956114A0}"/>
                </a:ext>
              </a:extLst>
            </p:cNvPr>
            <p:cNvSpPr txBox="1"/>
            <p:nvPr/>
          </p:nvSpPr>
          <p:spPr>
            <a:xfrm>
              <a:off x="762000" y="4093535"/>
              <a:ext cx="538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</a:t>
              </a:r>
              <a:r>
                <a:rPr lang="en-US" sz="1400" i="1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sz="1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D94ECA-EFF3-349E-A027-A12610832A0C}"/>
              </a:ext>
            </a:extLst>
          </p:cNvPr>
          <p:cNvSpPr/>
          <p:nvPr/>
        </p:nvSpPr>
        <p:spPr bwMode="auto">
          <a:xfrm>
            <a:off x="1856232" y="3230880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4E836B-7A85-7551-9D1D-7B3CB80EC073}"/>
              </a:ext>
            </a:extLst>
          </p:cNvPr>
          <p:cNvSpPr txBox="1"/>
          <p:nvPr/>
        </p:nvSpPr>
        <p:spPr>
          <a:xfrm>
            <a:off x="1929384" y="32126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1BBFE0-69ED-D773-3FE5-D59F3F53A6B7}"/>
              </a:ext>
            </a:extLst>
          </p:cNvPr>
          <p:cNvGrpSpPr/>
          <p:nvPr/>
        </p:nvGrpSpPr>
        <p:grpSpPr>
          <a:xfrm>
            <a:off x="762000" y="2590800"/>
            <a:ext cx="3471673" cy="307777"/>
            <a:chOff x="762000" y="4093535"/>
            <a:chExt cx="3471673" cy="30777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CBDCEEE-7DF2-4399-649F-82229435F53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CD1E8DC-29A5-7082-A9D6-583F1A16EE89}"/>
                </a:ext>
              </a:extLst>
            </p:cNvPr>
            <p:cNvSpPr txBox="1"/>
            <p:nvPr/>
          </p:nvSpPr>
          <p:spPr>
            <a:xfrm>
              <a:off x="762000" y="4093535"/>
              <a:ext cx="534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1856232" y="2609089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1929384" y="2593777"/>
            <a:ext cx="59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4+ </a:t>
            </a:r>
            <a:r>
              <a:rPr lang="en-US" sz="1400" dirty="0" err="1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5B5B8E-95EE-1DEC-30BC-690048F35472}"/>
              </a:ext>
            </a:extLst>
          </p:cNvPr>
          <p:cNvGrpSpPr/>
          <p:nvPr/>
        </p:nvGrpSpPr>
        <p:grpSpPr>
          <a:xfrm rot="5400000">
            <a:off x="838200" y="3038856"/>
            <a:ext cx="274320" cy="45720"/>
            <a:chOff x="4221480" y="3491461"/>
            <a:chExt cx="274320" cy="4572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4481E0-6A18-0433-260A-0CBA6BBAB4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4ECFE20-1AC6-0B3D-5E02-8AA5B0718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4FF395-9F3C-00A6-45D8-6AB3C1BCB9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1D58FBC-066D-1771-5BD8-3129FAE75FB9}"/>
              </a:ext>
            </a:extLst>
          </p:cNvPr>
          <p:cNvSpPr txBox="1"/>
          <p:nvPr/>
        </p:nvSpPr>
        <p:spPr>
          <a:xfrm>
            <a:off x="5410200" y="2590800"/>
            <a:ext cx="37329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contends as usual in EDCA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in its normal slot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only 4+ </a:t>
            </a:r>
            <a:r>
              <a:rPr lang="en-US" sz="1600" dirty="0" err="1">
                <a:solidFill>
                  <a:srgbClr val="C00000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 short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not change any EDCA states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(Intended) AP gains medium access later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might then: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Poll some known high priority STAs,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NFRP,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UORA,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further information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any of the above after a delay,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some combination of the above,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B40F791-965C-FABF-D14B-CF47DDD2AB10}"/>
              </a:ext>
            </a:extLst>
          </p:cNvPr>
          <p:cNvSpPr txBox="1"/>
          <p:nvPr/>
        </p:nvSpPr>
        <p:spPr>
          <a:xfrm>
            <a:off x="685799" y="4495800"/>
            <a:ext cx="4646080" cy="22313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collision between “chirp” and a regular PPDU?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worse than if STA1 sent full PPDU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collision between multiple “chirps”?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Looks like a composite “chirp”; should </a:t>
            </a:r>
            <a:r>
              <a:rPr lang="en-US" sz="15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detectable</a:t>
            </a:r>
            <a:endParaRPr lang="en-US" sz="15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needs to identify STA(s) anyway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direct collision?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STAs may defer; </a:t>
            </a: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worse than full PPDU case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1B122B7-3637-20D4-F46D-E007E7ED66DE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52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758647-A9E5-E9E0-2E3A-9731F4AED42F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16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D09D4D1-9A71-BAF3-6BF6-8869CBC380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856232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F35B86-6D17-1976-69B5-EDF0E8AD6CA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4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2F17915-003D-18CB-EB94-24C035C121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6060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0053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Summary of PHY and MAC attributes: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Received power of STA transmissions can be very low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Rx power, AP detects 4+ </a:t>
            </a:r>
            <a:r>
              <a:rPr lang="en-US" sz="1600" b="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b="0" dirty="0" err="1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   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AP decodes data from STA     other STAs decode preamble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No new PHY functionality required—reuse of existing function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Review—UL medium access—IV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22597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36031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6BB021-4F1B-886A-88A3-270F81DE23DC}"/>
              </a:ext>
            </a:extLst>
          </p:cNvPr>
          <p:cNvCxnSpPr>
            <a:cxnSpLocks/>
          </p:cNvCxnSpPr>
          <p:nvPr/>
        </p:nvCxnSpPr>
        <p:spPr bwMode="auto">
          <a:xfrm>
            <a:off x="2532888" y="2551176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047FF32-09DA-B692-FD94-067C2FA4F163}"/>
              </a:ext>
            </a:extLst>
          </p:cNvPr>
          <p:cNvSpPr/>
          <p:nvPr/>
        </p:nvSpPr>
        <p:spPr>
          <a:xfrm>
            <a:off x="2671992" y="4344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Badge outline">
            <a:extLst>
              <a:ext uri="{FF2B5EF4-FFF2-40B4-BE49-F238E27FC236}">
                <a16:creationId xmlns:a16="http://schemas.microsoft.com/office/drawing/2014/main" id="{2BBAFB86-5150-336C-4A66-A672A3C9A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1822" y="4277186"/>
            <a:ext cx="344859" cy="344859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747189"/>
            <a:ext cx="40069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Enables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unsolicited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unscheduled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reliability medium access by STAs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to send initial “device present” signal</a:t>
            </a:r>
          </a:p>
          <a:p>
            <a:pPr marL="228600" lvl="1" indent="0"/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need to rely on APs to arrange polls, or for STAs to await polls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only as needed—no overhead due to polls with no response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Multiple STAs can transmit in one slot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F17549-2A95-EFC4-2107-E2FC06873AB0}"/>
              </a:ext>
            </a:extLst>
          </p:cNvPr>
          <p:cNvSpPr txBox="1"/>
          <p:nvPr/>
        </p:nvSpPr>
        <p:spPr>
          <a:xfrm>
            <a:off x="36576" y="5815584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DC408-8ABE-ABF5-31F0-2FDCDBE1B8B8}"/>
              </a:ext>
            </a:extLst>
          </p:cNvPr>
          <p:cNvSpPr txBox="1"/>
          <p:nvPr/>
        </p:nvSpPr>
        <p:spPr>
          <a:xfrm>
            <a:off x="6858000" y="22976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6D3264-6D6B-0B0D-6389-7B13639AE913}"/>
              </a:ext>
            </a:extLst>
          </p:cNvPr>
          <p:cNvGrpSpPr/>
          <p:nvPr/>
        </p:nvGrpSpPr>
        <p:grpSpPr>
          <a:xfrm>
            <a:off x="5650992" y="5843016"/>
            <a:ext cx="354314" cy="338554"/>
            <a:chOff x="381000" y="1066800"/>
            <a:chExt cx="354314" cy="33855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77FD6F8-9601-2773-B64B-47B7D68F832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3FE81A-E3F8-ABA3-B30A-B14DCCBBA2E9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2E93B0-C264-4E39-EBD6-1D31CBF88260}"/>
              </a:ext>
            </a:extLst>
          </p:cNvPr>
          <p:cNvGrpSpPr/>
          <p:nvPr/>
        </p:nvGrpSpPr>
        <p:grpSpPr>
          <a:xfrm>
            <a:off x="3255264" y="5843016"/>
            <a:ext cx="354314" cy="338554"/>
            <a:chOff x="381000" y="1066800"/>
            <a:chExt cx="354314" cy="33855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85D5F2-474D-FCDA-AA9E-0C5EED73FC5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1297B3-C1BC-085C-F699-4958BFD1B087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9975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Common attributes of chirp and Delay Signal (DS) [2], and the main difference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DS sets the NAV for legacy devices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—so must be a full MAC frame, e.g., CTS [2, slide 5]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Chirp signals no duration, and so, in EDCA, does not set the NAV or seize the medium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DS does more, at the cost of being much longer (44</a:t>
            </a:r>
            <a:r>
              <a:rPr lang="en-US" sz="16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 for DS versus 4-6</a:t>
            </a:r>
            <a:r>
              <a:rPr lang="en-US" sz="16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 for chirp)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Chirp—I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22597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36031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6BB021-4F1B-886A-88A3-270F81DE23DC}"/>
              </a:ext>
            </a:extLst>
          </p:cNvPr>
          <p:cNvCxnSpPr>
            <a:cxnSpLocks/>
          </p:cNvCxnSpPr>
          <p:nvPr/>
        </p:nvCxnSpPr>
        <p:spPr bwMode="auto">
          <a:xfrm>
            <a:off x="2532888" y="2551176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047FF32-09DA-B692-FD94-067C2FA4F163}"/>
              </a:ext>
            </a:extLst>
          </p:cNvPr>
          <p:cNvSpPr/>
          <p:nvPr/>
        </p:nvSpPr>
        <p:spPr>
          <a:xfrm>
            <a:off x="2671992" y="4344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Badge outline">
            <a:extLst>
              <a:ext uri="{FF2B5EF4-FFF2-40B4-BE49-F238E27FC236}">
                <a16:creationId xmlns:a16="http://schemas.microsoft.com/office/drawing/2014/main" id="{2BBAFB86-5150-336C-4A66-A672A3C9A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1822" y="4277186"/>
            <a:ext cx="344859" cy="344859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980253"/>
            <a:ext cx="400691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and STA2, and maybe many others, may transmit simultaneously</a:t>
            </a:r>
          </a:p>
          <a:p>
            <a:pPr marL="228600" lvl="1" indent="0"/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avoid loss due to collision, they must each send a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 signal</a:t>
            </a:r>
          </a:p>
          <a:p>
            <a:endParaRPr lang="en-US" sz="800" b="1" i="1" dirty="0">
              <a:solidFill>
                <a:srgbClr val="4F81B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 signal should normally be perceived by others as a common signal in multipath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6123B2-2BD7-5CBB-02CF-CC277A8D0818}"/>
              </a:ext>
            </a:extLst>
          </p:cNvPr>
          <p:cNvSpPr txBox="1"/>
          <p:nvPr/>
        </p:nvSpPr>
        <p:spPr>
          <a:xfrm>
            <a:off x="6254894" y="2590800"/>
            <a:ext cx="1898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Commonality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D369DE-1883-B341-0518-F52114BE5B01}"/>
              </a:ext>
            </a:extLst>
          </p:cNvPr>
          <p:cNvSpPr txBox="1"/>
          <p:nvPr/>
        </p:nvSpPr>
        <p:spPr>
          <a:xfrm rot="16200000">
            <a:off x="-229406" y="5727474"/>
            <a:ext cx="115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25128945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The (basic) chirp is an “I’m here” signal—just enough to indicate STA is present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How much is “enough”?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9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4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should be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enough to signal presence of a STA, according to the spec …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E.g.,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“… 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the start of a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20 MHz HT signal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 … shall cause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the PHY to set </a:t>
            </a:r>
            <a:r>
              <a:rPr lang="en-US" sz="1500" dirty="0" err="1">
                <a:solidFill>
                  <a:schemeClr val="tx1"/>
                </a:solidFill>
                <a:latin typeface="Calibri" pitchFamily="34" charset="0"/>
              </a:rPr>
              <a:t>PHY.CCA.indication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(BUSY)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with a probability &gt; 90% within 4 </a:t>
            </a:r>
            <a:r>
              <a:rPr lang="en-US" sz="1500" b="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500" b="0" dirty="0" err="1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”, 19.3.19.6.4, </a:t>
            </a:r>
            <a:r>
              <a:rPr lang="en-US" sz="1500" b="0" dirty="0" err="1">
                <a:solidFill>
                  <a:schemeClr val="tx1"/>
                </a:solidFill>
                <a:latin typeface="Calibri" pitchFamily="34" charset="0"/>
              </a:rPr>
              <a:t>REVme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 D5.0 p. 3529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… but in any case, detection happens in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    </a:t>
            </a:r>
            <a:r>
              <a:rPr lang="en-US" sz="800" b="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9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in all (11g+) STAs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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 9</a:t>
            </a:r>
            <a:r>
              <a:rPr lang="en-US" sz="15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s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processing time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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Rx-Tx turna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round time; required for STA to be Listen-Before-Talk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Chirp is (or starts with) whatever allows existing STAs to detect: </a:t>
            </a:r>
            <a:r>
              <a:rPr lang="en-US" sz="1800" dirty="0">
                <a:solidFill>
                  <a:srgbClr val="4F81BD"/>
                </a:solidFill>
                <a:latin typeface="Calibri" pitchFamily="34" charset="0"/>
              </a:rPr>
              <a:t>say 4-6 </a:t>
            </a:r>
            <a:r>
              <a:rPr lang="en-US" sz="1800" dirty="0" err="1">
                <a:solidFill>
                  <a:srgbClr val="4F81BD"/>
                </a:solidFill>
                <a:latin typeface="Symbol" panose="05050102010706020507" pitchFamily="18" charset="2"/>
              </a:rPr>
              <a:t>m</a:t>
            </a:r>
            <a:r>
              <a:rPr lang="en-US" sz="1800" dirty="0" err="1">
                <a:solidFill>
                  <a:srgbClr val="4F81BD"/>
                </a:solidFill>
                <a:latin typeface="Calibri" pitchFamily="34" charset="0"/>
              </a:rPr>
              <a:t>s</a:t>
            </a:r>
            <a:endParaRPr lang="en-US" sz="180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Chirp—II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F68B79A-75D2-C1EF-595F-7BCB6CAD6C32}"/>
              </a:ext>
            </a:extLst>
          </p:cNvPr>
          <p:cNvGrpSpPr/>
          <p:nvPr/>
        </p:nvGrpSpPr>
        <p:grpSpPr>
          <a:xfrm>
            <a:off x="758952" y="3048000"/>
            <a:ext cx="3486912" cy="1524000"/>
            <a:chOff x="758952" y="2895600"/>
            <a:chExt cx="3486912" cy="1524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DAD060B-A43F-B241-CFEC-67F0894F781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12264" y="2895600"/>
              <a:ext cx="21336" cy="136245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5FC3DE4-D7FB-867C-E6F4-70CAC037BB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38366" y="35052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E425FBB-26D1-6C1E-FB66-BADEA928A1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47800" y="3319344"/>
              <a:ext cx="279806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4B067AD-ACC0-8526-CA92-83BA488CF278}"/>
                </a:ext>
              </a:extLst>
            </p:cNvPr>
            <p:cNvGrpSpPr/>
            <p:nvPr/>
          </p:nvGrpSpPr>
          <p:grpSpPr>
            <a:xfrm>
              <a:off x="1475232" y="3166944"/>
              <a:ext cx="274320" cy="45720"/>
              <a:chOff x="2087880" y="3505200"/>
              <a:chExt cx="274320" cy="45720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35FF5E0E-1843-C974-B4FB-04E386C797D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16480" y="3505200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15485FE5-778D-B3A0-DABF-B95E36EBE87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09800" y="3505200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89778534-8C78-CA2A-EE84-CCB6A6768A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087880" y="3505200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285161E-2073-125E-B1C7-6AC006D71B9D}"/>
                </a:ext>
              </a:extLst>
            </p:cNvPr>
            <p:cNvSpPr txBox="1"/>
            <p:nvPr/>
          </p:nvSpPr>
          <p:spPr>
            <a:xfrm>
              <a:off x="758952" y="3028283"/>
              <a:ext cx="3818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AP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6C9270C-0ECA-3DD1-3214-C8F5FC6E1238}"/>
                </a:ext>
              </a:extLst>
            </p:cNvPr>
            <p:cNvSpPr/>
            <p:nvPr/>
          </p:nvSpPr>
          <p:spPr bwMode="auto">
            <a:xfrm>
              <a:off x="1825752" y="3045025"/>
              <a:ext cx="304800" cy="2742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68B4866-5831-96A0-DBE1-0715C86F0324}"/>
                </a:ext>
              </a:extLst>
            </p:cNvPr>
            <p:cNvSpPr txBox="1"/>
            <p:nvPr/>
          </p:nvSpPr>
          <p:spPr>
            <a:xfrm>
              <a:off x="1901952" y="3045024"/>
              <a:ext cx="380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E3DD5CB-B3AB-0701-FEC5-CD3F16CCBC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825752" y="3045024"/>
              <a:ext cx="0" cy="27432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CC41AB9-36FF-E9B2-FB56-A752EF7F90E6}"/>
                </a:ext>
              </a:extLst>
            </p:cNvPr>
            <p:cNvSpPr/>
            <p:nvPr/>
          </p:nvSpPr>
          <p:spPr bwMode="auto">
            <a:xfrm>
              <a:off x="2286835" y="3807049"/>
              <a:ext cx="1173482" cy="274294"/>
            </a:xfrm>
            <a:prstGeom prst="rect">
              <a:avLst/>
            </a:prstGeom>
            <a:solidFill>
              <a:srgbClr val="00B05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A5633AA-4B3E-F427-32E5-1BFD5723C132}"/>
                </a:ext>
              </a:extLst>
            </p:cNvPr>
            <p:cNvSpPr txBox="1"/>
            <p:nvPr/>
          </p:nvSpPr>
          <p:spPr>
            <a:xfrm>
              <a:off x="2423160" y="3800856"/>
              <a:ext cx="11225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 UL PPDU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19128EC-59D2-F4A1-3992-22D418A409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92352" y="4081343"/>
              <a:ext cx="2953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A2D1F9F-6B95-0666-5B8B-21EBE06C8277}"/>
                </a:ext>
              </a:extLst>
            </p:cNvPr>
            <p:cNvSpPr txBox="1"/>
            <p:nvPr/>
          </p:nvSpPr>
          <p:spPr>
            <a:xfrm>
              <a:off x="758952" y="3790282"/>
              <a:ext cx="606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DEC4B96-3DF6-734F-3360-114B3B229291}"/>
                </a:ext>
              </a:extLst>
            </p:cNvPr>
            <p:cNvGrpSpPr/>
            <p:nvPr/>
          </p:nvGrpSpPr>
          <p:grpSpPr>
            <a:xfrm>
              <a:off x="3657600" y="3926512"/>
              <a:ext cx="274320" cy="45720"/>
              <a:chOff x="4221480" y="3491461"/>
              <a:chExt cx="274320" cy="45720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8FFE84FF-9369-212F-675B-6D30ECDAC0B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CC13952A-738D-A89A-893D-3D5FC22E4E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7ADAE52-452F-A27B-01E8-C535C660B2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91178B5-E6F6-C9E6-B776-6813D83888C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86000" y="35052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72F46A8-92D0-6C69-3BBA-86C10F3FF5E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34440" y="3014472"/>
              <a:ext cx="137160" cy="281627"/>
              <a:chOff x="5735362" y="2322318"/>
              <a:chExt cx="263580" cy="54119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49B4EDF-2BF6-A017-2859-922583DDB7C7}"/>
                  </a:ext>
                </a:extLst>
              </p:cNvPr>
              <p:cNvCxnSpPr/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6F1EEC37-1C21-E920-3314-6A4BAC09C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F1C47EE2-4B6E-D1DD-4974-F616044D52F3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13" name="Straight Connector 4112">
                  <a:extLst>
                    <a:ext uri="{FF2B5EF4-FFF2-40B4-BE49-F238E27FC236}">
                      <a16:creationId xmlns:a16="http://schemas.microsoft.com/office/drawing/2014/main" id="{242540DE-43F2-9E66-8F4A-7B69BE2C6B9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14" name="Straight Connector 4113">
                  <a:extLst>
                    <a:ext uri="{FF2B5EF4-FFF2-40B4-BE49-F238E27FC236}">
                      <a16:creationId xmlns:a16="http://schemas.microsoft.com/office/drawing/2014/main" id="{547434AF-4F1A-2355-57C3-33F0636E460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15" name="Isosceles Triangle 4114">
                  <a:extLst>
                    <a:ext uri="{FF2B5EF4-FFF2-40B4-BE49-F238E27FC236}">
                      <a16:creationId xmlns:a16="http://schemas.microsoft.com/office/drawing/2014/main" id="{0D9E7B54-F014-F12D-DF76-54C1F3E9B0BC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118B11B6-7682-407F-4397-49786CA2138B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10" name="Straight Connector 4109">
                  <a:extLst>
                    <a:ext uri="{FF2B5EF4-FFF2-40B4-BE49-F238E27FC236}">
                      <a16:creationId xmlns:a16="http://schemas.microsoft.com/office/drawing/2014/main" id="{BBAE388B-D473-503B-E241-E776412BB38C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11" name="Straight Connector 4110">
                  <a:extLst>
                    <a:ext uri="{FF2B5EF4-FFF2-40B4-BE49-F238E27FC236}">
                      <a16:creationId xmlns:a16="http://schemas.microsoft.com/office/drawing/2014/main" id="{31F4F982-1917-5708-8E18-D1DDA8B1AB3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12" name="Isosceles Triangle 4111">
                  <a:extLst>
                    <a:ext uri="{FF2B5EF4-FFF2-40B4-BE49-F238E27FC236}">
                      <a16:creationId xmlns:a16="http://schemas.microsoft.com/office/drawing/2014/main" id="{47A2F48C-3546-0143-F36D-8E1F0546EE8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96" name="Group 4095">
                <a:extLst>
                  <a:ext uri="{FF2B5EF4-FFF2-40B4-BE49-F238E27FC236}">
                    <a16:creationId xmlns:a16="http://schemas.microsoft.com/office/drawing/2014/main" id="{71830EBD-A2AD-1732-34AC-2C5B0050DA22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06" name="Straight Connector 4105">
                  <a:extLst>
                    <a:ext uri="{FF2B5EF4-FFF2-40B4-BE49-F238E27FC236}">
                      <a16:creationId xmlns:a16="http://schemas.microsoft.com/office/drawing/2014/main" id="{277D1735-21DB-8EC4-5BD3-71DFF999249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7" name="Straight Connector 4106">
                  <a:extLst>
                    <a:ext uri="{FF2B5EF4-FFF2-40B4-BE49-F238E27FC236}">
                      <a16:creationId xmlns:a16="http://schemas.microsoft.com/office/drawing/2014/main" id="{2E1E4501-8B2F-CB0C-FBC7-499A1A122474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8" name="Isosceles Triangle 4107">
                  <a:extLst>
                    <a:ext uri="{FF2B5EF4-FFF2-40B4-BE49-F238E27FC236}">
                      <a16:creationId xmlns:a16="http://schemas.microsoft.com/office/drawing/2014/main" id="{DFF5DB19-D9E0-12BA-0EE5-B6DEA16B660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99" name="Group 4098">
                <a:extLst>
                  <a:ext uri="{FF2B5EF4-FFF2-40B4-BE49-F238E27FC236}">
                    <a16:creationId xmlns:a16="http://schemas.microsoft.com/office/drawing/2014/main" id="{0CF439EA-5AE4-4093-7E80-29962357C3A4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03" name="Straight Connector 4102">
                  <a:extLst>
                    <a:ext uri="{FF2B5EF4-FFF2-40B4-BE49-F238E27FC236}">
                      <a16:creationId xmlns:a16="http://schemas.microsoft.com/office/drawing/2014/main" id="{85659D65-2542-71A9-E91D-120BD6EED8A2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4" name="Straight Connector 4103">
                  <a:extLst>
                    <a:ext uri="{FF2B5EF4-FFF2-40B4-BE49-F238E27FC236}">
                      <a16:creationId xmlns:a16="http://schemas.microsoft.com/office/drawing/2014/main" id="{756CB996-D948-C3BF-C39A-E9FFFE680B0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05" name="Isosceles Triangle 4104">
                  <a:extLst>
                    <a:ext uri="{FF2B5EF4-FFF2-40B4-BE49-F238E27FC236}">
                      <a16:creationId xmlns:a16="http://schemas.microsoft.com/office/drawing/2014/main" id="{C665AD2D-C274-6289-CF2A-B97426DD5E7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116" name="Oval 4115">
              <a:extLst>
                <a:ext uri="{FF2B5EF4-FFF2-40B4-BE49-F238E27FC236}">
                  <a16:creationId xmlns:a16="http://schemas.microsoft.com/office/drawing/2014/main" id="{B73D842B-06F0-3D58-3E36-0861344429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57400" y="3660648"/>
              <a:ext cx="597407" cy="597407"/>
            </a:xfrm>
            <a:prstGeom prst="ellips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146" name="Arrow: Right 4145">
            <a:extLst>
              <a:ext uri="{FF2B5EF4-FFF2-40B4-BE49-F238E27FC236}">
                <a16:creationId xmlns:a16="http://schemas.microsoft.com/office/drawing/2014/main" id="{F1ADF822-38CA-5972-6982-41A77CC98A32}"/>
              </a:ext>
            </a:extLst>
          </p:cNvPr>
          <p:cNvSpPr/>
          <p:nvPr/>
        </p:nvSpPr>
        <p:spPr bwMode="auto">
          <a:xfrm>
            <a:off x="4419600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50" name="TextBox 4149">
            <a:extLst>
              <a:ext uri="{FF2B5EF4-FFF2-40B4-BE49-F238E27FC236}">
                <a16:creationId xmlns:a16="http://schemas.microsoft.com/office/drawing/2014/main" id="{8E0F012E-7A29-5ED8-EAFC-C6340089AB1B}"/>
              </a:ext>
            </a:extLst>
          </p:cNvPr>
          <p:cNvSpPr txBox="1"/>
          <p:nvPr/>
        </p:nvSpPr>
        <p:spPr>
          <a:xfrm>
            <a:off x="5380555" y="4266493"/>
            <a:ext cx="563353" cy="381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C8B058E-9D4C-6EAB-21E7-E227C3B0A4F3}"/>
              </a:ext>
            </a:extLst>
          </p:cNvPr>
          <p:cNvGrpSpPr/>
          <p:nvPr/>
        </p:nvGrpSpPr>
        <p:grpSpPr>
          <a:xfrm>
            <a:off x="5181600" y="2542032"/>
            <a:ext cx="3869566" cy="1701737"/>
            <a:chOff x="5181600" y="2514600"/>
            <a:chExt cx="3869566" cy="170173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4D4EA9F-3803-E504-047F-39D56DEB2D11}"/>
                </a:ext>
              </a:extLst>
            </p:cNvPr>
            <p:cNvGrpSpPr/>
            <p:nvPr/>
          </p:nvGrpSpPr>
          <p:grpSpPr>
            <a:xfrm>
              <a:off x="5504276" y="2514600"/>
              <a:ext cx="3546890" cy="642875"/>
              <a:chOff x="5504276" y="2362200"/>
              <a:chExt cx="3546890" cy="642875"/>
            </a:xfrm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2A9679D-F095-ABE1-CE4A-7322C62BFFD9}"/>
                  </a:ext>
                </a:extLst>
              </p:cNvPr>
              <p:cNvSpPr txBox="1"/>
              <p:nvPr/>
            </p:nvSpPr>
            <p:spPr>
              <a:xfrm>
                <a:off x="5504276" y="2362200"/>
                <a:ext cx="563352" cy="642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</a:t>
                </a:r>
                <a:r>
                  <a:rPr lang="en-US" sz="1300" dirty="0">
                    <a:solidFill>
                      <a:schemeClr val="tx1"/>
                    </a:solidFill>
                    <a:latin typeface="Symbol" panose="05050102010706020507" pitchFamily="18" charset="2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</a:p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STS</a:t>
                </a:r>
              </a:p>
            </p:txBody>
          </p:sp>
          <p:sp>
            <p:nvSpPr>
              <p:cNvPr id="4100" name="TextBox 4099">
                <a:extLst>
                  <a:ext uri="{FF2B5EF4-FFF2-40B4-BE49-F238E27FC236}">
                    <a16:creationId xmlns:a16="http://schemas.microsoft.com/office/drawing/2014/main" id="{EE5933E3-5224-D94D-83F9-455ED9212608}"/>
                  </a:ext>
                </a:extLst>
              </p:cNvPr>
              <p:cNvSpPr txBox="1"/>
              <p:nvPr/>
            </p:nvSpPr>
            <p:spPr>
              <a:xfrm>
                <a:off x="6053393" y="2362200"/>
                <a:ext cx="606545" cy="642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</a:t>
                </a:r>
                <a:r>
                  <a:rPr lang="en-US" sz="1300" dirty="0">
                    <a:solidFill>
                      <a:schemeClr val="tx1"/>
                    </a:solidFill>
                    <a:latin typeface="Symbol" panose="05050102010706020507" pitchFamily="18" charset="2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</a:p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LTFs</a:t>
                </a:r>
              </a:p>
            </p:txBody>
          </p:sp>
          <p:sp>
            <p:nvSpPr>
              <p:cNvPr id="4101" name="TextBox 4100">
                <a:extLst>
                  <a:ext uri="{FF2B5EF4-FFF2-40B4-BE49-F238E27FC236}">
                    <a16:creationId xmlns:a16="http://schemas.microsoft.com/office/drawing/2014/main" id="{C3646791-2983-DB86-6946-2F98F32579F0}"/>
                  </a:ext>
                </a:extLst>
              </p:cNvPr>
              <p:cNvSpPr txBox="1"/>
              <p:nvPr/>
            </p:nvSpPr>
            <p:spPr>
              <a:xfrm>
                <a:off x="6456418" y="2362200"/>
                <a:ext cx="814476" cy="642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4</a:t>
                </a:r>
                <a:r>
                  <a:rPr lang="en-US" sz="1300" dirty="0">
                    <a:solidFill>
                      <a:schemeClr val="tx1"/>
                    </a:solidFill>
                    <a:latin typeface="Symbol" panose="05050102010706020507" pitchFamily="18" charset="2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   </a:t>
                </a:r>
              </a:p>
              <a:p>
                <a:pPr algn="ctr"/>
                <a:r>
                  <a:rPr lang="en-US" sz="13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L-SIG</a:t>
                </a:r>
              </a:p>
            </p:txBody>
          </p:sp>
          <p:sp>
            <p:nvSpPr>
              <p:cNvPr id="4102" name="TextBox 4101">
                <a:extLst>
                  <a:ext uri="{FF2B5EF4-FFF2-40B4-BE49-F238E27FC236}">
                    <a16:creationId xmlns:a16="http://schemas.microsoft.com/office/drawing/2014/main" id="{71279086-266D-619B-2740-AE3B9A074AB0}"/>
                  </a:ext>
                </a:extLst>
              </p:cNvPr>
              <p:cNvSpPr txBox="1"/>
              <p:nvPr/>
            </p:nvSpPr>
            <p:spPr>
              <a:xfrm>
                <a:off x="7155606" y="2461678"/>
                <a:ext cx="1895560" cy="401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Other SIGs / Data</a:t>
                </a:r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B8B4E9A-44BD-D95E-B2F2-8548D6F299BF}"/>
                </a:ext>
              </a:extLst>
            </p:cNvPr>
            <p:cNvSpPr/>
            <p:nvPr/>
          </p:nvSpPr>
          <p:spPr bwMode="auto">
            <a:xfrm>
              <a:off x="5508976" y="3056558"/>
              <a:ext cx="2332971" cy="358086"/>
            </a:xfrm>
            <a:prstGeom prst="rect">
              <a:avLst/>
            </a:prstGeom>
            <a:solidFill>
              <a:srgbClr val="00B05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838FBC2-DE4D-DDEB-FA4F-75AC3CE06A4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81600" y="3416663"/>
              <a:ext cx="2884853" cy="18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B88BCA-022A-882D-71F0-5AEB2BD0EA05}"/>
                </a:ext>
              </a:extLst>
            </p:cNvPr>
            <p:cNvGrpSpPr/>
            <p:nvPr/>
          </p:nvGrpSpPr>
          <p:grpSpPr>
            <a:xfrm>
              <a:off x="8229600" y="3212515"/>
              <a:ext cx="358120" cy="59687"/>
              <a:chOff x="4221480" y="3491461"/>
              <a:chExt cx="274320" cy="4572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2A527B73-D9CE-368A-254C-C0BB09AC98D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6E4D1BEE-F53B-BCD3-21F2-204DB17F221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12823E89-ED91-E0FD-408D-7613DF00B99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C3165819-50F1-5B1C-1DE1-274EB388C614}"/>
                </a:ext>
              </a:extLst>
            </p:cNvPr>
            <p:cNvGrpSpPr/>
            <p:nvPr/>
          </p:nvGrpSpPr>
          <p:grpSpPr>
            <a:xfrm>
              <a:off x="5515845" y="3058544"/>
              <a:ext cx="596866" cy="358086"/>
              <a:chOff x="5532120" y="3913632"/>
              <a:chExt cx="457200" cy="274294"/>
            </a:xfrm>
            <a:solidFill>
              <a:schemeClr val="bg1">
                <a:lumMod val="65000"/>
                <a:alpha val="50000"/>
              </a:schemeClr>
            </a:solidFill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5690BBA-AA37-0346-FCC3-A1650C59F628}"/>
                  </a:ext>
                </a:extLst>
              </p:cNvPr>
              <p:cNvSpPr/>
              <p:nvPr/>
            </p:nvSpPr>
            <p:spPr bwMode="auto">
              <a:xfrm>
                <a:off x="553212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F8C2B61-BA7B-051E-BFF3-6D1A6E070AE2}"/>
                  </a:ext>
                </a:extLst>
              </p:cNvPr>
              <p:cNvSpPr/>
              <p:nvPr/>
            </p:nvSpPr>
            <p:spPr bwMode="auto">
              <a:xfrm>
                <a:off x="557784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EF31DD9-C724-2CF7-9B14-668B8372BD58}"/>
                  </a:ext>
                </a:extLst>
              </p:cNvPr>
              <p:cNvSpPr/>
              <p:nvPr/>
            </p:nvSpPr>
            <p:spPr bwMode="auto">
              <a:xfrm>
                <a:off x="562356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10CD916C-9845-0DEB-1EF1-9D859DA127A2}"/>
                  </a:ext>
                </a:extLst>
              </p:cNvPr>
              <p:cNvSpPr/>
              <p:nvPr/>
            </p:nvSpPr>
            <p:spPr bwMode="auto">
              <a:xfrm>
                <a:off x="566928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17" name="Rectangle 4116">
                <a:extLst>
                  <a:ext uri="{FF2B5EF4-FFF2-40B4-BE49-F238E27FC236}">
                    <a16:creationId xmlns:a16="http://schemas.microsoft.com/office/drawing/2014/main" id="{37EFE922-1974-C874-2477-AB7BFCDDEB52}"/>
                  </a:ext>
                </a:extLst>
              </p:cNvPr>
              <p:cNvSpPr/>
              <p:nvPr/>
            </p:nvSpPr>
            <p:spPr bwMode="auto">
              <a:xfrm>
                <a:off x="571500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18" name="Rectangle 4117">
                <a:extLst>
                  <a:ext uri="{FF2B5EF4-FFF2-40B4-BE49-F238E27FC236}">
                    <a16:creationId xmlns:a16="http://schemas.microsoft.com/office/drawing/2014/main" id="{785193AC-C866-D101-BC0E-601665806F10}"/>
                  </a:ext>
                </a:extLst>
              </p:cNvPr>
              <p:cNvSpPr/>
              <p:nvPr/>
            </p:nvSpPr>
            <p:spPr bwMode="auto">
              <a:xfrm>
                <a:off x="576072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19" name="Rectangle 4118">
                <a:extLst>
                  <a:ext uri="{FF2B5EF4-FFF2-40B4-BE49-F238E27FC236}">
                    <a16:creationId xmlns:a16="http://schemas.microsoft.com/office/drawing/2014/main" id="{28FBD825-0253-3D40-C12B-B7BA1750D6AD}"/>
                  </a:ext>
                </a:extLst>
              </p:cNvPr>
              <p:cNvSpPr/>
              <p:nvPr/>
            </p:nvSpPr>
            <p:spPr bwMode="auto">
              <a:xfrm>
                <a:off x="580644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20" name="Rectangle 4119">
                <a:extLst>
                  <a:ext uri="{FF2B5EF4-FFF2-40B4-BE49-F238E27FC236}">
                    <a16:creationId xmlns:a16="http://schemas.microsoft.com/office/drawing/2014/main" id="{0D631CF0-949B-1DFD-071E-450F6FA8C838}"/>
                  </a:ext>
                </a:extLst>
              </p:cNvPr>
              <p:cNvSpPr/>
              <p:nvPr/>
            </p:nvSpPr>
            <p:spPr bwMode="auto">
              <a:xfrm>
                <a:off x="585216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33" name="Rectangle 4132">
                <a:extLst>
                  <a:ext uri="{FF2B5EF4-FFF2-40B4-BE49-F238E27FC236}">
                    <a16:creationId xmlns:a16="http://schemas.microsoft.com/office/drawing/2014/main" id="{0DC37B99-A19E-16EA-578C-21B65F088C2D}"/>
                  </a:ext>
                </a:extLst>
              </p:cNvPr>
              <p:cNvSpPr/>
              <p:nvPr/>
            </p:nvSpPr>
            <p:spPr bwMode="auto">
              <a:xfrm>
                <a:off x="589788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35" name="Rectangle 4134">
                <a:extLst>
                  <a:ext uri="{FF2B5EF4-FFF2-40B4-BE49-F238E27FC236}">
                    <a16:creationId xmlns:a16="http://schemas.microsoft.com/office/drawing/2014/main" id="{FFA8D092-6CD3-8E1E-DAA5-09B686BDE76A}"/>
                  </a:ext>
                </a:extLst>
              </p:cNvPr>
              <p:cNvSpPr/>
              <p:nvPr/>
            </p:nvSpPr>
            <p:spPr bwMode="auto">
              <a:xfrm>
                <a:off x="594360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1961890-E77C-5946-F593-9B9B3857A15E}"/>
                </a:ext>
              </a:extLst>
            </p:cNvPr>
            <p:cNvSpPr/>
            <p:nvPr/>
          </p:nvSpPr>
          <p:spPr bwMode="auto">
            <a:xfrm>
              <a:off x="6112711" y="3058544"/>
              <a:ext cx="298433" cy="358086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B66F596-1813-A805-45D9-DF6ECABC6923}"/>
                </a:ext>
              </a:extLst>
            </p:cNvPr>
            <p:cNvSpPr/>
            <p:nvPr/>
          </p:nvSpPr>
          <p:spPr bwMode="auto">
            <a:xfrm>
              <a:off x="6411144" y="3058544"/>
              <a:ext cx="298433" cy="358086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D076E32-1DF4-60AE-B5E7-FBCE4AA99920}"/>
                </a:ext>
              </a:extLst>
            </p:cNvPr>
            <p:cNvSpPr/>
            <p:nvPr/>
          </p:nvSpPr>
          <p:spPr bwMode="auto">
            <a:xfrm>
              <a:off x="6709577" y="3058544"/>
              <a:ext cx="155185" cy="358086"/>
            </a:xfrm>
            <a:prstGeom prst="rect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109" name="Straight Connector 4108">
              <a:extLst>
                <a:ext uri="{FF2B5EF4-FFF2-40B4-BE49-F238E27FC236}">
                  <a16:creationId xmlns:a16="http://schemas.microsoft.com/office/drawing/2014/main" id="{DC2BE271-AB6E-FB28-ADC1-C7517466A16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507879" y="3058543"/>
              <a:ext cx="0" cy="1082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21" name="Straight Connector 4120">
              <a:extLst>
                <a:ext uri="{FF2B5EF4-FFF2-40B4-BE49-F238E27FC236}">
                  <a16:creationId xmlns:a16="http://schemas.microsoft.com/office/drawing/2014/main" id="{4DA560A7-37F9-EBC0-8C04-244901AF57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160460" y="3058543"/>
              <a:ext cx="13030" cy="10862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36" name="Straight Connector 4135">
              <a:extLst>
                <a:ext uri="{FF2B5EF4-FFF2-40B4-BE49-F238E27FC236}">
                  <a16:creationId xmlns:a16="http://schemas.microsoft.com/office/drawing/2014/main" id="{AAF40F11-BFA7-0CBB-25F9-39EE361423D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769264" y="3058543"/>
              <a:ext cx="13030" cy="10862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37" name="Straight Connector 4136">
              <a:extLst>
                <a:ext uri="{FF2B5EF4-FFF2-40B4-BE49-F238E27FC236}">
                  <a16:creationId xmlns:a16="http://schemas.microsoft.com/office/drawing/2014/main" id="{66BA3150-864E-1788-1253-230BDC98C2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437754" y="3058543"/>
              <a:ext cx="13030" cy="10862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38" name="TextBox 4137">
              <a:extLst>
                <a:ext uri="{FF2B5EF4-FFF2-40B4-BE49-F238E27FC236}">
                  <a16:creationId xmlns:a16="http://schemas.microsoft.com/office/drawing/2014/main" id="{DAFB738E-9781-9031-7D96-2EB9918CC662}"/>
                </a:ext>
              </a:extLst>
            </p:cNvPr>
            <p:cNvSpPr txBox="1"/>
            <p:nvPr/>
          </p:nvSpPr>
          <p:spPr>
            <a:xfrm>
              <a:off x="5579511" y="3456454"/>
              <a:ext cx="563353" cy="381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4139" name="TextBox 4138">
              <a:extLst>
                <a:ext uri="{FF2B5EF4-FFF2-40B4-BE49-F238E27FC236}">
                  <a16:creationId xmlns:a16="http://schemas.microsoft.com/office/drawing/2014/main" id="{379432A5-E1A5-DE7A-3FDD-BA7F2981C1C2}"/>
                </a:ext>
              </a:extLst>
            </p:cNvPr>
            <p:cNvSpPr txBox="1"/>
            <p:nvPr/>
          </p:nvSpPr>
          <p:spPr>
            <a:xfrm>
              <a:off x="6184335" y="3456454"/>
              <a:ext cx="563353" cy="381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4140" name="TextBox 4139">
              <a:extLst>
                <a:ext uri="{FF2B5EF4-FFF2-40B4-BE49-F238E27FC236}">
                  <a16:creationId xmlns:a16="http://schemas.microsoft.com/office/drawing/2014/main" id="{294772D7-1176-623B-6809-26764872469C}"/>
                </a:ext>
              </a:extLst>
            </p:cNvPr>
            <p:cNvSpPr txBox="1"/>
            <p:nvPr/>
          </p:nvSpPr>
          <p:spPr>
            <a:xfrm>
              <a:off x="6888637" y="3456454"/>
              <a:ext cx="563353" cy="381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9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cxnSp>
          <p:nvCxnSpPr>
            <p:cNvPr id="4154" name="Straight Connector 4153">
              <a:extLst>
                <a:ext uri="{FF2B5EF4-FFF2-40B4-BE49-F238E27FC236}">
                  <a16:creationId xmlns:a16="http://schemas.microsoft.com/office/drawing/2014/main" id="{F9776C60-E33E-256E-A2BD-F40F5725F9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81600" y="4214470"/>
              <a:ext cx="2884853" cy="18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155" name="Group 4154">
              <a:extLst>
                <a:ext uri="{FF2B5EF4-FFF2-40B4-BE49-F238E27FC236}">
                  <a16:creationId xmlns:a16="http://schemas.microsoft.com/office/drawing/2014/main" id="{ACE7282C-3E7F-3B14-CFDE-6757898A64F2}"/>
                </a:ext>
              </a:extLst>
            </p:cNvPr>
            <p:cNvGrpSpPr/>
            <p:nvPr/>
          </p:nvGrpSpPr>
          <p:grpSpPr>
            <a:xfrm>
              <a:off x="8229600" y="4010321"/>
              <a:ext cx="358120" cy="59687"/>
              <a:chOff x="4221480" y="3491461"/>
              <a:chExt cx="274320" cy="45720"/>
            </a:xfrm>
          </p:grpSpPr>
          <p:sp>
            <p:nvSpPr>
              <p:cNvPr id="4170" name="Oval 4169">
                <a:extLst>
                  <a:ext uri="{FF2B5EF4-FFF2-40B4-BE49-F238E27FC236}">
                    <a16:creationId xmlns:a16="http://schemas.microsoft.com/office/drawing/2014/main" id="{58776121-E0EA-AEAF-E610-F9EB58B0342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71" name="Oval 4170">
                <a:extLst>
                  <a:ext uri="{FF2B5EF4-FFF2-40B4-BE49-F238E27FC236}">
                    <a16:creationId xmlns:a16="http://schemas.microsoft.com/office/drawing/2014/main" id="{299B1BDB-7EF8-49A0-EBC1-25DE6D4A51C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72" name="Oval 4171">
                <a:extLst>
                  <a:ext uri="{FF2B5EF4-FFF2-40B4-BE49-F238E27FC236}">
                    <a16:creationId xmlns:a16="http://schemas.microsoft.com/office/drawing/2014/main" id="{52C092DC-1A2B-AEED-31BC-130E8E7851C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4160" name="Rectangle 4159">
              <a:extLst>
                <a:ext uri="{FF2B5EF4-FFF2-40B4-BE49-F238E27FC236}">
                  <a16:creationId xmlns:a16="http://schemas.microsoft.com/office/drawing/2014/main" id="{0A3FEECB-E6A0-DFFF-59A9-04CEF50E481F}"/>
                </a:ext>
              </a:extLst>
            </p:cNvPr>
            <p:cNvSpPr/>
            <p:nvPr/>
          </p:nvSpPr>
          <p:spPr bwMode="auto">
            <a:xfrm>
              <a:off x="5515845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1" name="Rectangle 4160">
              <a:extLst>
                <a:ext uri="{FF2B5EF4-FFF2-40B4-BE49-F238E27FC236}">
                  <a16:creationId xmlns:a16="http://schemas.microsoft.com/office/drawing/2014/main" id="{CCFD38ED-10A2-6D73-CAA1-36CEA35FAB25}"/>
                </a:ext>
              </a:extLst>
            </p:cNvPr>
            <p:cNvSpPr/>
            <p:nvPr/>
          </p:nvSpPr>
          <p:spPr bwMode="auto">
            <a:xfrm>
              <a:off x="5575532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2" name="Rectangle 4161">
              <a:extLst>
                <a:ext uri="{FF2B5EF4-FFF2-40B4-BE49-F238E27FC236}">
                  <a16:creationId xmlns:a16="http://schemas.microsoft.com/office/drawing/2014/main" id="{5AF812E5-C04D-90C1-C508-0943CCA0C83B}"/>
                </a:ext>
              </a:extLst>
            </p:cNvPr>
            <p:cNvSpPr/>
            <p:nvPr/>
          </p:nvSpPr>
          <p:spPr bwMode="auto">
            <a:xfrm>
              <a:off x="5635218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3" name="Rectangle 4162">
              <a:extLst>
                <a:ext uri="{FF2B5EF4-FFF2-40B4-BE49-F238E27FC236}">
                  <a16:creationId xmlns:a16="http://schemas.microsoft.com/office/drawing/2014/main" id="{B110F957-84E4-CD64-F4EA-279F521E1F6F}"/>
                </a:ext>
              </a:extLst>
            </p:cNvPr>
            <p:cNvSpPr/>
            <p:nvPr/>
          </p:nvSpPr>
          <p:spPr bwMode="auto">
            <a:xfrm>
              <a:off x="5694905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4" name="Rectangle 4163">
              <a:extLst>
                <a:ext uri="{FF2B5EF4-FFF2-40B4-BE49-F238E27FC236}">
                  <a16:creationId xmlns:a16="http://schemas.microsoft.com/office/drawing/2014/main" id="{583E6A2D-3776-30A4-D6D7-A1AA9BC3BC57}"/>
                </a:ext>
              </a:extLst>
            </p:cNvPr>
            <p:cNvSpPr/>
            <p:nvPr/>
          </p:nvSpPr>
          <p:spPr bwMode="auto">
            <a:xfrm>
              <a:off x="5754592" y="3856350"/>
              <a:ext cx="59687" cy="358086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77" name="Rectangle 4176">
              <a:extLst>
                <a:ext uri="{FF2B5EF4-FFF2-40B4-BE49-F238E27FC236}">
                  <a16:creationId xmlns:a16="http://schemas.microsoft.com/office/drawing/2014/main" id="{7213EA7A-98B3-3B1A-F8D4-BA2BCE4C5D11}"/>
                </a:ext>
              </a:extLst>
            </p:cNvPr>
            <p:cNvSpPr/>
            <p:nvPr/>
          </p:nvSpPr>
          <p:spPr bwMode="auto">
            <a:xfrm>
              <a:off x="5814278" y="3854365"/>
              <a:ext cx="869165" cy="358086"/>
            </a:xfrm>
            <a:prstGeom prst="rect">
              <a:avLst/>
            </a:prstGeom>
            <a:noFill/>
            <a:ln w="9525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45" name="Rectangle 4144">
              <a:extLst>
                <a:ext uri="{FF2B5EF4-FFF2-40B4-BE49-F238E27FC236}">
                  <a16:creationId xmlns:a16="http://schemas.microsoft.com/office/drawing/2014/main" id="{FD4266D7-665F-20C5-E21C-F48D29C3029D}"/>
                </a:ext>
              </a:extLst>
            </p:cNvPr>
            <p:cNvSpPr/>
            <p:nvPr/>
          </p:nvSpPr>
          <p:spPr bwMode="auto">
            <a:xfrm>
              <a:off x="5814646" y="3854365"/>
              <a:ext cx="59687" cy="358086"/>
            </a:xfrm>
            <a:prstGeom prst="rect">
              <a:avLst/>
            </a:prstGeom>
            <a:pattFill prst="wdUpDiag">
              <a:fgClr>
                <a:srgbClr val="FF9966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pattFill prst="wdUpDiag">
                  <a:fgClr>
                    <a:srgbClr val="FFC000"/>
                  </a:fgClr>
                  <a:bgClr>
                    <a:schemeClr val="bg1"/>
                  </a:bgClr>
                </a:patt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47" name="Rectangle 4146">
              <a:extLst>
                <a:ext uri="{FF2B5EF4-FFF2-40B4-BE49-F238E27FC236}">
                  <a16:creationId xmlns:a16="http://schemas.microsoft.com/office/drawing/2014/main" id="{D0941C98-9361-DBE8-56B1-FDA8CA991964}"/>
                </a:ext>
              </a:extLst>
            </p:cNvPr>
            <p:cNvSpPr/>
            <p:nvPr/>
          </p:nvSpPr>
          <p:spPr bwMode="auto">
            <a:xfrm>
              <a:off x="5934019" y="3854365"/>
              <a:ext cx="59687" cy="358086"/>
            </a:xfrm>
            <a:prstGeom prst="rect">
              <a:avLst/>
            </a:prstGeom>
            <a:pattFill prst="wdUpDiag">
              <a:fgClr>
                <a:srgbClr val="FF9966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49" name="Rectangle 4148">
              <a:extLst>
                <a:ext uri="{FF2B5EF4-FFF2-40B4-BE49-F238E27FC236}">
                  <a16:creationId xmlns:a16="http://schemas.microsoft.com/office/drawing/2014/main" id="{0495647D-FC37-F75E-1B5D-E9BE6713E014}"/>
                </a:ext>
              </a:extLst>
            </p:cNvPr>
            <p:cNvSpPr/>
            <p:nvPr/>
          </p:nvSpPr>
          <p:spPr bwMode="auto">
            <a:xfrm>
              <a:off x="5874333" y="3854365"/>
              <a:ext cx="59687" cy="358086"/>
            </a:xfrm>
            <a:prstGeom prst="rect">
              <a:avLst/>
            </a:prstGeom>
            <a:pattFill prst="wdUpDiag">
              <a:fgClr>
                <a:srgbClr val="FF9966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BCDC65A-A098-D391-5699-08AD66A37F8C}"/>
              </a:ext>
            </a:extLst>
          </p:cNvPr>
          <p:cNvGrpSpPr/>
          <p:nvPr/>
        </p:nvGrpSpPr>
        <p:grpSpPr>
          <a:xfrm>
            <a:off x="4745736" y="5468112"/>
            <a:ext cx="354314" cy="338554"/>
            <a:chOff x="381000" y="1066800"/>
            <a:chExt cx="354314" cy="33855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D5041E-8B44-D01D-9591-BB97BA249D7A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1E08973-A4FD-49F9-FF7C-69CD0277EDCF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292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</a:t>
            </a:r>
          </a:p>
        </p:txBody>
      </p:sp>
      <p:sp>
        <p:nvSpPr>
          <p:cNvPr id="4106" name="Rectangle 2">
            <a:extLst>
              <a:ext uri="{FF2B5EF4-FFF2-40B4-BE49-F238E27FC236}">
                <a16:creationId xmlns:a16="http://schemas.microsoft.com/office/drawing/2014/main" id="{23C4C00B-D3C1-7A45-2453-F18E1A45D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8458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>
                <a:solidFill>
                  <a:srgbClr val="4F81BD"/>
                </a:solidFill>
                <a:latin typeface="Calibri" pitchFamily="34" charset="0"/>
              </a:rPr>
              <a:t>The building block can enable coordination across multiple BSSs: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AP1 solicits “chirps”, range denotes BSS  ② Chirp responses ③ AP1 allocates </a:t>
            </a:r>
            <a:r>
              <a:rPr lang="en-US" sz="1800" b="0" kern="0" dirty="0" err="1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TxOPs</a:t>
            </a:r>
            <a:endParaRPr lang="en-US" sz="18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STA2 transmits directly to AP2—no STA2 data is ever decoded by AP1—only chirp </a:t>
            </a:r>
            <a:endParaRPr lang="en-US" sz="1800" b="0" i="1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>
              <a:buFont typeface="Times New Roman" pitchFamily="16" charset="0"/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kern="0" dirty="0">
              <a:latin typeface="Calibri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8DB5A0-A339-3425-5A64-E5AF9E190395}"/>
              </a:ext>
            </a:extLst>
          </p:cNvPr>
          <p:cNvSpPr txBox="1"/>
          <p:nvPr/>
        </p:nvSpPr>
        <p:spPr>
          <a:xfrm>
            <a:off x="685800" y="1676400"/>
            <a:ext cx="1599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 use: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0A9EF9E-880A-422D-DB5C-A96FDB39AF62}"/>
              </a:ext>
            </a:extLst>
          </p:cNvPr>
          <p:cNvGrpSpPr/>
          <p:nvPr/>
        </p:nvGrpSpPr>
        <p:grpSpPr>
          <a:xfrm>
            <a:off x="685800" y="2667000"/>
            <a:ext cx="7543800" cy="2819400"/>
            <a:chOff x="685800" y="2667000"/>
            <a:chExt cx="7543800" cy="28194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D3A5E4F-2ECE-2A84-5678-A9FA804759CD}"/>
                </a:ext>
              </a:extLst>
            </p:cNvPr>
            <p:cNvSpPr/>
            <p:nvPr/>
          </p:nvSpPr>
          <p:spPr>
            <a:xfrm>
              <a:off x="1239080" y="3453653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E59ED92-569D-A56E-4A29-3C7DF21F31CB}"/>
                </a:ext>
              </a:extLst>
            </p:cNvPr>
            <p:cNvSpPr txBox="1"/>
            <p:nvPr/>
          </p:nvSpPr>
          <p:spPr>
            <a:xfrm>
              <a:off x="685800" y="3118131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STA1</a:t>
              </a:r>
            </a:p>
          </p:txBody>
        </p:sp>
        <p:sp>
          <p:nvSpPr>
            <p:cNvPr id="4104" name="Oval 4103">
              <a:extLst>
                <a:ext uri="{FF2B5EF4-FFF2-40B4-BE49-F238E27FC236}">
                  <a16:creationId xmlns:a16="http://schemas.microsoft.com/office/drawing/2014/main" id="{A29A1115-9FBC-CBD5-167F-3BC0873398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8033" y="4895801"/>
              <a:ext cx="310373" cy="31037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10" name="TextBox 4109">
              <a:extLst>
                <a:ext uri="{FF2B5EF4-FFF2-40B4-BE49-F238E27FC236}">
                  <a16:creationId xmlns:a16="http://schemas.microsoft.com/office/drawing/2014/main" id="{213EC0DE-D06D-9C4E-EA1A-A2005CFFBC29}"/>
                </a:ext>
              </a:extLst>
            </p:cNvPr>
            <p:cNvSpPr txBox="1"/>
            <p:nvPr/>
          </p:nvSpPr>
          <p:spPr>
            <a:xfrm>
              <a:off x="746380" y="4571591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4111" name="Group 4110">
              <a:extLst>
                <a:ext uri="{FF2B5EF4-FFF2-40B4-BE49-F238E27FC236}">
                  <a16:creationId xmlns:a16="http://schemas.microsoft.com/office/drawing/2014/main" id="{070FB32A-980F-89BE-FF08-9994CB7F94E1}"/>
                </a:ext>
              </a:extLst>
            </p:cNvPr>
            <p:cNvGrpSpPr/>
            <p:nvPr/>
          </p:nvGrpSpPr>
          <p:grpSpPr>
            <a:xfrm>
              <a:off x="1458407" y="4730615"/>
              <a:ext cx="248518" cy="510273"/>
              <a:chOff x="5735362" y="2322318"/>
              <a:chExt cx="263580" cy="541198"/>
            </a:xfrm>
          </p:grpSpPr>
          <p:cxnSp>
            <p:nvCxnSpPr>
              <p:cNvPr id="4154" name="Straight Connector 4153">
                <a:extLst>
                  <a:ext uri="{FF2B5EF4-FFF2-40B4-BE49-F238E27FC236}">
                    <a16:creationId xmlns:a16="http://schemas.microsoft.com/office/drawing/2014/main" id="{8158DB78-2B92-83DF-EEA8-926026E39B1F}"/>
                  </a:ext>
                </a:extLst>
              </p:cNvPr>
              <p:cNvCxnSpPr>
                <a:stCxn id="4104" idx="6"/>
              </p:cNvCxnSpPr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5" name="Straight Connector 4154">
                <a:extLst>
                  <a:ext uri="{FF2B5EF4-FFF2-40B4-BE49-F238E27FC236}">
                    <a16:creationId xmlns:a16="http://schemas.microsoft.com/office/drawing/2014/main" id="{33F6C449-6F0D-82B9-B373-678E3C37A1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56" name="Group 4155">
                <a:extLst>
                  <a:ext uri="{FF2B5EF4-FFF2-40B4-BE49-F238E27FC236}">
                    <a16:creationId xmlns:a16="http://schemas.microsoft.com/office/drawing/2014/main" id="{3AD3E4A8-C041-19DD-B882-D4683F016F94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9" name="Straight Connector 4168">
                  <a:extLst>
                    <a:ext uri="{FF2B5EF4-FFF2-40B4-BE49-F238E27FC236}">
                      <a16:creationId xmlns:a16="http://schemas.microsoft.com/office/drawing/2014/main" id="{1DA52EE2-D03B-CF39-607B-BED023860B68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0" name="Straight Connector 4169">
                  <a:extLst>
                    <a:ext uri="{FF2B5EF4-FFF2-40B4-BE49-F238E27FC236}">
                      <a16:creationId xmlns:a16="http://schemas.microsoft.com/office/drawing/2014/main" id="{8E185B45-F755-23D8-FE79-4E877341FED4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71" name="Isosceles Triangle 4170">
                  <a:extLst>
                    <a:ext uri="{FF2B5EF4-FFF2-40B4-BE49-F238E27FC236}">
                      <a16:creationId xmlns:a16="http://schemas.microsoft.com/office/drawing/2014/main" id="{1FFC2FB6-CB41-72C3-42C3-7662AA902D83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57" name="Group 4156">
                <a:extLst>
                  <a:ext uri="{FF2B5EF4-FFF2-40B4-BE49-F238E27FC236}">
                    <a16:creationId xmlns:a16="http://schemas.microsoft.com/office/drawing/2014/main" id="{256F959A-CC8E-4A8C-93EE-380A064388C3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6" name="Straight Connector 4165">
                  <a:extLst>
                    <a:ext uri="{FF2B5EF4-FFF2-40B4-BE49-F238E27FC236}">
                      <a16:creationId xmlns:a16="http://schemas.microsoft.com/office/drawing/2014/main" id="{7BC1C3D0-6768-D6CC-0FE2-5C30F14B676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7" name="Straight Connector 4166">
                  <a:extLst>
                    <a:ext uri="{FF2B5EF4-FFF2-40B4-BE49-F238E27FC236}">
                      <a16:creationId xmlns:a16="http://schemas.microsoft.com/office/drawing/2014/main" id="{5B1C2197-125C-EF41-BB3C-E06A6563AF16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68" name="Isosceles Triangle 4167">
                  <a:extLst>
                    <a:ext uri="{FF2B5EF4-FFF2-40B4-BE49-F238E27FC236}">
                      <a16:creationId xmlns:a16="http://schemas.microsoft.com/office/drawing/2014/main" id="{2116FFC0-DF00-9F70-7B4B-D95444592909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58" name="Group 4157">
                <a:extLst>
                  <a:ext uri="{FF2B5EF4-FFF2-40B4-BE49-F238E27FC236}">
                    <a16:creationId xmlns:a16="http://schemas.microsoft.com/office/drawing/2014/main" id="{15E09C7B-450A-75C5-EC1F-DB2E3ABB0D05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3" name="Straight Connector 4162">
                  <a:extLst>
                    <a:ext uri="{FF2B5EF4-FFF2-40B4-BE49-F238E27FC236}">
                      <a16:creationId xmlns:a16="http://schemas.microsoft.com/office/drawing/2014/main" id="{42879D72-14EB-A70F-9879-42E5EA081265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4" name="Straight Connector 4163">
                  <a:extLst>
                    <a:ext uri="{FF2B5EF4-FFF2-40B4-BE49-F238E27FC236}">
                      <a16:creationId xmlns:a16="http://schemas.microsoft.com/office/drawing/2014/main" id="{B604773F-6863-A319-6DC1-C3D7D72ECB81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65" name="Isosceles Triangle 4164">
                  <a:extLst>
                    <a:ext uri="{FF2B5EF4-FFF2-40B4-BE49-F238E27FC236}">
                      <a16:creationId xmlns:a16="http://schemas.microsoft.com/office/drawing/2014/main" id="{098E1E81-31E8-3524-2AE7-9862E6FC2589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59" name="Group 4158">
                <a:extLst>
                  <a:ext uri="{FF2B5EF4-FFF2-40B4-BE49-F238E27FC236}">
                    <a16:creationId xmlns:a16="http://schemas.microsoft.com/office/drawing/2014/main" id="{FE98AE13-9C4F-089C-2249-7D2C583BA5D1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4160" name="Straight Connector 4159">
                  <a:extLst>
                    <a:ext uri="{FF2B5EF4-FFF2-40B4-BE49-F238E27FC236}">
                      <a16:creationId xmlns:a16="http://schemas.microsoft.com/office/drawing/2014/main" id="{303FD53B-6D4E-919B-9A6D-EB73867E99D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1" name="Straight Connector 4160">
                  <a:extLst>
                    <a:ext uri="{FF2B5EF4-FFF2-40B4-BE49-F238E27FC236}">
                      <a16:creationId xmlns:a16="http://schemas.microsoft.com/office/drawing/2014/main" id="{7A50A2DF-D7F9-0809-D344-573BBCD6A95A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62" name="Isosceles Triangle 4161">
                  <a:extLst>
                    <a:ext uri="{FF2B5EF4-FFF2-40B4-BE49-F238E27FC236}">
                      <a16:creationId xmlns:a16="http://schemas.microsoft.com/office/drawing/2014/main" id="{380FFBDB-7CD7-00CE-67D6-63680360795F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112" name="Oval 4111">
              <a:extLst>
                <a:ext uri="{FF2B5EF4-FFF2-40B4-BE49-F238E27FC236}">
                  <a16:creationId xmlns:a16="http://schemas.microsoft.com/office/drawing/2014/main" id="{45828331-48EA-DA80-1341-AF0C5C659510}"/>
                </a:ext>
              </a:extLst>
            </p:cNvPr>
            <p:cNvSpPr/>
            <p:nvPr/>
          </p:nvSpPr>
          <p:spPr>
            <a:xfrm>
              <a:off x="1228857" y="4150782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4113" name="TextBox 4112">
              <a:extLst>
                <a:ext uri="{FF2B5EF4-FFF2-40B4-BE49-F238E27FC236}">
                  <a16:creationId xmlns:a16="http://schemas.microsoft.com/office/drawing/2014/main" id="{583AB320-BA90-2C88-9AC7-282AD2143D03}"/>
                </a:ext>
              </a:extLst>
            </p:cNvPr>
            <p:cNvSpPr txBox="1"/>
            <p:nvPr/>
          </p:nvSpPr>
          <p:spPr>
            <a:xfrm>
              <a:off x="703761" y="3827608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STA2</a:t>
              </a:r>
            </a:p>
          </p:txBody>
        </p:sp>
        <p:cxnSp>
          <p:nvCxnSpPr>
            <p:cNvPr id="4114" name="Straight Arrow Connector 4113">
              <a:extLst>
                <a:ext uri="{FF2B5EF4-FFF2-40B4-BE49-F238E27FC236}">
                  <a16:creationId xmlns:a16="http://schemas.microsoft.com/office/drawing/2014/main" id="{2ADFC307-6C68-EB2D-E1BA-88244DC5B9C9}"/>
                </a:ext>
              </a:extLst>
            </p:cNvPr>
            <p:cNvCxnSpPr/>
            <p:nvPr/>
          </p:nvCxnSpPr>
          <p:spPr>
            <a:xfrm>
              <a:off x="2007418" y="3726455"/>
              <a:ext cx="5586723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5" name="TextBox 4114">
              <a:extLst>
                <a:ext uri="{FF2B5EF4-FFF2-40B4-BE49-F238E27FC236}">
                  <a16:creationId xmlns:a16="http://schemas.microsoft.com/office/drawing/2014/main" id="{5938E1B9-BF9D-0818-2452-99A97788AAEF}"/>
                </a:ext>
              </a:extLst>
            </p:cNvPr>
            <p:cNvSpPr txBox="1"/>
            <p:nvPr/>
          </p:nvSpPr>
          <p:spPr>
            <a:xfrm>
              <a:off x="7618284" y="3575304"/>
              <a:ext cx="611316" cy="29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time</a:t>
              </a:r>
            </a:p>
          </p:txBody>
        </p:sp>
        <p:pic>
          <p:nvPicPr>
            <p:cNvPr id="4116" name="Graphic 4115" descr="Badge 1 outline">
              <a:extLst>
                <a:ext uri="{FF2B5EF4-FFF2-40B4-BE49-F238E27FC236}">
                  <a16:creationId xmlns:a16="http://schemas.microsoft.com/office/drawing/2014/main" id="{8BDB29BB-0895-6F9A-7480-9935B57EF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556690" y="4654296"/>
              <a:ext cx="344859" cy="344859"/>
            </a:xfrm>
            <a:prstGeom prst="rect">
              <a:avLst/>
            </a:prstGeom>
          </p:spPr>
        </p:pic>
        <p:grpSp>
          <p:nvGrpSpPr>
            <p:cNvPr id="4117" name="Graphic 16" descr="Badge 3 outline">
              <a:extLst>
                <a:ext uri="{FF2B5EF4-FFF2-40B4-BE49-F238E27FC236}">
                  <a16:creationId xmlns:a16="http://schemas.microsoft.com/office/drawing/2014/main" id="{AE326551-AFFF-120F-15EE-99AE93A59F98}"/>
                </a:ext>
              </a:extLst>
            </p:cNvPr>
            <p:cNvGrpSpPr/>
            <p:nvPr/>
          </p:nvGrpSpPr>
          <p:grpSpPr>
            <a:xfrm>
              <a:off x="4101523" y="4690218"/>
              <a:ext cx="272862" cy="272862"/>
              <a:chOff x="4379473" y="4690218"/>
              <a:chExt cx="272862" cy="272862"/>
            </a:xfrm>
            <a:solidFill>
              <a:srgbClr val="000000"/>
            </a:solidFill>
          </p:grpSpPr>
          <p:sp>
            <p:nvSpPr>
              <p:cNvPr id="4152" name="Freeform: Shape 4151">
                <a:extLst>
                  <a:ext uri="{FF2B5EF4-FFF2-40B4-BE49-F238E27FC236}">
                    <a16:creationId xmlns:a16="http://schemas.microsoft.com/office/drawing/2014/main" id="{0951F60F-5B72-0969-CC77-2EFC5294E71D}"/>
                  </a:ext>
                </a:extLst>
              </p:cNvPr>
              <p:cNvSpPr/>
              <p:nvPr/>
            </p:nvSpPr>
            <p:spPr>
              <a:xfrm>
                <a:off x="4379473" y="4690218"/>
                <a:ext cx="272862" cy="272862"/>
              </a:xfrm>
              <a:custGeom>
                <a:avLst/>
                <a:gdLst>
                  <a:gd name="connsiteX0" fmla="*/ 136431 w 272862"/>
                  <a:gd name="connsiteY0" fmla="*/ 7185 h 272862"/>
                  <a:gd name="connsiteX1" fmla="*/ 265678 w 272862"/>
                  <a:gd name="connsiteY1" fmla="*/ 136431 h 272862"/>
                  <a:gd name="connsiteX2" fmla="*/ 136431 w 272862"/>
                  <a:gd name="connsiteY2" fmla="*/ 265678 h 272862"/>
                  <a:gd name="connsiteX3" fmla="*/ 7185 w 272862"/>
                  <a:gd name="connsiteY3" fmla="*/ 136431 h 272862"/>
                  <a:gd name="connsiteX4" fmla="*/ 136431 w 272862"/>
                  <a:gd name="connsiteY4" fmla="*/ 7185 h 272862"/>
                  <a:gd name="connsiteX5" fmla="*/ 136431 w 272862"/>
                  <a:gd name="connsiteY5" fmla="*/ 0 h 272862"/>
                  <a:gd name="connsiteX6" fmla="*/ 0 w 272862"/>
                  <a:gd name="connsiteY6" fmla="*/ 136431 h 272862"/>
                  <a:gd name="connsiteX7" fmla="*/ 136431 w 272862"/>
                  <a:gd name="connsiteY7" fmla="*/ 272863 h 272862"/>
                  <a:gd name="connsiteX8" fmla="*/ 272863 w 272862"/>
                  <a:gd name="connsiteY8" fmla="*/ 136431 h 272862"/>
                  <a:gd name="connsiteX9" fmla="*/ 136561 w 272862"/>
                  <a:gd name="connsiteY9" fmla="*/ 0 h 272862"/>
                  <a:gd name="connsiteX10" fmla="*/ 136431 w 272862"/>
                  <a:gd name="connsiteY10" fmla="*/ 0 h 272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72862" h="272862">
                    <a:moveTo>
                      <a:pt x="136431" y="7185"/>
                    </a:moveTo>
                    <a:cubicBezTo>
                      <a:pt x="207812" y="7185"/>
                      <a:pt x="265678" y="65050"/>
                      <a:pt x="265678" y="136431"/>
                    </a:cubicBezTo>
                    <a:cubicBezTo>
                      <a:pt x="265678" y="207812"/>
                      <a:pt x="207812" y="265678"/>
                      <a:pt x="136431" y="265678"/>
                    </a:cubicBezTo>
                    <a:cubicBezTo>
                      <a:pt x="65050" y="265678"/>
                      <a:pt x="7185" y="207812"/>
                      <a:pt x="7185" y="136431"/>
                    </a:cubicBezTo>
                    <a:cubicBezTo>
                      <a:pt x="7266" y="65084"/>
                      <a:pt x="65084" y="7266"/>
                      <a:pt x="136431" y="7185"/>
                    </a:cubicBezTo>
                    <a:moveTo>
                      <a:pt x="136431" y="0"/>
                    </a:moveTo>
                    <a:cubicBezTo>
                      <a:pt x="61082" y="0"/>
                      <a:pt x="0" y="61082"/>
                      <a:pt x="0" y="136431"/>
                    </a:cubicBezTo>
                    <a:cubicBezTo>
                      <a:pt x="0" y="211780"/>
                      <a:pt x="61082" y="272863"/>
                      <a:pt x="136431" y="272863"/>
                    </a:cubicBezTo>
                    <a:cubicBezTo>
                      <a:pt x="211780" y="272863"/>
                      <a:pt x="272863" y="211780"/>
                      <a:pt x="272863" y="136431"/>
                    </a:cubicBezTo>
                    <a:cubicBezTo>
                      <a:pt x="272898" y="61118"/>
                      <a:pt x="211874" y="36"/>
                      <a:pt x="136561" y="0"/>
                    </a:cubicBezTo>
                    <a:cubicBezTo>
                      <a:pt x="136517" y="0"/>
                      <a:pt x="136474" y="0"/>
                      <a:pt x="1364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53" name="Freeform: Shape 4152">
                <a:extLst>
                  <a:ext uri="{FF2B5EF4-FFF2-40B4-BE49-F238E27FC236}">
                    <a16:creationId xmlns:a16="http://schemas.microsoft.com/office/drawing/2014/main" id="{51B829EB-1FE8-E5B1-F29F-1B1E5BC5C4A5}"/>
                  </a:ext>
                </a:extLst>
              </p:cNvPr>
              <p:cNvSpPr/>
              <p:nvPr/>
            </p:nvSpPr>
            <p:spPr>
              <a:xfrm>
                <a:off x="4482169" y="4766295"/>
                <a:ext cx="64932" cy="122359"/>
              </a:xfrm>
              <a:custGeom>
                <a:avLst/>
                <a:gdLst>
                  <a:gd name="connsiteX0" fmla="*/ 25351 w 64932"/>
                  <a:gd name="connsiteY0" fmla="*/ 122346 h 122359"/>
                  <a:gd name="connsiteX1" fmla="*/ 0 w 64932"/>
                  <a:gd name="connsiteY1" fmla="*/ 116386 h 122359"/>
                  <a:gd name="connsiteX2" fmla="*/ 0 w 64932"/>
                  <a:gd name="connsiteY2" fmla="*/ 107593 h 122359"/>
                  <a:gd name="connsiteX3" fmla="*/ 25685 w 64932"/>
                  <a:gd name="connsiteY3" fmla="*/ 115514 h 122359"/>
                  <a:gd name="connsiteX4" fmla="*/ 37040 w 64932"/>
                  <a:gd name="connsiteY4" fmla="*/ 114041 h 122359"/>
                  <a:gd name="connsiteX5" fmla="*/ 46858 w 64932"/>
                  <a:gd name="connsiteY5" fmla="*/ 109328 h 122359"/>
                  <a:gd name="connsiteX6" fmla="*/ 53744 w 64932"/>
                  <a:gd name="connsiteY6" fmla="*/ 101065 h 122359"/>
                  <a:gd name="connsiteX7" fmla="*/ 56327 w 64932"/>
                  <a:gd name="connsiteY7" fmla="*/ 89082 h 122359"/>
                  <a:gd name="connsiteX8" fmla="*/ 46922 w 64932"/>
                  <a:gd name="connsiteY8" fmla="*/ 69051 h 122359"/>
                  <a:gd name="connsiteX9" fmla="*/ 20045 w 64932"/>
                  <a:gd name="connsiteY9" fmla="*/ 62416 h 122359"/>
                  <a:gd name="connsiteX10" fmla="*/ 11704 w 64932"/>
                  <a:gd name="connsiteY10" fmla="*/ 62416 h 122359"/>
                  <a:gd name="connsiteX11" fmla="*/ 11704 w 64932"/>
                  <a:gd name="connsiteY11" fmla="*/ 55591 h 122359"/>
                  <a:gd name="connsiteX12" fmla="*/ 19291 w 64932"/>
                  <a:gd name="connsiteY12" fmla="*/ 55591 h 122359"/>
                  <a:gd name="connsiteX13" fmla="*/ 43639 w 64932"/>
                  <a:gd name="connsiteY13" fmla="*/ 49125 h 122359"/>
                  <a:gd name="connsiteX14" fmla="*/ 52038 w 64932"/>
                  <a:gd name="connsiteY14" fmla="*/ 30086 h 122359"/>
                  <a:gd name="connsiteX15" fmla="*/ 45798 w 64932"/>
                  <a:gd name="connsiteY15" fmla="*/ 12886 h 122359"/>
                  <a:gd name="connsiteX16" fmla="*/ 27370 w 64932"/>
                  <a:gd name="connsiteY16" fmla="*/ 6905 h 122359"/>
                  <a:gd name="connsiteX17" fmla="*/ 4717 w 64932"/>
                  <a:gd name="connsiteY17" fmla="*/ 14089 h 122359"/>
                  <a:gd name="connsiteX18" fmla="*/ 4717 w 64932"/>
                  <a:gd name="connsiteY18" fmla="*/ 6319 h 122359"/>
                  <a:gd name="connsiteX19" fmla="*/ 29644 w 64932"/>
                  <a:gd name="connsiteY19" fmla="*/ 0 h 122359"/>
                  <a:gd name="connsiteX20" fmla="*/ 41573 w 64932"/>
                  <a:gd name="connsiteY20" fmla="*/ 1714 h 122359"/>
                  <a:gd name="connsiteX21" fmla="*/ 51459 w 64932"/>
                  <a:gd name="connsiteY21" fmla="*/ 6836 h 122359"/>
                  <a:gd name="connsiteX22" fmla="*/ 58195 w 64932"/>
                  <a:gd name="connsiteY22" fmla="*/ 15343 h 122359"/>
                  <a:gd name="connsiteX23" fmla="*/ 60710 w 64932"/>
                  <a:gd name="connsiteY23" fmla="*/ 27284 h 122359"/>
                  <a:gd name="connsiteX24" fmla="*/ 37719 w 64932"/>
                  <a:gd name="connsiteY24" fmla="*/ 56974 h 122359"/>
                  <a:gd name="connsiteX25" fmla="*/ 36803 w 64932"/>
                  <a:gd name="connsiteY25" fmla="*/ 57229 h 122359"/>
                  <a:gd name="connsiteX26" fmla="*/ 36803 w 64932"/>
                  <a:gd name="connsiteY26" fmla="*/ 59639 h 122359"/>
                  <a:gd name="connsiteX27" fmla="*/ 37920 w 64932"/>
                  <a:gd name="connsiteY27" fmla="*/ 59769 h 122359"/>
                  <a:gd name="connsiteX28" fmla="*/ 48589 w 64932"/>
                  <a:gd name="connsiteY28" fmla="*/ 62581 h 122359"/>
                  <a:gd name="connsiteX29" fmla="*/ 57132 w 64932"/>
                  <a:gd name="connsiteY29" fmla="*/ 68297 h 122359"/>
                  <a:gd name="connsiteX30" fmla="*/ 62836 w 64932"/>
                  <a:gd name="connsiteY30" fmla="*/ 76821 h 122359"/>
                  <a:gd name="connsiteX31" fmla="*/ 64927 w 64932"/>
                  <a:gd name="connsiteY31" fmla="*/ 87903 h 122359"/>
                  <a:gd name="connsiteX32" fmla="*/ 61852 w 64932"/>
                  <a:gd name="connsiteY32" fmla="*/ 102599 h 122359"/>
                  <a:gd name="connsiteX33" fmla="*/ 53432 w 64932"/>
                  <a:gd name="connsiteY33" fmla="*/ 113376 h 122359"/>
                  <a:gd name="connsiteX34" fmla="*/ 40844 w 64932"/>
                  <a:gd name="connsiteY34" fmla="*/ 120061 h 122359"/>
                  <a:gd name="connsiteX35" fmla="*/ 25351 w 64932"/>
                  <a:gd name="connsiteY35" fmla="*/ 122346 h 122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64932" h="122359">
                    <a:moveTo>
                      <a:pt x="25351" y="122346"/>
                    </a:moveTo>
                    <a:cubicBezTo>
                      <a:pt x="16531" y="122547"/>
                      <a:pt x="7806" y="120496"/>
                      <a:pt x="0" y="116386"/>
                    </a:cubicBezTo>
                    <a:lnTo>
                      <a:pt x="0" y="107593"/>
                    </a:lnTo>
                    <a:cubicBezTo>
                      <a:pt x="7620" y="112651"/>
                      <a:pt x="16539" y="115401"/>
                      <a:pt x="25685" y="115514"/>
                    </a:cubicBezTo>
                    <a:cubicBezTo>
                      <a:pt x="29518" y="115524"/>
                      <a:pt x="33336" y="115029"/>
                      <a:pt x="37040" y="114041"/>
                    </a:cubicBezTo>
                    <a:cubicBezTo>
                      <a:pt x="40584" y="113112"/>
                      <a:pt x="43917" y="111512"/>
                      <a:pt x="46858" y="109328"/>
                    </a:cubicBezTo>
                    <a:cubicBezTo>
                      <a:pt x="49753" y="107135"/>
                      <a:pt x="52109" y="104309"/>
                      <a:pt x="53744" y="101065"/>
                    </a:cubicBezTo>
                    <a:cubicBezTo>
                      <a:pt x="55546" y="97333"/>
                      <a:pt x="56432" y="93225"/>
                      <a:pt x="56327" y="89082"/>
                    </a:cubicBezTo>
                    <a:cubicBezTo>
                      <a:pt x="56782" y="81244"/>
                      <a:pt x="53243" y="73708"/>
                      <a:pt x="46922" y="69051"/>
                    </a:cubicBezTo>
                    <a:cubicBezTo>
                      <a:pt x="40815" y="64647"/>
                      <a:pt x="31767" y="62416"/>
                      <a:pt x="20045" y="62416"/>
                    </a:cubicBezTo>
                    <a:lnTo>
                      <a:pt x="11704" y="62416"/>
                    </a:lnTo>
                    <a:lnTo>
                      <a:pt x="11704" y="55591"/>
                    </a:lnTo>
                    <a:lnTo>
                      <a:pt x="19291" y="55591"/>
                    </a:lnTo>
                    <a:cubicBezTo>
                      <a:pt x="29967" y="55591"/>
                      <a:pt x="38157" y="53435"/>
                      <a:pt x="43639" y="49125"/>
                    </a:cubicBezTo>
                    <a:cubicBezTo>
                      <a:pt x="49335" y="44496"/>
                      <a:pt x="52460" y="37413"/>
                      <a:pt x="52038" y="30086"/>
                    </a:cubicBezTo>
                    <a:cubicBezTo>
                      <a:pt x="52451" y="23733"/>
                      <a:pt x="50188" y="17496"/>
                      <a:pt x="45798" y="12886"/>
                    </a:cubicBezTo>
                    <a:cubicBezTo>
                      <a:pt x="40665" y="8574"/>
                      <a:pt x="34056" y="6429"/>
                      <a:pt x="27370" y="6905"/>
                    </a:cubicBezTo>
                    <a:cubicBezTo>
                      <a:pt x="19282" y="7054"/>
                      <a:pt x="11412" y="9550"/>
                      <a:pt x="4717" y="14089"/>
                    </a:cubicBezTo>
                    <a:lnTo>
                      <a:pt x="4717" y="6319"/>
                    </a:lnTo>
                    <a:cubicBezTo>
                      <a:pt x="12385" y="2208"/>
                      <a:pt x="20943" y="39"/>
                      <a:pt x="29644" y="0"/>
                    </a:cubicBezTo>
                    <a:cubicBezTo>
                      <a:pt x="33682" y="-11"/>
                      <a:pt x="37701" y="567"/>
                      <a:pt x="41573" y="1714"/>
                    </a:cubicBezTo>
                    <a:cubicBezTo>
                      <a:pt x="45171" y="2761"/>
                      <a:pt x="48529" y="4501"/>
                      <a:pt x="51459" y="6836"/>
                    </a:cubicBezTo>
                    <a:cubicBezTo>
                      <a:pt x="54294" y="9151"/>
                      <a:pt x="56592" y="12053"/>
                      <a:pt x="58195" y="15343"/>
                    </a:cubicBezTo>
                    <a:cubicBezTo>
                      <a:pt x="59943" y="19076"/>
                      <a:pt x="60804" y="23162"/>
                      <a:pt x="60710" y="27284"/>
                    </a:cubicBezTo>
                    <a:cubicBezTo>
                      <a:pt x="60710" y="42903"/>
                      <a:pt x="53187" y="52616"/>
                      <a:pt x="37719" y="56974"/>
                    </a:cubicBezTo>
                    <a:lnTo>
                      <a:pt x="36803" y="57229"/>
                    </a:lnTo>
                    <a:lnTo>
                      <a:pt x="36803" y="59639"/>
                    </a:lnTo>
                    <a:lnTo>
                      <a:pt x="37920" y="59769"/>
                    </a:lnTo>
                    <a:cubicBezTo>
                      <a:pt x="41596" y="60174"/>
                      <a:pt x="45191" y="61122"/>
                      <a:pt x="48589" y="62581"/>
                    </a:cubicBezTo>
                    <a:cubicBezTo>
                      <a:pt x="51767" y="63938"/>
                      <a:pt x="54664" y="65876"/>
                      <a:pt x="57132" y="68297"/>
                    </a:cubicBezTo>
                    <a:cubicBezTo>
                      <a:pt x="59575" y="70736"/>
                      <a:pt x="61513" y="73633"/>
                      <a:pt x="62836" y="76821"/>
                    </a:cubicBezTo>
                    <a:cubicBezTo>
                      <a:pt x="64270" y="80338"/>
                      <a:pt x="64980" y="84106"/>
                      <a:pt x="64927" y="87903"/>
                    </a:cubicBezTo>
                    <a:cubicBezTo>
                      <a:pt x="65021" y="92971"/>
                      <a:pt x="63970" y="97995"/>
                      <a:pt x="61852" y="102599"/>
                    </a:cubicBezTo>
                    <a:cubicBezTo>
                      <a:pt x="59874" y="106768"/>
                      <a:pt x="56998" y="110448"/>
                      <a:pt x="53432" y="113376"/>
                    </a:cubicBezTo>
                    <a:cubicBezTo>
                      <a:pt x="49699" y="116384"/>
                      <a:pt x="45427" y="118653"/>
                      <a:pt x="40844" y="120061"/>
                    </a:cubicBezTo>
                    <a:cubicBezTo>
                      <a:pt x="35827" y="121612"/>
                      <a:pt x="30602" y="122383"/>
                      <a:pt x="25351" y="122346"/>
                    </a:cubicBezTo>
                    <a:close/>
                  </a:path>
                </a:pathLst>
              </a:custGeom>
              <a:solidFill>
                <a:srgbClr val="000000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118" name="Rectangle 4117">
              <a:extLst>
                <a:ext uri="{FF2B5EF4-FFF2-40B4-BE49-F238E27FC236}">
                  <a16:creationId xmlns:a16="http://schemas.microsoft.com/office/drawing/2014/main" id="{A4BB2E0A-2D7C-84F5-3F96-91C436AA1C01}"/>
                </a:ext>
              </a:extLst>
            </p:cNvPr>
            <p:cNvSpPr/>
            <p:nvPr/>
          </p:nvSpPr>
          <p:spPr>
            <a:xfrm>
              <a:off x="5782404" y="3886881"/>
              <a:ext cx="950046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Symbol" panose="05050102010706020507" pitchFamily="18" charset="2"/>
                </a:rPr>
                <a:t></a:t>
              </a:r>
              <a:r>
                <a:rPr 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AP2</a:t>
              </a:r>
            </a:p>
          </p:txBody>
        </p:sp>
        <p:grpSp>
          <p:nvGrpSpPr>
            <p:cNvPr id="4119" name="Graphic 22" descr="Badge 5 outline">
              <a:extLst>
                <a:ext uri="{FF2B5EF4-FFF2-40B4-BE49-F238E27FC236}">
                  <a16:creationId xmlns:a16="http://schemas.microsoft.com/office/drawing/2014/main" id="{4553EBCD-16C0-07CC-55FB-59A4DE8BE6BB}"/>
                </a:ext>
              </a:extLst>
            </p:cNvPr>
            <p:cNvGrpSpPr/>
            <p:nvPr/>
          </p:nvGrpSpPr>
          <p:grpSpPr>
            <a:xfrm>
              <a:off x="6817291" y="3839826"/>
              <a:ext cx="272862" cy="272862"/>
              <a:chOff x="7095241" y="3839826"/>
              <a:chExt cx="272862" cy="272862"/>
            </a:xfrm>
            <a:solidFill>
              <a:srgbClr val="000000"/>
            </a:solidFill>
          </p:grpSpPr>
          <p:sp>
            <p:nvSpPr>
              <p:cNvPr id="4150" name="Freeform: Shape 4149">
                <a:extLst>
                  <a:ext uri="{FF2B5EF4-FFF2-40B4-BE49-F238E27FC236}">
                    <a16:creationId xmlns:a16="http://schemas.microsoft.com/office/drawing/2014/main" id="{524A9FB6-0B45-855A-60D1-F37B2907E71F}"/>
                  </a:ext>
                </a:extLst>
              </p:cNvPr>
              <p:cNvSpPr/>
              <p:nvPr/>
            </p:nvSpPr>
            <p:spPr>
              <a:xfrm>
                <a:off x="7095241" y="3839826"/>
                <a:ext cx="272862" cy="272862"/>
              </a:xfrm>
              <a:custGeom>
                <a:avLst/>
                <a:gdLst>
                  <a:gd name="connsiteX0" fmla="*/ 136431 w 272862"/>
                  <a:gd name="connsiteY0" fmla="*/ 7185 h 272862"/>
                  <a:gd name="connsiteX1" fmla="*/ 265678 w 272862"/>
                  <a:gd name="connsiteY1" fmla="*/ 136431 h 272862"/>
                  <a:gd name="connsiteX2" fmla="*/ 136431 w 272862"/>
                  <a:gd name="connsiteY2" fmla="*/ 265678 h 272862"/>
                  <a:gd name="connsiteX3" fmla="*/ 7185 w 272862"/>
                  <a:gd name="connsiteY3" fmla="*/ 136431 h 272862"/>
                  <a:gd name="connsiteX4" fmla="*/ 136431 w 272862"/>
                  <a:gd name="connsiteY4" fmla="*/ 7185 h 272862"/>
                  <a:gd name="connsiteX5" fmla="*/ 136431 w 272862"/>
                  <a:gd name="connsiteY5" fmla="*/ 0 h 272862"/>
                  <a:gd name="connsiteX6" fmla="*/ 0 w 272862"/>
                  <a:gd name="connsiteY6" fmla="*/ 136431 h 272862"/>
                  <a:gd name="connsiteX7" fmla="*/ 136431 w 272862"/>
                  <a:gd name="connsiteY7" fmla="*/ 272863 h 272862"/>
                  <a:gd name="connsiteX8" fmla="*/ 272863 w 272862"/>
                  <a:gd name="connsiteY8" fmla="*/ 136431 h 272862"/>
                  <a:gd name="connsiteX9" fmla="*/ 136561 w 272862"/>
                  <a:gd name="connsiteY9" fmla="*/ 0 h 272862"/>
                  <a:gd name="connsiteX10" fmla="*/ 136431 w 272862"/>
                  <a:gd name="connsiteY10" fmla="*/ 0 h 272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72862" h="272862">
                    <a:moveTo>
                      <a:pt x="136431" y="7185"/>
                    </a:moveTo>
                    <a:cubicBezTo>
                      <a:pt x="207812" y="7185"/>
                      <a:pt x="265678" y="65050"/>
                      <a:pt x="265678" y="136431"/>
                    </a:cubicBezTo>
                    <a:cubicBezTo>
                      <a:pt x="265678" y="207812"/>
                      <a:pt x="207812" y="265678"/>
                      <a:pt x="136431" y="265678"/>
                    </a:cubicBezTo>
                    <a:cubicBezTo>
                      <a:pt x="65050" y="265678"/>
                      <a:pt x="7185" y="207812"/>
                      <a:pt x="7185" y="136431"/>
                    </a:cubicBezTo>
                    <a:cubicBezTo>
                      <a:pt x="7266" y="65084"/>
                      <a:pt x="65084" y="7266"/>
                      <a:pt x="136431" y="7185"/>
                    </a:cubicBezTo>
                    <a:moveTo>
                      <a:pt x="136431" y="0"/>
                    </a:moveTo>
                    <a:cubicBezTo>
                      <a:pt x="61082" y="0"/>
                      <a:pt x="0" y="61082"/>
                      <a:pt x="0" y="136431"/>
                    </a:cubicBezTo>
                    <a:cubicBezTo>
                      <a:pt x="0" y="211780"/>
                      <a:pt x="61082" y="272863"/>
                      <a:pt x="136431" y="272863"/>
                    </a:cubicBezTo>
                    <a:cubicBezTo>
                      <a:pt x="211780" y="272863"/>
                      <a:pt x="272863" y="211780"/>
                      <a:pt x="272863" y="136431"/>
                    </a:cubicBezTo>
                    <a:cubicBezTo>
                      <a:pt x="272898" y="61118"/>
                      <a:pt x="211874" y="36"/>
                      <a:pt x="136561" y="0"/>
                    </a:cubicBezTo>
                    <a:cubicBezTo>
                      <a:pt x="136517" y="0"/>
                      <a:pt x="136474" y="0"/>
                      <a:pt x="1364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51" name="Freeform: Shape 4150">
                <a:extLst>
                  <a:ext uri="{FF2B5EF4-FFF2-40B4-BE49-F238E27FC236}">
                    <a16:creationId xmlns:a16="http://schemas.microsoft.com/office/drawing/2014/main" id="{2879378D-9F16-8785-5DDE-AD0227C78567}"/>
                  </a:ext>
                </a:extLst>
              </p:cNvPr>
              <p:cNvSpPr/>
              <p:nvPr/>
            </p:nvSpPr>
            <p:spPr>
              <a:xfrm>
                <a:off x="7201063" y="3914323"/>
                <a:ext cx="62636" cy="120295"/>
              </a:xfrm>
              <a:custGeom>
                <a:avLst/>
                <a:gdLst>
                  <a:gd name="connsiteX0" fmla="*/ 22391 w 62636"/>
                  <a:gd name="connsiteY0" fmla="*/ 120252 h 120295"/>
                  <a:gd name="connsiteX1" fmla="*/ 0 w 62636"/>
                  <a:gd name="connsiteY1" fmla="*/ 116027 h 120295"/>
                  <a:gd name="connsiteX2" fmla="*/ 0 w 62636"/>
                  <a:gd name="connsiteY2" fmla="*/ 107183 h 120295"/>
                  <a:gd name="connsiteX3" fmla="*/ 22822 w 62636"/>
                  <a:gd name="connsiteY3" fmla="*/ 113502 h 120295"/>
                  <a:gd name="connsiteX4" fmla="*/ 35711 w 62636"/>
                  <a:gd name="connsiteY4" fmla="*/ 111407 h 120295"/>
                  <a:gd name="connsiteX5" fmla="*/ 45622 w 62636"/>
                  <a:gd name="connsiteY5" fmla="*/ 105412 h 120295"/>
                  <a:gd name="connsiteX6" fmla="*/ 51944 w 62636"/>
                  <a:gd name="connsiteY6" fmla="*/ 96047 h 120295"/>
                  <a:gd name="connsiteX7" fmla="*/ 54139 w 62636"/>
                  <a:gd name="connsiteY7" fmla="*/ 84041 h 120295"/>
                  <a:gd name="connsiteX8" fmla="*/ 45518 w 62636"/>
                  <a:gd name="connsiteY8" fmla="*/ 62793 h 120295"/>
                  <a:gd name="connsiteX9" fmla="*/ 20620 w 62636"/>
                  <a:gd name="connsiteY9" fmla="*/ 55504 h 120295"/>
                  <a:gd name="connsiteX10" fmla="*/ 3610 w 62636"/>
                  <a:gd name="connsiteY10" fmla="*/ 56399 h 120295"/>
                  <a:gd name="connsiteX11" fmla="*/ 7152 w 62636"/>
                  <a:gd name="connsiteY11" fmla="*/ 0 h 120295"/>
                  <a:gd name="connsiteX12" fmla="*/ 57336 w 62636"/>
                  <a:gd name="connsiteY12" fmla="*/ 0 h 120295"/>
                  <a:gd name="connsiteX13" fmla="*/ 57336 w 62636"/>
                  <a:gd name="connsiteY13" fmla="*/ 7256 h 120295"/>
                  <a:gd name="connsiteX14" fmla="*/ 13974 w 62636"/>
                  <a:gd name="connsiteY14" fmla="*/ 7256 h 120295"/>
                  <a:gd name="connsiteX15" fmla="*/ 11276 w 62636"/>
                  <a:gd name="connsiteY15" fmla="*/ 49020 h 120295"/>
                  <a:gd name="connsiteX16" fmla="*/ 12713 w 62636"/>
                  <a:gd name="connsiteY16" fmla="*/ 48913 h 120295"/>
                  <a:gd name="connsiteX17" fmla="*/ 24244 w 62636"/>
                  <a:gd name="connsiteY17" fmla="*/ 48413 h 120295"/>
                  <a:gd name="connsiteX18" fmla="*/ 40808 w 62636"/>
                  <a:gd name="connsiteY18" fmla="*/ 50834 h 120295"/>
                  <a:gd name="connsiteX19" fmla="*/ 52778 w 62636"/>
                  <a:gd name="connsiteY19" fmla="*/ 57699 h 120295"/>
                  <a:gd name="connsiteX20" fmla="*/ 60117 w 62636"/>
                  <a:gd name="connsiteY20" fmla="*/ 68516 h 120295"/>
                  <a:gd name="connsiteX21" fmla="*/ 62631 w 62636"/>
                  <a:gd name="connsiteY21" fmla="*/ 83125 h 120295"/>
                  <a:gd name="connsiteX22" fmla="*/ 59937 w 62636"/>
                  <a:gd name="connsiteY22" fmla="*/ 98324 h 120295"/>
                  <a:gd name="connsiteX23" fmla="*/ 52160 w 62636"/>
                  <a:gd name="connsiteY23" fmla="*/ 109999 h 120295"/>
                  <a:gd name="connsiteX24" fmla="*/ 39555 w 62636"/>
                  <a:gd name="connsiteY24" fmla="*/ 117543 h 120295"/>
                  <a:gd name="connsiteX25" fmla="*/ 22391 w 62636"/>
                  <a:gd name="connsiteY25" fmla="*/ 120252 h 120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2636" h="120295">
                    <a:moveTo>
                      <a:pt x="22391" y="120252"/>
                    </a:moveTo>
                    <a:cubicBezTo>
                      <a:pt x="14702" y="120572"/>
                      <a:pt x="7043" y="119127"/>
                      <a:pt x="0" y="116027"/>
                    </a:cubicBezTo>
                    <a:lnTo>
                      <a:pt x="0" y="107183"/>
                    </a:lnTo>
                    <a:cubicBezTo>
                      <a:pt x="6942" y="111206"/>
                      <a:pt x="14799" y="113381"/>
                      <a:pt x="22822" y="113502"/>
                    </a:cubicBezTo>
                    <a:cubicBezTo>
                      <a:pt x="27207" y="113558"/>
                      <a:pt x="31569" y="112850"/>
                      <a:pt x="35711" y="111407"/>
                    </a:cubicBezTo>
                    <a:cubicBezTo>
                      <a:pt x="39391" y="110111"/>
                      <a:pt x="42765" y="108070"/>
                      <a:pt x="45622" y="105412"/>
                    </a:cubicBezTo>
                    <a:cubicBezTo>
                      <a:pt x="48381" y="102783"/>
                      <a:pt x="50538" y="99588"/>
                      <a:pt x="51944" y="96047"/>
                    </a:cubicBezTo>
                    <a:cubicBezTo>
                      <a:pt x="53439" y="92223"/>
                      <a:pt x="54185" y="88147"/>
                      <a:pt x="54139" y="84041"/>
                    </a:cubicBezTo>
                    <a:cubicBezTo>
                      <a:pt x="54632" y="76018"/>
                      <a:pt x="51462" y="68204"/>
                      <a:pt x="45518" y="62793"/>
                    </a:cubicBezTo>
                    <a:cubicBezTo>
                      <a:pt x="39864" y="57958"/>
                      <a:pt x="31486" y="55504"/>
                      <a:pt x="20620" y="55504"/>
                    </a:cubicBezTo>
                    <a:cubicBezTo>
                      <a:pt x="16614" y="55504"/>
                      <a:pt x="10892" y="55802"/>
                      <a:pt x="3610" y="56399"/>
                    </a:cubicBezTo>
                    <a:lnTo>
                      <a:pt x="7152" y="0"/>
                    </a:lnTo>
                    <a:lnTo>
                      <a:pt x="57336" y="0"/>
                    </a:lnTo>
                    <a:lnTo>
                      <a:pt x="57336" y="7256"/>
                    </a:lnTo>
                    <a:lnTo>
                      <a:pt x="13974" y="7256"/>
                    </a:lnTo>
                    <a:lnTo>
                      <a:pt x="11276" y="49020"/>
                    </a:lnTo>
                    <a:lnTo>
                      <a:pt x="12713" y="48913"/>
                    </a:lnTo>
                    <a:cubicBezTo>
                      <a:pt x="17538" y="48582"/>
                      <a:pt x="21417" y="48413"/>
                      <a:pt x="24244" y="48413"/>
                    </a:cubicBezTo>
                    <a:cubicBezTo>
                      <a:pt x="29860" y="48319"/>
                      <a:pt x="35454" y="49137"/>
                      <a:pt x="40808" y="50834"/>
                    </a:cubicBezTo>
                    <a:cubicBezTo>
                      <a:pt x="45234" y="52260"/>
                      <a:pt x="49312" y="54599"/>
                      <a:pt x="52778" y="57699"/>
                    </a:cubicBezTo>
                    <a:cubicBezTo>
                      <a:pt x="56023" y="60692"/>
                      <a:pt x="58535" y="64394"/>
                      <a:pt x="60117" y="68516"/>
                    </a:cubicBezTo>
                    <a:cubicBezTo>
                      <a:pt x="61861" y="73186"/>
                      <a:pt x="62714" y="78141"/>
                      <a:pt x="62631" y="83125"/>
                    </a:cubicBezTo>
                    <a:cubicBezTo>
                      <a:pt x="62696" y="88316"/>
                      <a:pt x="61782" y="93472"/>
                      <a:pt x="59937" y="98324"/>
                    </a:cubicBezTo>
                    <a:cubicBezTo>
                      <a:pt x="58234" y="102740"/>
                      <a:pt x="55579" y="106727"/>
                      <a:pt x="52160" y="109999"/>
                    </a:cubicBezTo>
                    <a:cubicBezTo>
                      <a:pt x="48531" y="113367"/>
                      <a:pt x="44238" y="115937"/>
                      <a:pt x="39555" y="117543"/>
                    </a:cubicBezTo>
                    <a:cubicBezTo>
                      <a:pt x="34031" y="119422"/>
                      <a:pt x="28225" y="120339"/>
                      <a:pt x="22391" y="120252"/>
                    </a:cubicBezTo>
                    <a:close/>
                  </a:path>
                </a:pathLst>
              </a:custGeom>
              <a:solidFill>
                <a:srgbClr val="000000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120" name="Rectangle 4119">
              <a:extLst>
                <a:ext uri="{FF2B5EF4-FFF2-40B4-BE49-F238E27FC236}">
                  <a16:creationId xmlns:a16="http://schemas.microsoft.com/office/drawing/2014/main" id="{7FFDCCC5-B623-0AA2-9938-B0962D4E2A0E}"/>
                </a:ext>
              </a:extLst>
            </p:cNvPr>
            <p:cNvSpPr/>
            <p:nvPr/>
          </p:nvSpPr>
          <p:spPr>
            <a:xfrm>
              <a:off x="2136066" y="4725680"/>
              <a:ext cx="383907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21" name="Straight Arrow Connector 4120">
              <a:extLst>
                <a:ext uri="{FF2B5EF4-FFF2-40B4-BE49-F238E27FC236}">
                  <a16:creationId xmlns:a16="http://schemas.microsoft.com/office/drawing/2014/main" id="{BD379223-0782-EFF7-9CDE-2C873B9BE958}"/>
                </a:ext>
              </a:extLst>
            </p:cNvPr>
            <p:cNvCxnSpPr>
              <a:cxnSpLocks/>
            </p:cNvCxnSpPr>
            <p:nvPr/>
          </p:nvCxnSpPr>
          <p:spPr>
            <a:xfrm>
              <a:off x="2555896" y="5026260"/>
              <a:ext cx="900349" cy="35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2" name="Straight Connector 4121">
              <a:extLst>
                <a:ext uri="{FF2B5EF4-FFF2-40B4-BE49-F238E27FC236}">
                  <a16:creationId xmlns:a16="http://schemas.microsoft.com/office/drawing/2014/main" id="{4A3766C6-2202-F9C5-D278-409CF0866EDB}"/>
                </a:ext>
              </a:extLst>
            </p:cNvPr>
            <p:cNvCxnSpPr/>
            <p:nvPr/>
          </p:nvCxnSpPr>
          <p:spPr>
            <a:xfrm>
              <a:off x="3456245" y="4706186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23" name="Graphic 4122" descr="Badge outline">
              <a:extLst>
                <a:ext uri="{FF2B5EF4-FFF2-40B4-BE49-F238E27FC236}">
                  <a16:creationId xmlns:a16="http://schemas.microsoft.com/office/drawing/2014/main" id="{4B564BCD-4D21-68C1-5408-37717E0226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491991" y="2953512"/>
              <a:ext cx="344859" cy="344859"/>
            </a:xfrm>
            <a:prstGeom prst="rect">
              <a:avLst/>
            </a:prstGeom>
          </p:spPr>
        </p:pic>
        <p:sp>
          <p:nvSpPr>
            <p:cNvPr id="4124" name="Rectangle 4123">
              <a:extLst>
                <a:ext uri="{FF2B5EF4-FFF2-40B4-BE49-F238E27FC236}">
                  <a16:creationId xmlns:a16="http://schemas.microsoft.com/office/drawing/2014/main" id="{F443E49D-CB01-A954-D440-80EBEB96D229}"/>
                </a:ext>
              </a:extLst>
            </p:cNvPr>
            <p:cNvSpPr/>
            <p:nvPr/>
          </p:nvSpPr>
          <p:spPr>
            <a:xfrm>
              <a:off x="3608250" y="4703231"/>
              <a:ext cx="412233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25" name="Straight Arrow Connector 4124">
              <a:extLst>
                <a:ext uri="{FF2B5EF4-FFF2-40B4-BE49-F238E27FC236}">
                  <a16:creationId xmlns:a16="http://schemas.microsoft.com/office/drawing/2014/main" id="{A3AE05FA-FE22-4031-E64C-D0DDDDCEC918}"/>
                </a:ext>
              </a:extLst>
            </p:cNvPr>
            <p:cNvCxnSpPr>
              <a:cxnSpLocks/>
            </p:cNvCxnSpPr>
            <p:nvPr/>
          </p:nvCxnSpPr>
          <p:spPr>
            <a:xfrm>
              <a:off x="4268962" y="5020864"/>
              <a:ext cx="1343804" cy="4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6" name="Straight Connector 4125">
              <a:extLst>
                <a:ext uri="{FF2B5EF4-FFF2-40B4-BE49-F238E27FC236}">
                  <a16:creationId xmlns:a16="http://schemas.microsoft.com/office/drawing/2014/main" id="{C81010C7-0C33-A59D-AE1B-18DBCFA00DA2}"/>
                </a:ext>
              </a:extLst>
            </p:cNvPr>
            <p:cNvCxnSpPr/>
            <p:nvPr/>
          </p:nvCxnSpPr>
          <p:spPr>
            <a:xfrm>
              <a:off x="5629554" y="4683737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7" name="Freeform: Shape 4126">
              <a:extLst>
                <a:ext uri="{FF2B5EF4-FFF2-40B4-BE49-F238E27FC236}">
                  <a16:creationId xmlns:a16="http://schemas.microsoft.com/office/drawing/2014/main" id="{F75C1126-A5AB-73A4-7F4B-C487ABB01AA4}"/>
                </a:ext>
              </a:extLst>
            </p:cNvPr>
            <p:cNvSpPr/>
            <p:nvPr/>
          </p:nvSpPr>
          <p:spPr>
            <a:xfrm>
              <a:off x="5777923" y="2989434"/>
              <a:ext cx="272862" cy="272862"/>
            </a:xfrm>
            <a:custGeom>
              <a:avLst/>
              <a:gdLst>
                <a:gd name="connsiteX0" fmla="*/ 136431 w 272862"/>
                <a:gd name="connsiteY0" fmla="*/ 7185 h 272862"/>
                <a:gd name="connsiteX1" fmla="*/ 265678 w 272862"/>
                <a:gd name="connsiteY1" fmla="*/ 136431 h 272862"/>
                <a:gd name="connsiteX2" fmla="*/ 136431 w 272862"/>
                <a:gd name="connsiteY2" fmla="*/ 265678 h 272862"/>
                <a:gd name="connsiteX3" fmla="*/ 7185 w 272862"/>
                <a:gd name="connsiteY3" fmla="*/ 136431 h 272862"/>
                <a:gd name="connsiteX4" fmla="*/ 136431 w 272862"/>
                <a:gd name="connsiteY4" fmla="*/ 7185 h 272862"/>
                <a:gd name="connsiteX5" fmla="*/ 136431 w 272862"/>
                <a:gd name="connsiteY5" fmla="*/ 0 h 272862"/>
                <a:gd name="connsiteX6" fmla="*/ 0 w 272862"/>
                <a:gd name="connsiteY6" fmla="*/ 136431 h 272862"/>
                <a:gd name="connsiteX7" fmla="*/ 136431 w 272862"/>
                <a:gd name="connsiteY7" fmla="*/ 272863 h 272862"/>
                <a:gd name="connsiteX8" fmla="*/ 272863 w 272862"/>
                <a:gd name="connsiteY8" fmla="*/ 136431 h 272862"/>
                <a:gd name="connsiteX9" fmla="*/ 136561 w 272862"/>
                <a:gd name="connsiteY9" fmla="*/ 0 h 272862"/>
                <a:gd name="connsiteX10" fmla="*/ 136431 w 272862"/>
                <a:gd name="connsiteY10" fmla="*/ 0 h 2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2862" h="272862">
                  <a:moveTo>
                    <a:pt x="136431" y="7185"/>
                  </a:moveTo>
                  <a:cubicBezTo>
                    <a:pt x="207812" y="7185"/>
                    <a:pt x="265678" y="65050"/>
                    <a:pt x="265678" y="136431"/>
                  </a:cubicBezTo>
                  <a:cubicBezTo>
                    <a:pt x="265678" y="207812"/>
                    <a:pt x="207812" y="265678"/>
                    <a:pt x="136431" y="265678"/>
                  </a:cubicBezTo>
                  <a:cubicBezTo>
                    <a:pt x="65050" y="265678"/>
                    <a:pt x="7185" y="207812"/>
                    <a:pt x="7185" y="136431"/>
                  </a:cubicBezTo>
                  <a:cubicBezTo>
                    <a:pt x="7266" y="65084"/>
                    <a:pt x="65084" y="7266"/>
                    <a:pt x="136431" y="7185"/>
                  </a:cubicBezTo>
                  <a:moveTo>
                    <a:pt x="136431" y="0"/>
                  </a:moveTo>
                  <a:cubicBezTo>
                    <a:pt x="61082" y="0"/>
                    <a:pt x="0" y="61082"/>
                    <a:pt x="0" y="136431"/>
                  </a:cubicBezTo>
                  <a:cubicBezTo>
                    <a:pt x="0" y="211780"/>
                    <a:pt x="61082" y="272863"/>
                    <a:pt x="136431" y="272863"/>
                  </a:cubicBezTo>
                  <a:cubicBezTo>
                    <a:pt x="211780" y="272863"/>
                    <a:pt x="272863" y="211780"/>
                    <a:pt x="272863" y="136431"/>
                  </a:cubicBezTo>
                  <a:cubicBezTo>
                    <a:pt x="272898" y="61118"/>
                    <a:pt x="211874" y="36"/>
                    <a:pt x="136561" y="0"/>
                  </a:cubicBezTo>
                  <a:cubicBezTo>
                    <a:pt x="136517" y="0"/>
                    <a:pt x="136474" y="0"/>
                    <a:pt x="136431" y="0"/>
                  </a:cubicBezTo>
                  <a:close/>
                </a:path>
              </a:pathLst>
            </a:custGeom>
            <a:solidFill>
              <a:srgbClr val="000000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28" name="Freeform: Shape 4127">
              <a:extLst>
                <a:ext uri="{FF2B5EF4-FFF2-40B4-BE49-F238E27FC236}">
                  <a16:creationId xmlns:a16="http://schemas.microsoft.com/office/drawing/2014/main" id="{60362777-40A6-8939-C7A4-FB678C9E40CF}"/>
                </a:ext>
              </a:extLst>
            </p:cNvPr>
            <p:cNvSpPr/>
            <p:nvPr/>
          </p:nvSpPr>
          <p:spPr>
            <a:xfrm>
              <a:off x="5865395" y="3063938"/>
              <a:ext cx="84206" cy="118221"/>
            </a:xfrm>
            <a:custGeom>
              <a:avLst/>
              <a:gdLst>
                <a:gd name="connsiteX0" fmla="*/ 57168 w 84206"/>
                <a:gd name="connsiteY0" fmla="*/ 118222 h 118221"/>
                <a:gd name="connsiteX1" fmla="*/ 57168 w 84206"/>
                <a:gd name="connsiteY1" fmla="*/ 88252 h 118221"/>
                <a:gd name="connsiteX2" fmla="*/ 0 w 84206"/>
                <a:gd name="connsiteY2" fmla="*/ 88252 h 118221"/>
                <a:gd name="connsiteX3" fmla="*/ 0 w 84206"/>
                <a:gd name="connsiteY3" fmla="*/ 80079 h 118221"/>
                <a:gd name="connsiteX4" fmla="*/ 15935 w 84206"/>
                <a:gd name="connsiteY4" fmla="*/ 61115 h 118221"/>
                <a:gd name="connsiteX5" fmla="*/ 31680 w 84206"/>
                <a:gd name="connsiteY5" fmla="*/ 40090 h 118221"/>
                <a:gd name="connsiteX6" fmla="*/ 45536 w 84206"/>
                <a:gd name="connsiteY6" fmla="*/ 18971 h 118221"/>
                <a:gd name="connsiteX7" fmla="*/ 55867 w 84206"/>
                <a:gd name="connsiteY7" fmla="*/ 0 h 118221"/>
                <a:gd name="connsiteX8" fmla="*/ 65347 w 84206"/>
                <a:gd name="connsiteY8" fmla="*/ 0 h 118221"/>
                <a:gd name="connsiteX9" fmla="*/ 65347 w 84206"/>
                <a:gd name="connsiteY9" fmla="*/ 80995 h 118221"/>
                <a:gd name="connsiteX10" fmla="*/ 84207 w 84206"/>
                <a:gd name="connsiteY10" fmla="*/ 80995 h 118221"/>
                <a:gd name="connsiteX11" fmla="*/ 84207 w 84206"/>
                <a:gd name="connsiteY11" fmla="*/ 88252 h 118221"/>
                <a:gd name="connsiteX12" fmla="*/ 65347 w 84206"/>
                <a:gd name="connsiteY12" fmla="*/ 88252 h 118221"/>
                <a:gd name="connsiteX13" fmla="*/ 65347 w 84206"/>
                <a:gd name="connsiteY13" fmla="*/ 118222 h 118221"/>
                <a:gd name="connsiteX14" fmla="*/ 54822 w 84206"/>
                <a:gd name="connsiteY14" fmla="*/ 15379 h 118221"/>
                <a:gd name="connsiteX15" fmla="*/ 42486 w 84206"/>
                <a:gd name="connsiteY15" fmla="*/ 35395 h 118221"/>
                <a:gd name="connsiteX16" fmla="*/ 30603 w 84206"/>
                <a:gd name="connsiteY16" fmla="*/ 52609 h 118221"/>
                <a:gd name="connsiteX17" fmla="*/ 19610 w 84206"/>
                <a:gd name="connsiteY17" fmla="*/ 67082 h 118221"/>
                <a:gd name="connsiteX18" fmla="*/ 9979 w 84206"/>
                <a:gd name="connsiteY18" fmla="*/ 78937 h 118221"/>
                <a:gd name="connsiteX19" fmla="*/ 8291 w 84206"/>
                <a:gd name="connsiteY19" fmla="*/ 80984 h 118221"/>
                <a:gd name="connsiteX20" fmla="*/ 8291 w 84206"/>
                <a:gd name="connsiteY20" fmla="*/ 80984 h 118221"/>
                <a:gd name="connsiteX21" fmla="*/ 57168 w 84206"/>
                <a:gd name="connsiteY21" fmla="*/ 80984 h 118221"/>
                <a:gd name="connsiteX22" fmla="*/ 57168 w 84206"/>
                <a:gd name="connsiteY22" fmla="*/ 11330 h 118221"/>
                <a:gd name="connsiteX23" fmla="*/ 57168 w 84206"/>
                <a:gd name="connsiteY23" fmla="*/ 11330 h 118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4206" h="118221">
                  <a:moveTo>
                    <a:pt x="57168" y="118222"/>
                  </a:moveTo>
                  <a:lnTo>
                    <a:pt x="57168" y="88252"/>
                  </a:lnTo>
                  <a:lnTo>
                    <a:pt x="0" y="88252"/>
                  </a:lnTo>
                  <a:lnTo>
                    <a:pt x="0" y="80079"/>
                  </a:lnTo>
                  <a:cubicBezTo>
                    <a:pt x="5166" y="74331"/>
                    <a:pt x="10554" y="67865"/>
                    <a:pt x="15935" y="61115"/>
                  </a:cubicBezTo>
                  <a:cubicBezTo>
                    <a:pt x="21388" y="54265"/>
                    <a:pt x="26687" y="47188"/>
                    <a:pt x="31680" y="40090"/>
                  </a:cubicBezTo>
                  <a:cubicBezTo>
                    <a:pt x="36674" y="32992"/>
                    <a:pt x="41336" y="25886"/>
                    <a:pt x="45536" y="18971"/>
                  </a:cubicBezTo>
                  <a:cubicBezTo>
                    <a:pt x="49301" y="12828"/>
                    <a:pt x="52749" y="6496"/>
                    <a:pt x="55867" y="0"/>
                  </a:cubicBezTo>
                  <a:lnTo>
                    <a:pt x="65347" y="0"/>
                  </a:lnTo>
                  <a:lnTo>
                    <a:pt x="65347" y="80995"/>
                  </a:lnTo>
                  <a:lnTo>
                    <a:pt x="84207" y="80995"/>
                  </a:lnTo>
                  <a:lnTo>
                    <a:pt x="84207" y="88252"/>
                  </a:lnTo>
                  <a:lnTo>
                    <a:pt x="65347" y="88252"/>
                  </a:lnTo>
                  <a:lnTo>
                    <a:pt x="65347" y="118222"/>
                  </a:lnTo>
                  <a:close/>
                  <a:moveTo>
                    <a:pt x="54822" y="15379"/>
                  </a:moveTo>
                  <a:cubicBezTo>
                    <a:pt x="50712" y="22484"/>
                    <a:pt x="46560" y="29220"/>
                    <a:pt x="42486" y="35395"/>
                  </a:cubicBezTo>
                  <a:cubicBezTo>
                    <a:pt x="38412" y="41570"/>
                    <a:pt x="34425" y="47335"/>
                    <a:pt x="30603" y="52609"/>
                  </a:cubicBezTo>
                  <a:cubicBezTo>
                    <a:pt x="26780" y="57882"/>
                    <a:pt x="23084" y="62746"/>
                    <a:pt x="19610" y="67082"/>
                  </a:cubicBezTo>
                  <a:cubicBezTo>
                    <a:pt x="16137" y="71418"/>
                    <a:pt x="12896" y="75406"/>
                    <a:pt x="9979" y="78937"/>
                  </a:cubicBezTo>
                  <a:lnTo>
                    <a:pt x="8291" y="80984"/>
                  </a:lnTo>
                  <a:lnTo>
                    <a:pt x="8291" y="80984"/>
                  </a:lnTo>
                  <a:lnTo>
                    <a:pt x="57168" y="80984"/>
                  </a:lnTo>
                  <a:lnTo>
                    <a:pt x="57168" y="11330"/>
                  </a:lnTo>
                  <a:lnTo>
                    <a:pt x="57168" y="11330"/>
                  </a:lnTo>
                  <a:close/>
                </a:path>
              </a:pathLst>
            </a:custGeom>
            <a:solidFill>
              <a:srgbClr val="000000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29" name="Rectangle 4128">
              <a:extLst>
                <a:ext uri="{FF2B5EF4-FFF2-40B4-BE49-F238E27FC236}">
                  <a16:creationId xmlns:a16="http://schemas.microsoft.com/office/drawing/2014/main" id="{A22B93E0-8FAD-EF43-EE98-6ED2F41CA19D}"/>
                </a:ext>
              </a:extLst>
            </p:cNvPr>
            <p:cNvSpPr/>
            <p:nvPr/>
          </p:nvSpPr>
          <p:spPr bwMode="auto">
            <a:xfrm>
              <a:off x="2617650" y="2953512"/>
              <a:ext cx="467990" cy="1618079"/>
            </a:xfrm>
            <a:prstGeom prst="rect">
              <a:avLst/>
            </a:prstGeom>
            <a:solidFill>
              <a:srgbClr val="FFCC99">
                <a:alpha val="37000"/>
              </a:srgb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4130" name="Group 4129">
              <a:extLst>
                <a:ext uri="{FF2B5EF4-FFF2-40B4-BE49-F238E27FC236}">
                  <a16:creationId xmlns:a16="http://schemas.microsoft.com/office/drawing/2014/main" id="{D576D785-A0D4-D495-7928-B64A55914186}"/>
                </a:ext>
              </a:extLst>
            </p:cNvPr>
            <p:cNvGrpSpPr/>
            <p:nvPr/>
          </p:nvGrpSpPr>
          <p:grpSpPr>
            <a:xfrm>
              <a:off x="2617650" y="3118088"/>
              <a:ext cx="817045" cy="1371865"/>
              <a:chOff x="3121019" y="3118088"/>
              <a:chExt cx="817045" cy="1371865"/>
            </a:xfrm>
          </p:grpSpPr>
          <p:sp>
            <p:nvSpPr>
              <p:cNvPr id="4136" name="Rectangle 4135">
                <a:extLst>
                  <a:ext uri="{FF2B5EF4-FFF2-40B4-BE49-F238E27FC236}">
                    <a16:creationId xmlns:a16="http://schemas.microsoft.com/office/drawing/2014/main" id="{22B1D82F-5E42-D4A6-2AE0-90CA1D76DF34}"/>
                  </a:ext>
                </a:extLst>
              </p:cNvPr>
              <p:cNvSpPr/>
              <p:nvPr/>
            </p:nvSpPr>
            <p:spPr>
              <a:xfrm>
                <a:off x="3123930" y="3118088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7" name="Rectangle 4136">
                <a:extLst>
                  <a:ext uri="{FF2B5EF4-FFF2-40B4-BE49-F238E27FC236}">
                    <a16:creationId xmlns:a16="http://schemas.microsoft.com/office/drawing/2014/main" id="{F9079E42-AC3E-685C-DEF5-B99E1E18B410}"/>
                  </a:ext>
                </a:extLst>
              </p:cNvPr>
              <p:cNvSpPr/>
              <p:nvPr/>
            </p:nvSpPr>
            <p:spPr>
              <a:xfrm>
                <a:off x="3238774" y="3118265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8" name="Rectangle 4137">
                <a:extLst>
                  <a:ext uri="{FF2B5EF4-FFF2-40B4-BE49-F238E27FC236}">
                    <a16:creationId xmlns:a16="http://schemas.microsoft.com/office/drawing/2014/main" id="{CDCAE9A6-54F6-625C-64EB-AD10462FF702}"/>
                  </a:ext>
                </a:extLst>
              </p:cNvPr>
              <p:cNvSpPr/>
              <p:nvPr/>
            </p:nvSpPr>
            <p:spPr>
              <a:xfrm>
                <a:off x="3355647" y="3118088"/>
                <a:ext cx="116749" cy="60832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9" name="Rectangle 4138">
                <a:extLst>
                  <a:ext uri="{FF2B5EF4-FFF2-40B4-BE49-F238E27FC236}">
                    <a16:creationId xmlns:a16="http://schemas.microsoft.com/office/drawing/2014/main" id="{0984D081-A7E5-5F8D-88A0-65DA798C213E}"/>
                  </a:ext>
                </a:extLst>
              </p:cNvPr>
              <p:cNvSpPr/>
              <p:nvPr/>
            </p:nvSpPr>
            <p:spPr>
              <a:xfrm>
                <a:off x="3472271" y="3118140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0" name="Rectangle 4139">
                <a:extLst>
                  <a:ext uri="{FF2B5EF4-FFF2-40B4-BE49-F238E27FC236}">
                    <a16:creationId xmlns:a16="http://schemas.microsoft.com/office/drawing/2014/main" id="{8BEAC3E0-3F28-EBF2-35A2-239570456F26}"/>
                  </a:ext>
                </a:extLst>
              </p:cNvPr>
              <p:cNvSpPr/>
              <p:nvPr/>
            </p:nvSpPr>
            <p:spPr>
              <a:xfrm>
                <a:off x="3590019" y="3118274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1" name="Rectangle 4140">
                <a:extLst>
                  <a:ext uri="{FF2B5EF4-FFF2-40B4-BE49-F238E27FC236}">
                    <a16:creationId xmlns:a16="http://schemas.microsoft.com/office/drawing/2014/main" id="{49C04BAB-11F8-AAA6-96C8-CE316BDF5804}"/>
                  </a:ext>
                </a:extLst>
              </p:cNvPr>
              <p:cNvSpPr/>
              <p:nvPr/>
            </p:nvSpPr>
            <p:spPr>
              <a:xfrm>
                <a:off x="3706892" y="3118096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2" name="Rectangle 4141">
                <a:extLst>
                  <a:ext uri="{FF2B5EF4-FFF2-40B4-BE49-F238E27FC236}">
                    <a16:creationId xmlns:a16="http://schemas.microsoft.com/office/drawing/2014/main" id="{E747C5FB-48A4-79DE-A38A-44E80B2307AA}"/>
                  </a:ext>
                </a:extLst>
              </p:cNvPr>
              <p:cNvSpPr/>
              <p:nvPr/>
            </p:nvSpPr>
            <p:spPr>
              <a:xfrm>
                <a:off x="3821315" y="3118104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3" name="Rectangle 4142">
                <a:extLst>
                  <a:ext uri="{FF2B5EF4-FFF2-40B4-BE49-F238E27FC236}">
                    <a16:creationId xmlns:a16="http://schemas.microsoft.com/office/drawing/2014/main" id="{9308EFC0-F095-AC1B-AF76-69846FBB4FA0}"/>
                  </a:ext>
                </a:extLst>
              </p:cNvPr>
              <p:cNvSpPr/>
              <p:nvPr/>
            </p:nvSpPr>
            <p:spPr>
              <a:xfrm>
                <a:off x="3121019" y="3881491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4" name="Rectangle 4143">
                <a:extLst>
                  <a:ext uri="{FF2B5EF4-FFF2-40B4-BE49-F238E27FC236}">
                    <a16:creationId xmlns:a16="http://schemas.microsoft.com/office/drawing/2014/main" id="{25750756-972A-4952-30A7-F227341E9356}"/>
                  </a:ext>
                </a:extLst>
              </p:cNvPr>
              <p:cNvSpPr/>
              <p:nvPr/>
            </p:nvSpPr>
            <p:spPr>
              <a:xfrm>
                <a:off x="3238767" y="3881625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5" name="Rectangle 4144">
                <a:extLst>
                  <a:ext uri="{FF2B5EF4-FFF2-40B4-BE49-F238E27FC236}">
                    <a16:creationId xmlns:a16="http://schemas.microsoft.com/office/drawing/2014/main" id="{97753D36-D73B-E294-8E8A-ADC0809B2EFF}"/>
                  </a:ext>
                </a:extLst>
              </p:cNvPr>
              <p:cNvSpPr/>
              <p:nvPr/>
            </p:nvSpPr>
            <p:spPr>
              <a:xfrm>
                <a:off x="3355640" y="3881448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6" name="Rectangle 4145">
                <a:extLst>
                  <a:ext uri="{FF2B5EF4-FFF2-40B4-BE49-F238E27FC236}">
                    <a16:creationId xmlns:a16="http://schemas.microsoft.com/office/drawing/2014/main" id="{362910AA-DC9E-EE3F-75F5-32644175C028}"/>
                  </a:ext>
                </a:extLst>
              </p:cNvPr>
              <p:cNvSpPr/>
              <p:nvPr/>
            </p:nvSpPr>
            <p:spPr>
              <a:xfrm>
                <a:off x="3472264" y="3881499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7" name="Rectangle 4146">
                <a:extLst>
                  <a:ext uri="{FF2B5EF4-FFF2-40B4-BE49-F238E27FC236}">
                    <a16:creationId xmlns:a16="http://schemas.microsoft.com/office/drawing/2014/main" id="{27DA07C3-0F45-9CBE-A5C2-B13FFF4EF0A4}"/>
                  </a:ext>
                </a:extLst>
              </p:cNvPr>
              <p:cNvSpPr/>
              <p:nvPr/>
            </p:nvSpPr>
            <p:spPr>
              <a:xfrm>
                <a:off x="3590011" y="3881633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8" name="Rectangle 4147">
                <a:extLst>
                  <a:ext uri="{FF2B5EF4-FFF2-40B4-BE49-F238E27FC236}">
                    <a16:creationId xmlns:a16="http://schemas.microsoft.com/office/drawing/2014/main" id="{AE4A41CD-1FFE-EEAC-5173-5D867FE9F19E}"/>
                  </a:ext>
                </a:extLst>
              </p:cNvPr>
              <p:cNvSpPr/>
              <p:nvPr/>
            </p:nvSpPr>
            <p:spPr>
              <a:xfrm>
                <a:off x="3706884" y="3881456"/>
                <a:ext cx="116749" cy="60832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9" name="Rectangle 4148">
                <a:extLst>
                  <a:ext uri="{FF2B5EF4-FFF2-40B4-BE49-F238E27FC236}">
                    <a16:creationId xmlns:a16="http://schemas.microsoft.com/office/drawing/2014/main" id="{AB2E24AB-35D2-E3BA-7221-165284BB3891}"/>
                  </a:ext>
                </a:extLst>
              </p:cNvPr>
              <p:cNvSpPr/>
              <p:nvPr/>
            </p:nvSpPr>
            <p:spPr>
              <a:xfrm>
                <a:off x="3821307" y="3881464"/>
                <a:ext cx="116749" cy="60832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131" name="Straight Connector 4130">
              <a:extLst>
                <a:ext uri="{FF2B5EF4-FFF2-40B4-BE49-F238E27FC236}">
                  <a16:creationId xmlns:a16="http://schemas.microsoft.com/office/drawing/2014/main" id="{8F382CA5-9A8F-47EC-86C2-7D2F9FF0C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2971800"/>
              <a:ext cx="0" cy="2514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32" name="Rectangle 4131">
              <a:extLst>
                <a:ext uri="{FF2B5EF4-FFF2-40B4-BE49-F238E27FC236}">
                  <a16:creationId xmlns:a16="http://schemas.microsoft.com/office/drawing/2014/main" id="{545C304E-5A98-E902-9DC4-3E2BE81E48D3}"/>
                </a:ext>
              </a:extLst>
            </p:cNvPr>
            <p:cNvSpPr/>
            <p:nvPr/>
          </p:nvSpPr>
          <p:spPr>
            <a:xfrm>
              <a:off x="4125442" y="3125480"/>
              <a:ext cx="1575854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33" name="Straight Connector 4132">
              <a:extLst>
                <a:ext uri="{FF2B5EF4-FFF2-40B4-BE49-F238E27FC236}">
                  <a16:creationId xmlns:a16="http://schemas.microsoft.com/office/drawing/2014/main" id="{38B6FA4D-89CA-2914-E02C-B84C0CEE1078}"/>
                </a:ext>
              </a:extLst>
            </p:cNvPr>
            <p:cNvCxnSpPr/>
            <p:nvPr/>
          </p:nvCxnSpPr>
          <p:spPr>
            <a:xfrm>
              <a:off x="6732450" y="4681728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4" name="Straight Arrow Connector 4133">
              <a:extLst>
                <a:ext uri="{FF2B5EF4-FFF2-40B4-BE49-F238E27FC236}">
                  <a16:creationId xmlns:a16="http://schemas.microsoft.com/office/drawing/2014/main" id="{C5BACA47-63BC-D476-946A-869FF07A55D1}"/>
                </a:ext>
              </a:extLst>
            </p:cNvPr>
            <p:cNvCxnSpPr>
              <a:cxnSpLocks/>
            </p:cNvCxnSpPr>
            <p:nvPr/>
          </p:nvCxnSpPr>
          <p:spPr>
            <a:xfrm>
              <a:off x="5769646" y="5029200"/>
              <a:ext cx="96280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5" name="TextBox 4134">
              <a:extLst>
                <a:ext uri="{FF2B5EF4-FFF2-40B4-BE49-F238E27FC236}">
                  <a16:creationId xmlns:a16="http://schemas.microsoft.com/office/drawing/2014/main" id="{1C6A7129-7398-540F-B0E6-8DE43C93366B}"/>
                </a:ext>
              </a:extLst>
            </p:cNvPr>
            <p:cNvSpPr txBox="1"/>
            <p:nvPr/>
          </p:nvSpPr>
          <p:spPr>
            <a:xfrm>
              <a:off x="2541450" y="2667000"/>
              <a:ext cx="5902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BSS1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4661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177792</TotalTime>
  <Words>3087</Words>
  <Application>Microsoft Office PowerPoint</Application>
  <PresentationFormat>On-screen Show (4:3)</PresentationFormat>
  <Paragraphs>682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Unicode MS</vt:lpstr>
      <vt:lpstr>Calibri</vt:lpstr>
      <vt:lpstr>Cambria Math</vt:lpstr>
      <vt:lpstr>Symbol</vt:lpstr>
      <vt:lpstr>Times New Roman</vt:lpstr>
      <vt:lpstr>802-11-Submission</vt:lpstr>
      <vt:lpstr>Document</vt:lpstr>
      <vt:lpstr>Low latency, low collision, low power medium access—continued</vt:lpstr>
      <vt:lpstr>Abstract</vt:lpstr>
      <vt:lpstr>Review—UL medium access—I</vt:lpstr>
      <vt:lpstr>Review—UL medium access—II</vt:lpstr>
      <vt:lpstr>Review—UL medium access—III</vt:lpstr>
      <vt:lpstr>Review—UL medium access—IV</vt:lpstr>
      <vt:lpstr>Chirp—I</vt:lpstr>
      <vt:lpstr>Chirp—II</vt:lpstr>
      <vt:lpstr>Coordinated medium access—I</vt:lpstr>
      <vt:lpstr>Coordinated medium access—II</vt:lpstr>
      <vt:lpstr>Coordinated medium access—III</vt:lpstr>
      <vt:lpstr>Coordinated medium access—IV</vt:lpstr>
      <vt:lpstr>Channel state information—I</vt:lpstr>
      <vt:lpstr>Channel state information—II</vt:lpstr>
      <vt:lpstr>Basic chirp operation in EDCA</vt:lpstr>
      <vt:lpstr>Straw polls</vt:lpstr>
      <vt:lpstr>Conclusion</vt:lpstr>
      <vt:lpstr>References</vt:lpstr>
      <vt:lpstr>APPENDIX I—“UHR in one sentence”</vt:lpstr>
      <vt:lpstr>APPENDIX II—Coordinated medium access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11-24-1183-TGbn-01-low-latency-low-collision-low-power-uhr-continued</dc:title>
  <dc:creator>Sean Coffey;Der-Zheng Liu</dc:creator>
  <cp:lastModifiedBy>Sean Coffey</cp:lastModifiedBy>
  <cp:revision>1509</cp:revision>
  <cp:lastPrinted>1601-01-01T00:00:00Z</cp:lastPrinted>
  <dcterms:created xsi:type="dcterms:W3CDTF">2014-07-14T14:49:11Z</dcterms:created>
  <dcterms:modified xsi:type="dcterms:W3CDTF">2024-07-18T13:00:31Z</dcterms:modified>
</cp:coreProperties>
</file>