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300" r:id="rId4"/>
    <p:sldId id="283" r:id="rId5"/>
    <p:sldId id="284" r:id="rId6"/>
    <p:sldId id="281" r:id="rId7"/>
    <p:sldId id="289" r:id="rId8"/>
    <p:sldId id="291" r:id="rId9"/>
    <p:sldId id="290" r:id="rId10"/>
    <p:sldId id="297" r:id="rId11"/>
    <p:sldId id="303" r:id="rId12"/>
    <p:sldId id="282" r:id="rId13"/>
    <p:sldId id="293" r:id="rId14"/>
    <p:sldId id="302" r:id="rId15"/>
    <p:sldId id="301" r:id="rId16"/>
    <p:sldId id="294" r:id="rId17"/>
    <p:sldId id="299" r:id="rId18"/>
    <p:sldId id="295" r:id="rId19"/>
    <p:sldId id="292" r:id="rId20"/>
    <p:sldId id="296" r:id="rId21"/>
    <p:sldId id="287"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4660"/>
  </p:normalViewPr>
  <p:slideViewPr>
    <p:cSldViewPr>
      <p:cViewPr varScale="1">
        <p:scale>
          <a:sx n="122" d="100"/>
          <a:sy n="122" d="100"/>
        </p:scale>
        <p:origin x="351" y="51"/>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omon Trainin" userId="2fd97090-6d93-40b2-beb7-666ebb440730" providerId="ADAL" clId="{7ADDCF44-4153-4C5D-A8A0-0EEE67F8D893}"/>
    <pc:docChg chg="custSel modSld">
      <pc:chgData name="Solomon Trainin" userId="2fd97090-6d93-40b2-beb7-666ebb440730" providerId="ADAL" clId="{7ADDCF44-4153-4C5D-A8A0-0EEE67F8D893}" dt="2024-07-11T15:48:45.193" v="88" actId="255"/>
      <pc:docMkLst>
        <pc:docMk/>
      </pc:docMkLst>
      <pc:sldChg chg="modSp mod">
        <pc:chgData name="Solomon Trainin" userId="2fd97090-6d93-40b2-beb7-666ebb440730" providerId="ADAL" clId="{7ADDCF44-4153-4C5D-A8A0-0EEE67F8D893}" dt="2024-07-11T15:35:36.858" v="83" actId="20577"/>
        <pc:sldMkLst>
          <pc:docMk/>
          <pc:sldMk cId="2076652921" sldId="282"/>
        </pc:sldMkLst>
        <pc:spChg chg="mod">
          <ac:chgData name="Solomon Trainin" userId="2fd97090-6d93-40b2-beb7-666ebb440730" providerId="ADAL" clId="{7ADDCF44-4153-4C5D-A8A0-0EEE67F8D893}" dt="2024-07-11T15:35:36.858" v="83" actId="20577"/>
          <ac:spMkLst>
            <pc:docMk/>
            <pc:sldMk cId="2076652921" sldId="282"/>
            <ac:spMk id="8" creationId="{8EBC33CB-4CCF-13E5-34C1-67B8723EABE8}"/>
          </ac:spMkLst>
        </pc:spChg>
      </pc:sldChg>
      <pc:sldChg chg="modSp mod">
        <pc:chgData name="Solomon Trainin" userId="2fd97090-6d93-40b2-beb7-666ebb440730" providerId="ADAL" clId="{7ADDCF44-4153-4C5D-A8A0-0EEE67F8D893}" dt="2024-07-11T15:11:04.745" v="29" actId="20577"/>
        <pc:sldMkLst>
          <pc:docMk/>
          <pc:sldMk cId="696922641" sldId="283"/>
        </pc:sldMkLst>
        <pc:spChg chg="mod">
          <ac:chgData name="Solomon Trainin" userId="2fd97090-6d93-40b2-beb7-666ebb440730" providerId="ADAL" clId="{7ADDCF44-4153-4C5D-A8A0-0EEE67F8D893}" dt="2024-07-11T15:11:04.745" v="29" actId="20577"/>
          <ac:spMkLst>
            <pc:docMk/>
            <pc:sldMk cId="696922641" sldId="283"/>
            <ac:spMk id="3" creationId="{5FA0103F-06AF-0D37-64FF-C791A046B9BC}"/>
          </ac:spMkLst>
        </pc:spChg>
      </pc:sldChg>
      <pc:sldChg chg="modSp mod">
        <pc:chgData name="Solomon Trainin" userId="2fd97090-6d93-40b2-beb7-666ebb440730" providerId="ADAL" clId="{7ADDCF44-4153-4C5D-A8A0-0EEE67F8D893}" dt="2024-07-11T15:48:45.193" v="88" actId="255"/>
        <pc:sldMkLst>
          <pc:docMk/>
          <pc:sldMk cId="1599087542" sldId="293"/>
        </pc:sldMkLst>
        <pc:spChg chg="mod">
          <ac:chgData name="Solomon Trainin" userId="2fd97090-6d93-40b2-beb7-666ebb440730" providerId="ADAL" clId="{7ADDCF44-4153-4C5D-A8A0-0EEE67F8D893}" dt="2024-07-11T15:48:45.193" v="88" actId="255"/>
          <ac:spMkLst>
            <pc:docMk/>
            <pc:sldMk cId="1599087542" sldId="293"/>
            <ac:spMk id="3" creationId="{4D986FD5-22D3-C973-6971-959905F9ED07}"/>
          </ac:spMkLst>
        </pc:spChg>
      </pc:sldChg>
      <pc:sldChg chg="modSp mod">
        <pc:chgData name="Solomon Trainin" userId="2fd97090-6d93-40b2-beb7-666ebb440730" providerId="ADAL" clId="{7ADDCF44-4153-4C5D-A8A0-0EEE67F8D893}" dt="2024-07-11T15:34:01.127" v="80" actId="1076"/>
        <pc:sldMkLst>
          <pc:docMk/>
          <pc:sldMk cId="3867007883" sldId="297"/>
        </pc:sldMkLst>
        <pc:spChg chg="mod">
          <ac:chgData name="Solomon Trainin" userId="2fd97090-6d93-40b2-beb7-666ebb440730" providerId="ADAL" clId="{7ADDCF44-4153-4C5D-A8A0-0EEE67F8D893}" dt="2024-07-11T15:34:01.127" v="80" actId="1076"/>
          <ac:spMkLst>
            <pc:docMk/>
            <pc:sldMk cId="3867007883" sldId="297"/>
            <ac:spMk id="2" creationId="{D2524ECA-0D8C-8935-90C8-7E68D20146BD}"/>
          </ac:spMkLst>
        </pc:spChg>
      </pc:sldChg>
      <pc:sldChg chg="modSp mod">
        <pc:chgData name="Solomon Trainin" userId="2fd97090-6d93-40b2-beb7-666ebb440730" providerId="ADAL" clId="{7ADDCF44-4153-4C5D-A8A0-0EEE67F8D893}" dt="2024-07-11T15:31:14.247" v="68" actId="6549"/>
        <pc:sldMkLst>
          <pc:docMk/>
          <pc:sldMk cId="312255932" sldId="302"/>
        </pc:sldMkLst>
        <pc:spChg chg="mod">
          <ac:chgData name="Solomon Trainin" userId="2fd97090-6d93-40b2-beb7-666ebb440730" providerId="ADAL" clId="{7ADDCF44-4153-4C5D-A8A0-0EEE67F8D893}" dt="2024-07-11T15:31:14.247" v="68" actId="6549"/>
          <ac:spMkLst>
            <pc:docMk/>
            <pc:sldMk cId="312255932" sldId="302"/>
            <ac:spMk id="3" creationId="{C868346D-505C-A0AE-9F62-C1D00CF638CB}"/>
          </ac:spMkLst>
        </pc:spChg>
      </pc:sldChg>
      <pc:sldChg chg="addSp delSp modSp mod">
        <pc:chgData name="Solomon Trainin" userId="2fd97090-6d93-40b2-beb7-666ebb440730" providerId="ADAL" clId="{7ADDCF44-4153-4C5D-A8A0-0EEE67F8D893}" dt="2024-07-11T15:34:25.016" v="81" actId="1076"/>
        <pc:sldMkLst>
          <pc:docMk/>
          <pc:sldMk cId="169098943" sldId="303"/>
        </pc:sldMkLst>
        <pc:spChg chg="mod">
          <ac:chgData name="Solomon Trainin" userId="2fd97090-6d93-40b2-beb7-666ebb440730" providerId="ADAL" clId="{7ADDCF44-4153-4C5D-A8A0-0EEE67F8D893}" dt="2024-07-11T15:34:25.016" v="81" actId="1076"/>
          <ac:spMkLst>
            <pc:docMk/>
            <pc:sldMk cId="169098943" sldId="303"/>
            <ac:spMk id="2" creationId="{D2524ECA-0D8C-8935-90C8-7E68D20146BD}"/>
          </ac:spMkLst>
        </pc:spChg>
        <pc:picChg chg="add mod">
          <ac:chgData name="Solomon Trainin" userId="2fd97090-6d93-40b2-beb7-666ebb440730" providerId="ADAL" clId="{7ADDCF44-4153-4C5D-A8A0-0EEE67F8D893}" dt="2024-07-11T15:22:31.398" v="33" actId="692"/>
          <ac:picMkLst>
            <pc:docMk/>
            <pc:sldMk cId="169098943" sldId="303"/>
            <ac:picMk id="7" creationId="{1182FC3B-0403-1A93-9D6A-6D1B44399F4D}"/>
          </ac:picMkLst>
        </pc:picChg>
        <pc:picChg chg="del">
          <ac:chgData name="Solomon Trainin" userId="2fd97090-6d93-40b2-beb7-666ebb440730" providerId="ADAL" clId="{7ADDCF44-4153-4C5D-A8A0-0EEE67F8D893}" dt="2024-07-11T15:21:54.213" v="30" actId="478"/>
          <ac:picMkLst>
            <pc:docMk/>
            <pc:sldMk cId="169098943" sldId="303"/>
            <ac:picMk id="9" creationId="{C255E8AA-DC7E-8B89-6B82-766F641333E5}"/>
          </ac:picMkLst>
        </pc:pic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a:t>
            </a:r>
            <a:r>
              <a:rPr lang="en-US" dirty="0" smtClean="0"/>
              <a:t>802.11-24/1180r1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a:t>
            </a:r>
            <a:r>
              <a:rPr lang="en-US" dirty="0" smtClean="0"/>
              <a:t>802.11-24/1180r1</a:t>
            </a:r>
            <a:endParaRPr lang="en-US" dirty="0"/>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a:t>
            </a:r>
            <a:r>
              <a:rPr lang="en-US" dirty="0" smtClean="0"/>
              <a:t>802.11-24/1180r1</a:t>
            </a:r>
            <a:endParaRPr lang="en-US" dirty="0"/>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aa-ET"/>
              <a:t>July 2024</a:t>
            </a:r>
            <a:endParaRPr lang="en-GB" dirty="0"/>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Solomon Trainin, Wiliot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aa-ET"/>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aa-ET"/>
              <a:t>July 2024</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aa-ET"/>
              <a:t>July 2024</a:t>
            </a:r>
            <a:endParaRPr lang="en-GB"/>
          </a:p>
        </p:txBody>
      </p:sp>
      <p:sp>
        <p:nvSpPr>
          <p:cNvPr id="6" name="Footer Placeholder 5"/>
          <p:cNvSpPr>
            <a:spLocks noGrp="1"/>
          </p:cNvSpPr>
          <p:nvPr>
            <p:ph type="ftr" idx="11"/>
          </p:nvPr>
        </p:nvSpPr>
        <p:spPr/>
        <p:txBody>
          <a:bodyPr/>
          <a:lstStyle>
            <a:lvl1pPr>
              <a:defRPr/>
            </a:lvl1pPr>
          </a:lstStyle>
          <a:p>
            <a:r>
              <a:rPr lang="en-GB"/>
              <a:t>Solomon Trainin, Wiliot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aa-ET"/>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Solomon Trainin, Wiliot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aa-ET"/>
              <a:t>July 2024</a:t>
            </a:r>
            <a:endParaRPr lang="en-GB"/>
          </a:p>
        </p:txBody>
      </p:sp>
      <p:sp>
        <p:nvSpPr>
          <p:cNvPr id="4" name="Footer Placeholder 3"/>
          <p:cNvSpPr>
            <a:spLocks noGrp="1"/>
          </p:cNvSpPr>
          <p:nvPr>
            <p:ph type="ftr" idx="11"/>
          </p:nvPr>
        </p:nvSpPr>
        <p:spPr/>
        <p:txBody>
          <a:bodyPr/>
          <a:lstStyle>
            <a:lvl1pPr>
              <a:defRPr/>
            </a:lvl1pPr>
          </a:lstStyle>
          <a:p>
            <a:r>
              <a:rPr lang="en-GB"/>
              <a:t>Solomon Trainin, Wiliot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aa-ET"/>
              <a:t>July 2024</a:t>
            </a:r>
            <a:endParaRPr lang="en-GB"/>
          </a:p>
        </p:txBody>
      </p:sp>
      <p:sp>
        <p:nvSpPr>
          <p:cNvPr id="3" name="Footer Placeholder 2"/>
          <p:cNvSpPr>
            <a:spLocks noGrp="1"/>
          </p:cNvSpPr>
          <p:nvPr>
            <p:ph type="ftr" idx="11"/>
          </p:nvPr>
        </p:nvSpPr>
        <p:spPr/>
        <p:txBody>
          <a:bodyPr/>
          <a:lstStyle>
            <a:lvl1pPr>
              <a:defRPr/>
            </a:lvl1pPr>
          </a:lstStyle>
          <a:p>
            <a:r>
              <a:rPr lang="en-GB"/>
              <a:t>Solomon Trainin, Wiliot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aa-ET"/>
              <a:t>July 2024</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aa-ET"/>
              <a:t>July 2024</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aa-ET"/>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Solomon Trainin, Wiliot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802.11-24/1180r1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886757" y="672673"/>
            <a:ext cx="10363200" cy="96070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a:t>
            </a:r>
            <a:r>
              <a:rPr lang="en-US" dirty="0" smtClean="0"/>
              <a:t>eference </a:t>
            </a:r>
            <a:r>
              <a:rPr lang="en-US" dirty="0"/>
              <a:t>model of AMP only IOT devices</a:t>
            </a:r>
            <a:endParaRPr lang="en-GB" dirty="0"/>
          </a:p>
        </p:txBody>
      </p:sp>
      <p:sp>
        <p:nvSpPr>
          <p:cNvPr id="3074" name="Rectangle 2"/>
          <p:cNvSpPr>
            <a:spLocks noGrp="1" noChangeArrowheads="1"/>
          </p:cNvSpPr>
          <p:nvPr>
            <p:ph type="subTitle" idx="1"/>
          </p:nvPr>
        </p:nvSpPr>
        <p:spPr>
          <a:xfrm>
            <a:off x="1862931" y="174255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2024-07-11</a:t>
            </a:r>
            <a:endParaRPr lang="en-GB" sz="2000" b="0" dirty="0"/>
          </a:p>
        </p:txBody>
      </p:sp>
      <p:sp>
        <p:nvSpPr>
          <p:cNvPr id="6" name="Date Placeholder 3"/>
          <p:cNvSpPr>
            <a:spLocks noGrp="1"/>
          </p:cNvSpPr>
          <p:nvPr>
            <p:ph type="dt" idx="10"/>
          </p:nvPr>
        </p:nvSpPr>
        <p:spPr/>
        <p:txBody>
          <a:bodyPr/>
          <a:lstStyle/>
          <a:p>
            <a:r>
              <a:rPr lang="aa-ET"/>
              <a:t>July 2024</a:t>
            </a:r>
            <a:endParaRPr lang="en-GB" dirty="0"/>
          </a:p>
        </p:txBody>
      </p:sp>
      <p:sp>
        <p:nvSpPr>
          <p:cNvPr id="7" name="Footer Placeholder 4"/>
          <p:cNvSpPr>
            <a:spLocks noGrp="1"/>
          </p:cNvSpPr>
          <p:nvPr>
            <p:ph type="ftr" idx="11"/>
          </p:nvPr>
        </p:nvSpPr>
        <p:spPr/>
        <p:txBody>
          <a:bodyPr/>
          <a:lstStyle/>
          <a:p>
            <a:r>
              <a:rPr lang="en-GB"/>
              <a:t>Solomon Trainin, Wiliot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60056068"/>
              </p:ext>
            </p:extLst>
          </p:nvPr>
        </p:nvGraphicFramePr>
        <p:xfrm>
          <a:off x="955675" y="2416175"/>
          <a:ext cx="9921875" cy="2387600"/>
        </p:xfrm>
        <a:graphic>
          <a:graphicData uri="http://schemas.openxmlformats.org/presentationml/2006/ole">
            <mc:AlternateContent xmlns:mc="http://schemas.openxmlformats.org/markup-compatibility/2006">
              <mc:Choice xmlns:v="urn:schemas-microsoft-com:vml" Requires="v">
                <p:oleObj spid="_x0000_s1031" name="Document" r:id="rId4" imgW="10517411" imgH="2539535" progId="Word.Document.8">
                  <p:embed/>
                </p:oleObj>
              </mc:Choice>
              <mc:Fallback>
                <p:oleObj name="Document" r:id="rId4" imgW="10517411" imgH="2539535" progId="Word.Document.8">
                  <p:embed/>
                  <p:pic>
                    <p:nvPicPr>
                      <p:cNvPr id="3075" name="Object 3"/>
                      <p:cNvPicPr>
                        <a:picLocks noChangeAspect="1" noChangeArrowheads="1"/>
                      </p:cNvPicPr>
                      <p:nvPr/>
                    </p:nvPicPr>
                    <p:blipFill>
                      <a:blip r:embed="rId5"/>
                      <a:srcRect/>
                      <a:stretch>
                        <a:fillRect/>
                      </a:stretch>
                    </p:blipFill>
                    <p:spPr bwMode="auto">
                      <a:xfrm>
                        <a:off x="955675" y="2416175"/>
                        <a:ext cx="9921875" cy="23876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2524ECA-0D8C-8935-90C8-7E68D20146BD}"/>
              </a:ext>
            </a:extLst>
          </p:cNvPr>
          <p:cNvSpPr>
            <a:spLocks noGrp="1"/>
          </p:cNvSpPr>
          <p:nvPr>
            <p:ph type="title"/>
          </p:nvPr>
        </p:nvSpPr>
        <p:spPr>
          <a:xfrm>
            <a:off x="466214" y="814634"/>
            <a:ext cx="10654207" cy="367066"/>
          </a:xfrm>
        </p:spPr>
        <p:txBody>
          <a:bodyPr/>
          <a:lstStyle/>
          <a:p>
            <a:r>
              <a:rPr lang="en-US" sz="2800" dirty="0"/>
              <a:t>Example of Tag inventory and command for Option 2 (based on [3</a:t>
            </a:r>
            <a:r>
              <a:rPr lang="en-US" sz="2800" dirty="0" smtClean="0"/>
              <a:t>])</a:t>
            </a:r>
            <a:endParaRPr lang="aa-ET" sz="2800" dirty="0"/>
          </a:p>
        </p:txBody>
      </p:sp>
      <p:sp>
        <p:nvSpPr>
          <p:cNvPr id="4" name="Slide Number Placeholder 3">
            <a:extLst>
              <a:ext uri="{FF2B5EF4-FFF2-40B4-BE49-F238E27FC236}">
                <a16:creationId xmlns="" xmlns:a16="http://schemas.microsoft.com/office/drawing/2014/main" id="{A1DD5195-6442-3079-050D-A942FA14953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 xmlns:a16="http://schemas.microsoft.com/office/drawing/2014/main" id="{9321312A-8EC9-08F4-6873-447CAD169EC8}"/>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0083CA42-EC10-F7E5-3D8F-7D4B503DDDF4}"/>
              </a:ext>
            </a:extLst>
          </p:cNvPr>
          <p:cNvSpPr>
            <a:spLocks noGrp="1"/>
          </p:cNvSpPr>
          <p:nvPr>
            <p:ph type="dt" idx="15"/>
          </p:nvPr>
        </p:nvSpPr>
        <p:spPr/>
        <p:txBody>
          <a:bodyPr/>
          <a:lstStyle/>
          <a:p>
            <a:r>
              <a:rPr lang="aa-ET"/>
              <a:t>July 2024</a:t>
            </a:r>
            <a:endParaRPr lang="en-GB" dirty="0"/>
          </a:p>
        </p:txBody>
      </p:sp>
      <p:pic>
        <p:nvPicPr>
          <p:cNvPr id="14" name="Picture 13">
            <a:extLst>
              <a:ext uri="{FF2B5EF4-FFF2-40B4-BE49-F238E27FC236}">
                <a16:creationId xmlns="" xmlns:a16="http://schemas.microsoft.com/office/drawing/2014/main" id="{1266F21C-3A3C-3035-7B95-F3FC682C8277}"/>
              </a:ext>
            </a:extLst>
          </p:cNvPr>
          <p:cNvPicPr>
            <a:picLocks noChangeAspect="1"/>
          </p:cNvPicPr>
          <p:nvPr/>
        </p:nvPicPr>
        <p:blipFill>
          <a:blip r:embed="rId2"/>
          <a:stretch>
            <a:fillRect/>
          </a:stretch>
        </p:blipFill>
        <p:spPr>
          <a:xfrm>
            <a:off x="874254" y="1628800"/>
            <a:ext cx="8069322" cy="4032448"/>
          </a:xfrm>
          <a:prstGeom prst="rect">
            <a:avLst/>
          </a:prstGeom>
          <a:ln>
            <a:solidFill>
              <a:schemeClr val="tx1"/>
            </a:solidFill>
          </a:ln>
        </p:spPr>
      </p:pic>
      <p:sp>
        <p:nvSpPr>
          <p:cNvPr id="15" name="TextBox 14">
            <a:extLst>
              <a:ext uri="{FF2B5EF4-FFF2-40B4-BE49-F238E27FC236}">
                <a16:creationId xmlns="" xmlns:a16="http://schemas.microsoft.com/office/drawing/2014/main" id="{9D99FD9A-8485-9087-0E6C-71B0751ED8C9}"/>
              </a:ext>
            </a:extLst>
          </p:cNvPr>
          <p:cNvSpPr txBox="1"/>
          <p:nvPr/>
        </p:nvSpPr>
        <p:spPr>
          <a:xfrm>
            <a:off x="9266770" y="1990178"/>
            <a:ext cx="2587196" cy="2308324"/>
          </a:xfrm>
          <a:prstGeom prst="rect">
            <a:avLst/>
          </a:prstGeom>
          <a:noFill/>
        </p:spPr>
        <p:txBody>
          <a:bodyPr wrap="square" rtlCol="0">
            <a:spAutoFit/>
          </a:bodyPr>
          <a:lstStyle/>
          <a:p>
            <a:r>
              <a:rPr lang="en-US" dirty="0">
                <a:solidFill>
                  <a:schemeClr val="tx1"/>
                </a:solidFill>
              </a:rPr>
              <a:t>None of the exchanges in the diagram use data type frames. Therefore, MAC SAP is not used.</a:t>
            </a:r>
            <a:endParaRPr lang="aa-ET" dirty="0">
              <a:solidFill>
                <a:schemeClr val="tx1"/>
              </a:solidFill>
            </a:endParaRPr>
          </a:p>
        </p:txBody>
      </p:sp>
    </p:spTree>
    <p:extLst>
      <p:ext uri="{BB962C8B-B14F-4D97-AF65-F5344CB8AC3E}">
        <p14:creationId xmlns:p14="http://schemas.microsoft.com/office/powerpoint/2010/main" val="3867007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2524ECA-0D8C-8935-90C8-7E68D20146BD}"/>
              </a:ext>
            </a:extLst>
          </p:cNvPr>
          <p:cNvSpPr>
            <a:spLocks noGrp="1"/>
          </p:cNvSpPr>
          <p:nvPr>
            <p:ph type="title"/>
          </p:nvPr>
        </p:nvSpPr>
        <p:spPr>
          <a:xfrm>
            <a:off x="915458" y="979188"/>
            <a:ext cx="10361084" cy="495898"/>
          </a:xfrm>
        </p:spPr>
        <p:txBody>
          <a:bodyPr/>
          <a:lstStyle/>
          <a:p>
            <a:r>
              <a:rPr lang="en-US" sz="2800" dirty="0"/>
              <a:t>Optimization of Tag inventory and data delivery </a:t>
            </a:r>
            <a:endParaRPr lang="aa-ET" sz="2800" dirty="0"/>
          </a:p>
        </p:txBody>
      </p:sp>
      <p:sp>
        <p:nvSpPr>
          <p:cNvPr id="4" name="Slide Number Placeholder 3">
            <a:extLst>
              <a:ext uri="{FF2B5EF4-FFF2-40B4-BE49-F238E27FC236}">
                <a16:creationId xmlns="" xmlns:a16="http://schemas.microsoft.com/office/drawing/2014/main" id="{A1DD5195-6442-3079-050D-A942FA14953A}"/>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 xmlns:a16="http://schemas.microsoft.com/office/drawing/2014/main" id="{9321312A-8EC9-08F4-6873-447CAD169EC8}"/>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0083CA42-EC10-F7E5-3D8F-7D4B503DDDF4}"/>
              </a:ext>
            </a:extLst>
          </p:cNvPr>
          <p:cNvSpPr>
            <a:spLocks noGrp="1"/>
          </p:cNvSpPr>
          <p:nvPr>
            <p:ph type="dt" idx="15"/>
          </p:nvPr>
        </p:nvSpPr>
        <p:spPr/>
        <p:txBody>
          <a:bodyPr/>
          <a:lstStyle/>
          <a:p>
            <a:r>
              <a:rPr lang="aa-ET"/>
              <a:t>July 2024</a:t>
            </a:r>
            <a:endParaRPr lang="en-GB" dirty="0"/>
          </a:p>
        </p:txBody>
      </p:sp>
      <p:pic>
        <p:nvPicPr>
          <p:cNvPr id="7" name="Picture 6">
            <a:extLst>
              <a:ext uri="{FF2B5EF4-FFF2-40B4-BE49-F238E27FC236}">
                <a16:creationId xmlns="" xmlns:a16="http://schemas.microsoft.com/office/drawing/2014/main" id="{1182FC3B-0403-1A93-9D6A-6D1B44399F4D}"/>
              </a:ext>
            </a:extLst>
          </p:cNvPr>
          <p:cNvPicPr>
            <a:picLocks noChangeAspect="1"/>
          </p:cNvPicPr>
          <p:nvPr/>
        </p:nvPicPr>
        <p:blipFill>
          <a:blip r:embed="rId2"/>
          <a:stretch>
            <a:fillRect/>
          </a:stretch>
        </p:blipFill>
        <p:spPr>
          <a:xfrm>
            <a:off x="917575" y="1847850"/>
            <a:ext cx="10356850" cy="3162300"/>
          </a:xfrm>
          <a:prstGeom prst="rect">
            <a:avLst/>
          </a:prstGeom>
          <a:ln>
            <a:solidFill>
              <a:schemeClr val="tx1"/>
            </a:solidFill>
          </a:ln>
        </p:spPr>
      </p:pic>
    </p:spTree>
    <p:extLst>
      <p:ext uri="{BB962C8B-B14F-4D97-AF65-F5344CB8AC3E}">
        <p14:creationId xmlns:p14="http://schemas.microsoft.com/office/powerpoint/2010/main" val="169098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2DD760-53DD-CD80-1E9E-C10A09609D55}"/>
              </a:ext>
            </a:extLst>
          </p:cNvPr>
          <p:cNvSpPr>
            <a:spLocks noGrp="1"/>
          </p:cNvSpPr>
          <p:nvPr>
            <p:ph type="title"/>
          </p:nvPr>
        </p:nvSpPr>
        <p:spPr>
          <a:xfrm>
            <a:off x="191344" y="685801"/>
            <a:ext cx="11665296" cy="582959"/>
          </a:xfrm>
        </p:spPr>
        <p:txBody>
          <a:bodyPr/>
          <a:lstStyle/>
          <a:p>
            <a:r>
              <a:rPr lang="en-US" dirty="0"/>
              <a:t>Tag requirements for Option 1 that are not required for Option 2</a:t>
            </a:r>
            <a:endParaRPr lang="aa-ET" dirty="0"/>
          </a:p>
        </p:txBody>
      </p:sp>
      <p:sp>
        <p:nvSpPr>
          <p:cNvPr id="4" name="Slide Number Placeholder 3">
            <a:extLst>
              <a:ext uri="{FF2B5EF4-FFF2-40B4-BE49-F238E27FC236}">
                <a16:creationId xmlns="" xmlns:a16="http://schemas.microsoft.com/office/drawing/2014/main" id="{63E33DF7-8F51-F400-0F57-E57F0114AF3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 xmlns:a16="http://schemas.microsoft.com/office/drawing/2014/main" id="{E8724E96-3E38-7108-F9FE-02F98DB0A7CB}"/>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6F76DEAC-46E8-A8E2-2802-861F20697079}"/>
              </a:ext>
            </a:extLst>
          </p:cNvPr>
          <p:cNvSpPr>
            <a:spLocks noGrp="1"/>
          </p:cNvSpPr>
          <p:nvPr>
            <p:ph type="dt" idx="15"/>
          </p:nvPr>
        </p:nvSpPr>
        <p:spPr/>
        <p:txBody>
          <a:bodyPr/>
          <a:lstStyle/>
          <a:p>
            <a:r>
              <a:rPr lang="aa-ET"/>
              <a:t>July 2024</a:t>
            </a:r>
            <a:endParaRPr lang="en-GB" dirty="0"/>
          </a:p>
        </p:txBody>
      </p:sp>
      <p:sp>
        <p:nvSpPr>
          <p:cNvPr id="8" name="Content Placeholder 7">
            <a:extLst>
              <a:ext uri="{FF2B5EF4-FFF2-40B4-BE49-F238E27FC236}">
                <a16:creationId xmlns="" xmlns:a16="http://schemas.microsoft.com/office/drawing/2014/main" id="{8EBC33CB-4CCF-13E5-34C1-67B8723EABE8}"/>
              </a:ext>
            </a:extLst>
          </p:cNvPr>
          <p:cNvSpPr>
            <a:spLocks noGrp="1"/>
          </p:cNvSpPr>
          <p:nvPr>
            <p:ph idx="1"/>
          </p:nvPr>
        </p:nvSpPr>
        <p:spPr>
          <a:xfrm>
            <a:off x="965200" y="1348136"/>
            <a:ext cx="10361084" cy="4824536"/>
          </a:xfrm>
        </p:spPr>
        <p:txBody>
          <a:bodyPr/>
          <a:lstStyle/>
          <a:p>
            <a:pPr>
              <a:buFont typeface="Arial" panose="020B0604020202020204" pitchFamily="34" charset="0"/>
              <a:buChar char="•"/>
            </a:pPr>
            <a:r>
              <a:rPr lang="en-US" sz="2000" dirty="0"/>
              <a:t>The recipient (AP STA) of the MPDU sent by the Tag shall be able to extract a spec-compliant MA-UNITDATA parameters from this MPDU.</a:t>
            </a:r>
          </a:p>
          <a:p>
            <a:pPr>
              <a:buFont typeface="Arial" panose="020B0604020202020204" pitchFamily="34" charset="0"/>
              <a:buChar char="•"/>
            </a:pPr>
            <a:r>
              <a:rPr lang="en-US" sz="2000" dirty="0"/>
              <a:t>The transmitter (AP STA) sending frames to a tag shall be able to uniquely identify the tag using the MA-UNITDATA parameters</a:t>
            </a:r>
          </a:p>
          <a:p>
            <a:pPr marL="0" indent="0"/>
            <a:r>
              <a:rPr lang="en-US" sz="2000" dirty="0"/>
              <a:t>It means that the Tag shall have unique MAC address</a:t>
            </a:r>
          </a:p>
          <a:p>
            <a:pPr>
              <a:buFont typeface="Arial" panose="020B0604020202020204" pitchFamily="34" charset="0"/>
              <a:buChar char="•"/>
            </a:pPr>
            <a:r>
              <a:rPr lang="en-US" sz="2000" dirty="0">
                <a:solidFill>
                  <a:schemeClr val="tx1"/>
                </a:solidFill>
              </a:rPr>
              <a:t>Note that the 802.11 data link layer is designed to allow a station to support various higher layer protocols. Such as TCP/IP, DHCP, ARP. This in turn increases the size of the MSDU, for example an IPV6 address is 128 bits long. Processing these protocols may require a significant amount of RAM.</a:t>
            </a:r>
          </a:p>
          <a:p>
            <a:pPr>
              <a:buFont typeface="Arial" panose="020B0604020202020204" pitchFamily="34" charset="0"/>
              <a:buChar char="•"/>
            </a:pPr>
            <a:r>
              <a:rPr lang="en-US" sz="2000" b="1" dirty="0">
                <a:solidFill>
                  <a:schemeClr val="tx1"/>
                </a:solidFill>
                <a:effectLst/>
                <a:ea typeface="Aptos" panose="020B0004020202020204" pitchFamily="34" charset="0"/>
                <a:cs typeface="Aptos" panose="020B0004020202020204" pitchFamily="34" charset="0"/>
              </a:rPr>
              <a:t>Using a unique MAC address for Tags may compromise privacy because the tag inventory is visible to any observer.</a:t>
            </a:r>
          </a:p>
          <a:p>
            <a:pPr>
              <a:buFont typeface="Arial" panose="020B0604020202020204" pitchFamily="34" charset="0"/>
              <a:buChar char="•"/>
            </a:pPr>
            <a:r>
              <a:rPr lang="en-US" sz="2000" dirty="0"/>
              <a:t>Fulfilling these requirements may require a significant increase in the energy consumed by the AMP tag, which in turn will greatly reduce its range of action.</a:t>
            </a:r>
          </a:p>
          <a:p>
            <a:pPr marL="0" indent="0"/>
            <a:r>
              <a:rPr lang="en-US" dirty="0"/>
              <a:t>Option 1 cannot be implemented by AMP-only IoT devices </a:t>
            </a:r>
          </a:p>
          <a:p>
            <a:pPr>
              <a:buFont typeface="Arial" panose="020B0604020202020204" pitchFamily="34" charset="0"/>
              <a:buChar char="•"/>
            </a:pPr>
            <a:endParaRPr lang="en-US" sz="2000" dirty="0"/>
          </a:p>
          <a:p>
            <a:pPr>
              <a:buFont typeface="Arial" panose="020B0604020202020204" pitchFamily="34" charset="0"/>
              <a:buChar char="•"/>
            </a:pPr>
            <a:endParaRPr lang="aa-ET" dirty="0"/>
          </a:p>
        </p:txBody>
      </p:sp>
    </p:spTree>
    <p:extLst>
      <p:ext uri="{BB962C8B-B14F-4D97-AF65-F5344CB8AC3E}">
        <p14:creationId xmlns:p14="http://schemas.microsoft.com/office/powerpoint/2010/main" val="2076652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93E9B2-9A19-0E73-45BF-323DFEB27588}"/>
              </a:ext>
            </a:extLst>
          </p:cNvPr>
          <p:cNvSpPr>
            <a:spLocks noGrp="1"/>
          </p:cNvSpPr>
          <p:nvPr>
            <p:ph type="title"/>
          </p:nvPr>
        </p:nvSpPr>
        <p:spPr/>
        <p:txBody>
          <a:bodyPr/>
          <a:lstStyle/>
          <a:p>
            <a:r>
              <a:rPr lang="en-US" dirty="0"/>
              <a:t>References</a:t>
            </a:r>
            <a:endParaRPr lang="aa-ET" dirty="0"/>
          </a:p>
        </p:txBody>
      </p:sp>
      <p:sp>
        <p:nvSpPr>
          <p:cNvPr id="3" name="Content Placeholder 2">
            <a:extLst>
              <a:ext uri="{FF2B5EF4-FFF2-40B4-BE49-F238E27FC236}">
                <a16:creationId xmlns="" xmlns:a16="http://schemas.microsoft.com/office/drawing/2014/main" id="{4D986FD5-22D3-C973-6971-959905F9ED07}"/>
              </a:ext>
            </a:extLst>
          </p:cNvPr>
          <p:cNvSpPr>
            <a:spLocks noGrp="1"/>
          </p:cNvSpPr>
          <p:nvPr>
            <p:ph idx="1"/>
          </p:nvPr>
        </p:nvSpPr>
        <p:spPr/>
        <p:txBody>
          <a:bodyPr/>
          <a:lstStyle/>
          <a:p>
            <a:pPr marL="457200" indent="-457200">
              <a:buAutoNum type="arabicPeriod"/>
            </a:pPr>
            <a:r>
              <a:rPr lang="en-US" dirty="0"/>
              <a:t>11-23-0436-00-0amp-technical-report-on-support-of-amp-iot-devices-in-wlan</a:t>
            </a:r>
          </a:p>
          <a:p>
            <a:pPr marL="457200" indent="-457200">
              <a:buAutoNum type="arabicPeriod"/>
            </a:pPr>
            <a:r>
              <a:rPr lang="en-US" dirty="0"/>
              <a:t>11-23-1005-00-0amp-discussion-on-requirements-for-amp-use-cases</a:t>
            </a:r>
          </a:p>
          <a:p>
            <a:pPr marL="457200" indent="-457200">
              <a:buAutoNum type="arabicPeriod"/>
            </a:pPr>
            <a:r>
              <a:rPr lang="en-US" i="0" u="none" strike="noStrike" baseline="0" dirty="0">
                <a:solidFill>
                  <a:srgbClr val="000000"/>
                </a:solidFill>
                <a:latin typeface="Cambria" panose="02040503050406030204" pitchFamily="18" charset="0"/>
              </a:rPr>
              <a:t>ISO/IEC 18000-63:2021(E) </a:t>
            </a:r>
          </a:p>
          <a:p>
            <a:pPr marL="457200" indent="-457200">
              <a:buFont typeface="Times New Roman" pitchFamily="16" charset="0"/>
              <a:buAutoNum type="arabicPeriod"/>
            </a:pPr>
            <a:r>
              <a:rPr lang="en-US" dirty="0">
                <a:effectLst/>
                <a:ea typeface="Aptos" panose="020B0004020202020204" pitchFamily="34" charset="0"/>
              </a:rPr>
              <a:t>IEEE P802.11-REVme/D6.0, June 2024</a:t>
            </a:r>
            <a:endParaRPr lang="aa-ET" dirty="0">
              <a:effectLst/>
              <a:ea typeface="Aptos" panose="020B0004020202020204" pitchFamily="34" charset="0"/>
            </a:endParaRPr>
          </a:p>
          <a:p>
            <a:pPr marL="0" indent="0"/>
            <a:endParaRPr lang="aa-ET" sz="3200" dirty="0"/>
          </a:p>
        </p:txBody>
      </p:sp>
      <p:sp>
        <p:nvSpPr>
          <p:cNvPr id="4" name="Slide Number Placeholder 3">
            <a:extLst>
              <a:ext uri="{FF2B5EF4-FFF2-40B4-BE49-F238E27FC236}">
                <a16:creationId xmlns="" xmlns:a16="http://schemas.microsoft.com/office/drawing/2014/main" id="{AF9A9C53-70FF-EC70-B5E9-75F7E3B0AE7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 xmlns:a16="http://schemas.microsoft.com/office/drawing/2014/main" id="{02FAF38D-ED88-4E6E-E98A-FD255D00A467}"/>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A3AE6654-8C5C-6C80-3735-D564D9C79876}"/>
              </a:ext>
            </a:extLst>
          </p:cNvPr>
          <p:cNvSpPr>
            <a:spLocks noGrp="1"/>
          </p:cNvSpPr>
          <p:nvPr>
            <p:ph type="dt" idx="15"/>
          </p:nvPr>
        </p:nvSpPr>
        <p:spPr/>
        <p:txBody>
          <a:bodyPr/>
          <a:lstStyle/>
          <a:p>
            <a:r>
              <a:rPr lang="aa-ET"/>
              <a:t>July 2024</a:t>
            </a:r>
            <a:endParaRPr lang="en-GB" dirty="0"/>
          </a:p>
        </p:txBody>
      </p:sp>
    </p:spTree>
    <p:extLst>
      <p:ext uri="{BB962C8B-B14F-4D97-AF65-F5344CB8AC3E}">
        <p14:creationId xmlns:p14="http://schemas.microsoft.com/office/powerpoint/2010/main" val="1599087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57D633-0C49-53CE-E6C6-39C4228A5433}"/>
              </a:ext>
            </a:extLst>
          </p:cNvPr>
          <p:cNvSpPr>
            <a:spLocks noGrp="1"/>
          </p:cNvSpPr>
          <p:nvPr>
            <p:ph type="title"/>
          </p:nvPr>
        </p:nvSpPr>
        <p:spPr/>
        <p:txBody>
          <a:bodyPr/>
          <a:lstStyle/>
          <a:p>
            <a:r>
              <a:rPr lang="en-US" dirty="0"/>
              <a:t>Straw Poll</a:t>
            </a:r>
            <a:endParaRPr lang="aa-ET" dirty="0"/>
          </a:p>
        </p:txBody>
      </p:sp>
      <p:sp>
        <p:nvSpPr>
          <p:cNvPr id="3" name="Content Placeholder 2">
            <a:extLst>
              <a:ext uri="{FF2B5EF4-FFF2-40B4-BE49-F238E27FC236}">
                <a16:creationId xmlns="" xmlns:a16="http://schemas.microsoft.com/office/drawing/2014/main" id="{C868346D-505C-A0AE-9F62-C1D00CF638CB}"/>
              </a:ext>
            </a:extLst>
          </p:cNvPr>
          <p:cNvSpPr>
            <a:spLocks noGrp="1"/>
          </p:cNvSpPr>
          <p:nvPr>
            <p:ph idx="1"/>
          </p:nvPr>
        </p:nvSpPr>
        <p:spPr/>
        <p:txBody>
          <a:bodyPr/>
          <a:lstStyle/>
          <a:p>
            <a:r>
              <a:rPr lang="en-US" dirty="0"/>
              <a:t>SP#1</a:t>
            </a:r>
          </a:p>
          <a:p>
            <a:pPr marL="0" indent="0"/>
            <a:r>
              <a:rPr lang="en-US" b="1" dirty="0">
                <a:effectLst/>
                <a:ea typeface="Aptos" panose="020B0004020202020204" pitchFamily="34" charset="0"/>
                <a:cs typeface="Aptos" panose="020B0004020202020204" pitchFamily="34" charset="0"/>
              </a:rPr>
              <a:t>Do you agree that 802.11bp shall define Option 2 </a:t>
            </a:r>
            <a:r>
              <a:rPr lang="en-US" b="1" dirty="0" smtClean="0">
                <a:effectLst/>
                <a:ea typeface="Aptos" panose="020B0004020202020204" pitchFamily="34" charset="0"/>
                <a:cs typeface="Aptos" panose="020B0004020202020204" pitchFamily="34" charset="0"/>
              </a:rPr>
              <a:t>Reference </a:t>
            </a:r>
            <a:r>
              <a:rPr lang="en-US" b="1" dirty="0">
                <a:effectLst/>
                <a:ea typeface="Aptos" panose="020B0004020202020204" pitchFamily="34" charset="0"/>
                <a:cs typeface="Aptos" panose="020B0004020202020204" pitchFamily="34" charset="0"/>
              </a:rPr>
              <a:t>model?</a:t>
            </a:r>
            <a:endParaRPr lang="en-US" dirty="0"/>
          </a:p>
          <a:p>
            <a:pPr marL="444500" indent="0"/>
            <a:r>
              <a:rPr lang="en-US" dirty="0"/>
              <a:t>Yes</a:t>
            </a:r>
          </a:p>
          <a:p>
            <a:pPr marL="444500" indent="0"/>
            <a:r>
              <a:rPr lang="en-US" dirty="0"/>
              <a:t>No</a:t>
            </a:r>
          </a:p>
          <a:p>
            <a:pPr marL="444500" indent="0"/>
            <a:r>
              <a:rPr lang="en-US" dirty="0"/>
              <a:t>Abstain</a:t>
            </a:r>
            <a:endParaRPr lang="aa-ET" dirty="0"/>
          </a:p>
        </p:txBody>
      </p:sp>
      <p:sp>
        <p:nvSpPr>
          <p:cNvPr id="4" name="Slide Number Placeholder 3">
            <a:extLst>
              <a:ext uri="{FF2B5EF4-FFF2-40B4-BE49-F238E27FC236}">
                <a16:creationId xmlns="" xmlns:a16="http://schemas.microsoft.com/office/drawing/2014/main" id="{EC48D448-F9FA-D781-CB0F-86A9715E0A6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 xmlns:a16="http://schemas.microsoft.com/office/drawing/2014/main" id="{796A6973-FE1B-43B8-3320-629F8705C838}"/>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FE67B74B-1B3F-C75A-8737-5E9C5C7B5EB7}"/>
              </a:ext>
            </a:extLst>
          </p:cNvPr>
          <p:cNvSpPr>
            <a:spLocks noGrp="1"/>
          </p:cNvSpPr>
          <p:nvPr>
            <p:ph type="dt" idx="15"/>
          </p:nvPr>
        </p:nvSpPr>
        <p:spPr/>
        <p:txBody>
          <a:bodyPr/>
          <a:lstStyle/>
          <a:p>
            <a:r>
              <a:rPr lang="aa-ET"/>
              <a:t>July 2024</a:t>
            </a:r>
            <a:endParaRPr lang="en-GB" dirty="0"/>
          </a:p>
        </p:txBody>
      </p:sp>
    </p:spTree>
    <p:extLst>
      <p:ext uri="{BB962C8B-B14F-4D97-AF65-F5344CB8AC3E}">
        <p14:creationId xmlns:p14="http://schemas.microsoft.com/office/powerpoint/2010/main" val="312255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26FDC97-798C-1EF2-C653-C9F63BD875A5}"/>
              </a:ext>
            </a:extLst>
          </p:cNvPr>
          <p:cNvSpPr>
            <a:spLocks noGrp="1"/>
          </p:cNvSpPr>
          <p:nvPr>
            <p:ph type="title"/>
          </p:nvPr>
        </p:nvSpPr>
        <p:spPr>
          <a:xfrm>
            <a:off x="1056318" y="2204864"/>
            <a:ext cx="10361084" cy="1065213"/>
          </a:xfrm>
        </p:spPr>
        <p:txBody>
          <a:bodyPr/>
          <a:lstStyle/>
          <a:p>
            <a:r>
              <a:rPr lang="en-US" dirty="0"/>
              <a:t>Backup</a:t>
            </a:r>
            <a:endParaRPr lang="aa-ET" dirty="0"/>
          </a:p>
        </p:txBody>
      </p:sp>
      <p:sp>
        <p:nvSpPr>
          <p:cNvPr id="3" name="Date Placeholder 2">
            <a:extLst>
              <a:ext uri="{FF2B5EF4-FFF2-40B4-BE49-F238E27FC236}">
                <a16:creationId xmlns="" xmlns:a16="http://schemas.microsoft.com/office/drawing/2014/main" id="{D4EB59B2-506D-EEBA-A896-E105B66AE24B}"/>
              </a:ext>
            </a:extLst>
          </p:cNvPr>
          <p:cNvSpPr>
            <a:spLocks noGrp="1"/>
          </p:cNvSpPr>
          <p:nvPr>
            <p:ph type="dt" idx="10"/>
          </p:nvPr>
        </p:nvSpPr>
        <p:spPr/>
        <p:txBody>
          <a:bodyPr/>
          <a:lstStyle/>
          <a:p>
            <a:r>
              <a:rPr lang="aa-ET"/>
              <a:t>July 2024</a:t>
            </a:r>
            <a:endParaRPr lang="en-GB"/>
          </a:p>
        </p:txBody>
      </p:sp>
      <p:sp>
        <p:nvSpPr>
          <p:cNvPr id="4" name="Footer Placeholder 3">
            <a:extLst>
              <a:ext uri="{FF2B5EF4-FFF2-40B4-BE49-F238E27FC236}">
                <a16:creationId xmlns="" xmlns:a16="http://schemas.microsoft.com/office/drawing/2014/main" id="{BE88AEB4-2E27-2C9E-B5EA-97D4337E3ABF}"/>
              </a:ext>
            </a:extLst>
          </p:cNvPr>
          <p:cNvSpPr>
            <a:spLocks noGrp="1"/>
          </p:cNvSpPr>
          <p:nvPr>
            <p:ph type="ftr" idx="11"/>
          </p:nvPr>
        </p:nvSpPr>
        <p:spPr/>
        <p:txBody>
          <a:bodyPr/>
          <a:lstStyle/>
          <a:p>
            <a:r>
              <a:rPr lang="en-GB"/>
              <a:t>Solomon Trainin, Wiliot</a:t>
            </a:r>
          </a:p>
        </p:txBody>
      </p:sp>
      <p:sp>
        <p:nvSpPr>
          <p:cNvPr id="5" name="Slide Number Placeholder 4">
            <a:extLst>
              <a:ext uri="{FF2B5EF4-FFF2-40B4-BE49-F238E27FC236}">
                <a16:creationId xmlns="" xmlns:a16="http://schemas.microsoft.com/office/drawing/2014/main" id="{20526546-D5BD-4279-7699-52B4E7A221A8}"/>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Tree>
    <p:extLst>
      <p:ext uri="{BB962C8B-B14F-4D97-AF65-F5344CB8AC3E}">
        <p14:creationId xmlns:p14="http://schemas.microsoft.com/office/powerpoint/2010/main" val="1086324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5B537BA-5D74-EB04-C065-87E5086C9924}"/>
              </a:ext>
            </a:extLst>
          </p:cNvPr>
          <p:cNvSpPr>
            <a:spLocks noGrp="1"/>
          </p:cNvSpPr>
          <p:nvPr>
            <p:ph type="title"/>
          </p:nvPr>
        </p:nvSpPr>
        <p:spPr>
          <a:xfrm>
            <a:off x="914401" y="685801"/>
            <a:ext cx="10361084" cy="726975"/>
          </a:xfrm>
        </p:spPr>
        <p:txBody>
          <a:bodyPr/>
          <a:lstStyle/>
          <a:p>
            <a:r>
              <a:rPr lang="en-GB" sz="2400" dirty="0">
                <a:effectLst/>
                <a:latin typeface="Times New Roman" panose="02020603050405020304" pitchFamily="18" charset="0"/>
                <a:ea typeface="SimSun" panose="02010600030101010101" pitchFamily="2" charset="-122"/>
              </a:rPr>
              <a:t>AMP-only IoT device vs AMP-assisted IoT device</a:t>
            </a:r>
            <a:endParaRPr lang="aa-ET" sz="4000" dirty="0"/>
          </a:p>
        </p:txBody>
      </p:sp>
      <p:sp>
        <p:nvSpPr>
          <p:cNvPr id="3" name="Content Placeholder 2">
            <a:extLst>
              <a:ext uri="{FF2B5EF4-FFF2-40B4-BE49-F238E27FC236}">
                <a16:creationId xmlns="" xmlns:a16="http://schemas.microsoft.com/office/drawing/2014/main" id="{FC7052CF-6E56-E8B5-2B38-E5AD5AE6DD73}"/>
              </a:ext>
            </a:extLst>
          </p:cNvPr>
          <p:cNvSpPr>
            <a:spLocks noGrp="1"/>
          </p:cNvSpPr>
          <p:nvPr>
            <p:ph idx="1"/>
          </p:nvPr>
        </p:nvSpPr>
        <p:spPr>
          <a:xfrm>
            <a:off x="914401" y="1487460"/>
            <a:ext cx="10361084" cy="4821859"/>
          </a:xfrm>
        </p:spPr>
        <p:txBody>
          <a:bodyPr/>
          <a:lstStyle/>
          <a:p>
            <a:pPr marL="0" indent="0">
              <a:lnSpc>
                <a:spcPts val="2800"/>
              </a:lnSpc>
            </a:pPr>
            <a:r>
              <a:rPr lang="en-GB" sz="2000" dirty="0">
                <a:effectLst/>
                <a:latin typeface="Times New Roman" panose="02020603050405020304" pitchFamily="18" charset="0"/>
                <a:ea typeface="SimSun" panose="02010600030101010101" pitchFamily="2" charset="-122"/>
              </a:rPr>
              <a:t>“In the first category of use cases, such as logistics/warehouse and smart home, object identification is one of the main functionalities provided by the AMP IoT devices. The essential information transmitted to the AP reader is the ID of the devices/tags that requires low peak data rate only (e.g., less than 100kbps). Since the devices/tags should be attached to all the objects within the service area, huge amount of such devices/tags is needed. In this regard, manual operation of the devices/tags is extremely difficult and simple maintenance or even maintenance-free feature is necessary. In some of the use cases requiring environmental monitoring and sensor data reporting, such as smart manufacturing, smart home, etc., only small packet (e.g., less than 200 bits) and infrequent sensor data reporting (e.g., one packet per minute) are needed, e.g., temperature sensing and reporting. </a:t>
            </a:r>
          </a:p>
          <a:p>
            <a:pPr marL="0" indent="0">
              <a:lnSpc>
                <a:spcPts val="2800"/>
              </a:lnSpc>
            </a:pPr>
            <a:r>
              <a:rPr lang="en-GB" sz="2000" u="sng" dirty="0">
                <a:effectLst/>
                <a:latin typeface="Times New Roman" panose="02020603050405020304" pitchFamily="18" charset="0"/>
                <a:ea typeface="SimSun" panose="02010600030101010101" pitchFamily="2" charset="-122"/>
              </a:rPr>
              <a:t>In these use cases, the devices/tags should have the features such as ultra-low complexity, ultra-low power consumption, very small form factor and battery-less (i.e., not using conventional battery). This device type is defined as AMP-only IoT device.”  [1]</a:t>
            </a:r>
            <a:endParaRPr lang="aa-ET" sz="2000" u="sng" dirty="0">
              <a:effectLst/>
              <a:latin typeface="Times New Roman" panose="02020603050405020304" pitchFamily="18" charset="0"/>
              <a:ea typeface="SimSun" panose="02010600030101010101" pitchFamily="2" charset="-122"/>
            </a:endParaRPr>
          </a:p>
          <a:p>
            <a:pPr marL="0" indent="0"/>
            <a:endParaRPr lang="en-GB" sz="2400" b="0" i="0" u="none" strike="noStrike" dirty="0">
              <a:solidFill>
                <a:srgbClr val="000000"/>
              </a:solidFill>
              <a:effectLst/>
              <a:latin typeface="+mn-lt"/>
            </a:endParaRPr>
          </a:p>
          <a:p>
            <a:pPr marL="0" indent="0"/>
            <a:r>
              <a:rPr lang="en-US" sz="2400" b="0" i="0" u="none" strike="noStrike" dirty="0">
                <a:solidFill>
                  <a:srgbClr val="000000"/>
                </a:solidFill>
                <a:effectLst/>
                <a:latin typeface="+mn-lt"/>
              </a:rPr>
              <a:t> </a:t>
            </a:r>
            <a:endParaRPr lang="aa-ET" dirty="0"/>
          </a:p>
        </p:txBody>
      </p:sp>
      <p:sp>
        <p:nvSpPr>
          <p:cNvPr id="4" name="Slide Number Placeholder 3">
            <a:extLst>
              <a:ext uri="{FF2B5EF4-FFF2-40B4-BE49-F238E27FC236}">
                <a16:creationId xmlns="" xmlns:a16="http://schemas.microsoft.com/office/drawing/2014/main" id="{97393A06-12B2-AFBD-73A5-B251EBD4AB4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 xmlns:a16="http://schemas.microsoft.com/office/drawing/2014/main" id="{092799A0-4328-8F45-681F-73E162CADF6A}"/>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F6FD88E3-3CF3-03B5-1103-3303A39BEBD5}"/>
              </a:ext>
            </a:extLst>
          </p:cNvPr>
          <p:cNvSpPr>
            <a:spLocks noGrp="1"/>
          </p:cNvSpPr>
          <p:nvPr>
            <p:ph type="dt" idx="15"/>
          </p:nvPr>
        </p:nvSpPr>
        <p:spPr/>
        <p:txBody>
          <a:bodyPr/>
          <a:lstStyle/>
          <a:p>
            <a:r>
              <a:rPr lang="aa-ET"/>
              <a:t>July 2024</a:t>
            </a:r>
            <a:endParaRPr lang="en-GB" dirty="0"/>
          </a:p>
        </p:txBody>
      </p:sp>
    </p:spTree>
    <p:extLst>
      <p:ext uri="{BB962C8B-B14F-4D97-AF65-F5344CB8AC3E}">
        <p14:creationId xmlns:p14="http://schemas.microsoft.com/office/powerpoint/2010/main" val="971971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B4F570FF-5863-0CC7-883F-DBCEAB9ED3E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 xmlns:a16="http://schemas.microsoft.com/office/drawing/2014/main" id="{8F1D278F-3AF6-55E7-EC15-F1154DE317D5}"/>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B585DF96-E16D-C113-53D9-FC43C304E576}"/>
              </a:ext>
            </a:extLst>
          </p:cNvPr>
          <p:cNvSpPr>
            <a:spLocks noGrp="1"/>
          </p:cNvSpPr>
          <p:nvPr>
            <p:ph type="dt" idx="15"/>
          </p:nvPr>
        </p:nvSpPr>
        <p:spPr/>
        <p:txBody>
          <a:bodyPr/>
          <a:lstStyle/>
          <a:p>
            <a:r>
              <a:rPr lang="aa-ET"/>
              <a:t>July 2024</a:t>
            </a:r>
            <a:endParaRPr lang="en-GB" dirty="0"/>
          </a:p>
        </p:txBody>
      </p:sp>
      <p:sp>
        <p:nvSpPr>
          <p:cNvPr id="7" name="标题 1">
            <a:extLst>
              <a:ext uri="{FF2B5EF4-FFF2-40B4-BE49-F238E27FC236}">
                <a16:creationId xmlns="" xmlns:a16="http://schemas.microsoft.com/office/drawing/2014/main" id="{D5CE433A-DA09-02A4-F379-C34308811E6D}"/>
              </a:ext>
            </a:extLst>
          </p:cNvPr>
          <p:cNvSpPr txBox="1"/>
          <p:nvPr/>
        </p:nvSpPr>
        <p:spPr>
          <a:xfrm>
            <a:off x="1631504" y="836712"/>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Requirements [2]</a:t>
            </a:r>
            <a:endParaRPr lang="zh-CN" altLang="en-US" sz="2700" b="1" dirty="0">
              <a:solidFill>
                <a:schemeClr val="tx2"/>
              </a:solidFill>
              <a:latin typeface="+mj-lt"/>
              <a:ea typeface="+mj-ea"/>
              <a:cs typeface="+mj-cs"/>
            </a:endParaRPr>
          </a:p>
        </p:txBody>
      </p:sp>
      <p:graphicFrame>
        <p:nvGraphicFramePr>
          <p:cNvPr id="8" name="表格 1">
            <a:extLst>
              <a:ext uri="{FF2B5EF4-FFF2-40B4-BE49-F238E27FC236}">
                <a16:creationId xmlns="" xmlns:a16="http://schemas.microsoft.com/office/drawing/2014/main" id="{ADC6D82A-7088-780F-12B3-86DBEBD25F6C}"/>
              </a:ext>
            </a:extLst>
          </p:cNvPr>
          <p:cNvGraphicFramePr>
            <a:graphicFrameLocks noGrp="1"/>
          </p:cNvGraphicFramePr>
          <p:nvPr>
            <p:extLst>
              <p:ext uri="{D42A27DB-BD31-4B8C-83A1-F6EECF244321}">
                <p14:modId xmlns:p14="http://schemas.microsoft.com/office/powerpoint/2010/main" val="1023238379"/>
              </p:ext>
            </p:extLst>
          </p:nvPr>
        </p:nvGraphicFramePr>
        <p:xfrm>
          <a:off x="1775520" y="1390214"/>
          <a:ext cx="8991600" cy="4984693"/>
        </p:xfrm>
        <a:graphic>
          <a:graphicData uri="http://schemas.openxmlformats.org/drawingml/2006/table">
            <a:tbl>
              <a:tblPr>
                <a:tableStyleId>{5C22544A-7EE6-4342-B048-85BDC9FD1C3A}</a:tableStyleId>
              </a:tblPr>
              <a:tblGrid>
                <a:gridCol w="1113246">
                  <a:extLst>
                    <a:ext uri="{9D8B030D-6E8A-4147-A177-3AD203B41FA5}">
                      <a16:colId xmlns="" xmlns:a16="http://schemas.microsoft.com/office/drawing/2014/main" val="3668435110"/>
                    </a:ext>
                  </a:extLst>
                </a:gridCol>
                <a:gridCol w="1113246">
                  <a:extLst>
                    <a:ext uri="{9D8B030D-6E8A-4147-A177-3AD203B41FA5}">
                      <a16:colId xmlns="" xmlns:a16="http://schemas.microsoft.com/office/drawing/2014/main" val="1265672563"/>
                    </a:ext>
                  </a:extLst>
                </a:gridCol>
                <a:gridCol w="1086202">
                  <a:extLst>
                    <a:ext uri="{9D8B030D-6E8A-4147-A177-3AD203B41FA5}">
                      <a16:colId xmlns="" xmlns:a16="http://schemas.microsoft.com/office/drawing/2014/main" val="3650588341"/>
                    </a:ext>
                  </a:extLst>
                </a:gridCol>
                <a:gridCol w="1346590">
                  <a:extLst>
                    <a:ext uri="{9D8B030D-6E8A-4147-A177-3AD203B41FA5}">
                      <a16:colId xmlns="" xmlns:a16="http://schemas.microsoft.com/office/drawing/2014/main" val="726553468"/>
                    </a:ext>
                  </a:extLst>
                </a:gridCol>
                <a:gridCol w="1144383">
                  <a:extLst>
                    <a:ext uri="{9D8B030D-6E8A-4147-A177-3AD203B41FA5}">
                      <a16:colId xmlns="" xmlns:a16="http://schemas.microsoft.com/office/drawing/2014/main" val="1344256778"/>
                    </a:ext>
                  </a:extLst>
                </a:gridCol>
                <a:gridCol w="1373836">
                  <a:extLst>
                    <a:ext uri="{9D8B030D-6E8A-4147-A177-3AD203B41FA5}">
                      <a16:colId xmlns="" xmlns:a16="http://schemas.microsoft.com/office/drawing/2014/main" val="3782939110"/>
                    </a:ext>
                  </a:extLst>
                </a:gridCol>
                <a:gridCol w="1160161">
                  <a:extLst>
                    <a:ext uri="{9D8B030D-6E8A-4147-A177-3AD203B41FA5}">
                      <a16:colId xmlns="" xmlns:a16="http://schemas.microsoft.com/office/drawing/2014/main" val="4188438930"/>
                    </a:ext>
                  </a:extLst>
                </a:gridCol>
                <a:gridCol w="653936">
                  <a:extLst>
                    <a:ext uri="{9D8B030D-6E8A-4147-A177-3AD203B41FA5}">
                      <a16:colId xmlns="" xmlns:a16="http://schemas.microsoft.com/office/drawing/2014/main" val="213255701"/>
                    </a:ext>
                  </a:extLst>
                </a:gridCol>
              </a:tblGrid>
              <a:tr h="869668">
                <a:tc>
                  <a:txBody>
                    <a:bodyPr/>
                    <a:lstStyle/>
                    <a:p>
                      <a:pPr algn="l" fontAlgn="b"/>
                      <a:r>
                        <a:rPr lang="en-GB" sz="1050" b="1" u="none" strike="noStrike" dirty="0">
                          <a:effectLst/>
                          <a:latin typeface="+mn-lt"/>
                        </a:rPr>
                        <a:t> </a:t>
                      </a:r>
                      <a:endParaRPr lang="en-GB" sz="1050" b="1" i="0" u="none" strike="noStrike" dirty="0">
                        <a:solidFill>
                          <a:srgbClr val="000000"/>
                        </a:solidFill>
                        <a:effectLst/>
                        <a:latin typeface="+mn-lt"/>
                      </a:endParaRPr>
                    </a:p>
                  </a:txBody>
                  <a:tcPr marL="7473" marR="7473" marT="7473" marB="0" anchor="b"/>
                </a:tc>
                <a:tc>
                  <a:txBody>
                    <a:bodyPr/>
                    <a:lstStyle/>
                    <a:p>
                      <a:pPr algn="ctr" fontAlgn="b"/>
                      <a:r>
                        <a:rPr lang="en-GB" sz="1100" b="1" u="none" strike="noStrike" dirty="0">
                          <a:effectLst/>
                          <a:latin typeface="+mn-lt"/>
                        </a:rPr>
                        <a:t>Coverage (dBm)</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Maximum payload size (bit)</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Peak device power consumption (</a:t>
                      </a:r>
                      <a:r>
                        <a:rPr lang="en-GB" sz="1100" b="1" u="none" strike="noStrike" dirty="0" err="1">
                          <a:effectLst/>
                          <a:latin typeface="+mn-lt"/>
                        </a:rPr>
                        <a:t>mWatts</a:t>
                      </a:r>
                      <a:r>
                        <a:rPr lang="en-GB" sz="1100" b="1" u="none" strike="noStrike" dirty="0">
                          <a:effectLst/>
                          <a:latin typeface="+mn-lt"/>
                        </a:rPr>
                        <a:t>)</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Device density (per m</a:t>
                      </a:r>
                      <a:r>
                        <a:rPr lang="en-GB" sz="1100" b="1" u="none" strike="noStrike" baseline="30000" dirty="0">
                          <a:effectLst/>
                          <a:latin typeface="+mn-lt"/>
                        </a:rPr>
                        <a:t>2</a:t>
                      </a:r>
                      <a:r>
                        <a:rPr lang="en-GB" sz="1100" b="1" u="none" strike="noStrike" dirty="0">
                          <a:effectLst/>
                          <a:latin typeface="+mn-lt"/>
                        </a:rPr>
                        <a:t>)</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Horizontal Positioning accuracy (m)</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Peak data rate (Kbps)</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i="0" u="none" strike="noStrike" dirty="0">
                          <a:solidFill>
                            <a:srgbClr val="000000"/>
                          </a:solidFill>
                          <a:effectLst/>
                          <a:latin typeface="+mn-lt"/>
                        </a:rPr>
                        <a:t>Others</a:t>
                      </a:r>
                    </a:p>
                  </a:txBody>
                  <a:tcPr marL="7473" marR="7473" marT="7473" marB="0" anchor="ctr"/>
                </a:tc>
                <a:extLst>
                  <a:ext uri="{0D108BD9-81ED-4DB2-BD59-A6C34878D82A}">
                    <a16:rowId xmlns="" xmlns:a16="http://schemas.microsoft.com/office/drawing/2014/main" val="3832398776"/>
                  </a:ext>
                </a:extLst>
              </a:tr>
              <a:tr h="455097">
                <a:tc>
                  <a:txBody>
                    <a:bodyPr/>
                    <a:lstStyle/>
                    <a:p>
                      <a:pPr algn="l" fontAlgn="b"/>
                      <a:r>
                        <a:rPr lang="en-GB" sz="1100" b="1" u="none" strike="noStrike" dirty="0">
                          <a:effectLst/>
                          <a:latin typeface="+mn-lt"/>
                        </a:rPr>
                        <a:t>UC1: Smart Manufacturing</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1.5</a:t>
                      </a:r>
                      <a:endParaRPr lang="en-GB" sz="1200" b="0" i="0" u="none" strike="noStrike" baseline="30000"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 xmlns:a16="http://schemas.microsoft.com/office/drawing/2014/main" val="2314700939"/>
                  </a:ext>
                </a:extLst>
              </a:tr>
              <a:tr h="455097">
                <a:tc>
                  <a:txBody>
                    <a:bodyPr/>
                    <a:lstStyle/>
                    <a:p>
                      <a:pPr algn="l" fontAlgn="b"/>
                      <a:r>
                        <a:rPr lang="en-GB" sz="1100" b="1" u="none" strike="noStrike" dirty="0">
                          <a:effectLst/>
                          <a:latin typeface="+mn-lt"/>
                        </a:rPr>
                        <a:t>UC2: Data Centre</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dirty="0">
                          <a:solidFill>
                            <a:srgbClr val="000000"/>
                          </a:solidFill>
                          <a:effectLst/>
                          <a:latin typeface="+mn-lt"/>
                        </a:rPr>
                        <a:t>3</a:t>
                      </a:r>
                      <a:endParaRPr lang="en-GB" sz="1200" b="0" i="0" u="none" strike="noStrike" baseline="30000"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1-3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 xmlns:a16="http://schemas.microsoft.com/office/drawing/2014/main" val="3525901397"/>
                  </a:ext>
                </a:extLst>
              </a:tr>
              <a:tr h="455097">
                <a:tc>
                  <a:txBody>
                    <a:bodyPr/>
                    <a:lstStyle/>
                    <a:p>
                      <a:pPr algn="l" fontAlgn="b"/>
                      <a:r>
                        <a:rPr lang="en-GB" sz="1100" b="1" u="none" strike="noStrike" dirty="0">
                          <a:effectLst/>
                          <a:latin typeface="+mn-lt"/>
                        </a:rPr>
                        <a:t>UC3: Smart Home</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0.25</a:t>
                      </a:r>
                    </a:p>
                  </a:txBody>
                  <a:tcPr marL="7473" marR="7473" marT="7473" marB="0" anchor="ctr"/>
                </a:tc>
                <a:tc>
                  <a:txBody>
                    <a:bodyPr/>
                    <a:lstStyle/>
                    <a:p>
                      <a:pPr algn="ctr" fontAlgn="b"/>
                      <a:r>
                        <a:rPr lang="en-GB" sz="1200" b="0" i="0" u="none" strike="noStrike" dirty="0">
                          <a:solidFill>
                            <a:srgbClr val="000000"/>
                          </a:solidFill>
                          <a:effectLst/>
                          <a:latin typeface="+mn-lt"/>
                        </a:rPr>
                        <a:t>1-3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 xmlns:a16="http://schemas.microsoft.com/office/drawing/2014/main" val="1211554053"/>
                  </a:ext>
                </a:extLst>
              </a:tr>
              <a:tr h="455097">
                <a:tc>
                  <a:txBody>
                    <a:bodyPr/>
                    <a:lstStyle/>
                    <a:p>
                      <a:pPr algn="l" fontAlgn="b"/>
                      <a:r>
                        <a:rPr lang="en-GB" sz="1100" b="1" u="none" strike="noStrike" dirty="0">
                          <a:effectLst/>
                          <a:latin typeface="+mn-lt"/>
                        </a:rPr>
                        <a:t>UC4: Logistics and Warehouse</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1.5</a:t>
                      </a:r>
                    </a:p>
                  </a:txBody>
                  <a:tcPr marL="7473" marR="7473" marT="7473" marB="0" anchor="ctr"/>
                </a:tc>
                <a:tc>
                  <a:txBody>
                    <a:bodyPr/>
                    <a:lstStyle/>
                    <a:p>
                      <a:pPr algn="ctr" fontAlgn="b"/>
                      <a:r>
                        <a:rPr lang="en-GB" sz="1200" b="0" i="0" u="none" strike="noStrike" dirty="0">
                          <a:solidFill>
                            <a:srgbClr val="000000"/>
                          </a:solidFill>
                          <a:effectLst/>
                          <a:latin typeface="+mn-lt"/>
                        </a:rPr>
                        <a:t>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 xmlns:a16="http://schemas.microsoft.com/office/drawing/2014/main" val="3105947569"/>
                  </a:ext>
                </a:extLst>
              </a:tr>
              <a:tr h="455097">
                <a:tc>
                  <a:txBody>
                    <a:bodyPr/>
                    <a:lstStyle/>
                    <a:p>
                      <a:pPr algn="l" fontAlgn="b"/>
                      <a:r>
                        <a:rPr lang="en-GB" sz="1100" b="1" u="none" strike="noStrike" dirty="0">
                          <a:effectLst/>
                          <a:latin typeface="+mn-lt"/>
                        </a:rPr>
                        <a:t>UC5: Smart Agriculture</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10</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 xmlns:a16="http://schemas.microsoft.com/office/drawing/2014/main" val="2121419345"/>
                  </a:ext>
                </a:extLst>
              </a:tr>
              <a:tr h="455097">
                <a:tc>
                  <a:txBody>
                    <a:bodyPr/>
                    <a:lstStyle/>
                    <a:p>
                      <a:pPr algn="l" fontAlgn="b"/>
                      <a:r>
                        <a:rPr lang="en-GB" sz="1100" b="1" u="none" strike="noStrike" dirty="0">
                          <a:effectLst/>
                          <a:latin typeface="+mn-lt"/>
                        </a:rPr>
                        <a:t>UC6: Indoor Positioning</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0.25</a:t>
                      </a:r>
                    </a:p>
                  </a:txBody>
                  <a:tcPr marL="7473" marR="7473" marT="7473" marB="0" anchor="ctr"/>
                </a:tc>
                <a:tc>
                  <a:txBody>
                    <a:bodyPr/>
                    <a:lstStyle/>
                    <a:p>
                      <a:pPr algn="ctr" fontAlgn="b"/>
                      <a:r>
                        <a:rPr lang="en-GB" sz="1200" b="0" i="0" u="none" strike="noStrike" dirty="0">
                          <a:solidFill>
                            <a:srgbClr val="000000"/>
                          </a:solidFill>
                          <a:effectLst/>
                          <a:latin typeface="+mn-lt"/>
                        </a:rPr>
                        <a:t>1-3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 xmlns:a16="http://schemas.microsoft.com/office/drawing/2014/main" val="2984993910"/>
                  </a:ext>
                </a:extLst>
              </a:tr>
              <a:tr h="455097">
                <a:tc>
                  <a:txBody>
                    <a:bodyPr/>
                    <a:lstStyle/>
                    <a:p>
                      <a:pPr algn="l" fontAlgn="b"/>
                      <a:r>
                        <a:rPr lang="en-GB" sz="1100" b="1" u="none" strike="noStrike" dirty="0">
                          <a:effectLst/>
                          <a:latin typeface="+mn-lt"/>
                        </a:rPr>
                        <a:t>UC7: Smart Power Grid</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10</a:t>
                      </a:r>
                      <a:r>
                        <a:rPr lang="en-GB" sz="1200" b="0" i="0" u="none" strike="noStrike" baseline="30000" dirty="0">
                          <a:solidFill>
                            <a:srgbClr val="000000"/>
                          </a:solidFill>
                          <a:effectLst/>
                          <a:latin typeface="+mn-lt"/>
                        </a:rPr>
                        <a:t>-2</a:t>
                      </a:r>
                    </a:p>
                  </a:txBody>
                  <a:tcPr marL="7473" marR="7473" marT="7473" marB="0" anchor="ctr"/>
                </a:tc>
                <a:tc>
                  <a:txBody>
                    <a:bodyPr/>
                    <a:lstStyle/>
                    <a:p>
                      <a:pPr algn="ctr" fontAlgn="b"/>
                      <a:r>
                        <a:rPr lang="en-GB" sz="1200" b="0" i="0" u="none" strike="noStrike" dirty="0">
                          <a:solidFill>
                            <a:srgbClr val="000000"/>
                          </a:solidFill>
                          <a:effectLst/>
                          <a:latin typeface="+mn-lt"/>
                        </a:rPr>
                        <a:t>10</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 xmlns:a16="http://schemas.microsoft.com/office/drawing/2014/main" val="597722757"/>
                  </a:ext>
                </a:extLst>
              </a:tr>
              <a:tr h="255197">
                <a:tc>
                  <a:txBody>
                    <a:bodyPr/>
                    <a:lstStyle/>
                    <a:p>
                      <a:pPr algn="l" fontAlgn="b"/>
                      <a:r>
                        <a:rPr lang="en-GB" sz="1100" b="1" u="none" strike="noStrike" dirty="0">
                          <a:effectLst/>
                          <a:latin typeface="+mn-lt"/>
                        </a:rPr>
                        <a:t>UC8: Fresh Food Supply Chain</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1.5</a:t>
                      </a:r>
                    </a:p>
                  </a:txBody>
                  <a:tcPr marL="7473" marR="7473" marT="7473" marB="0" anchor="ctr"/>
                </a:tc>
                <a:tc>
                  <a:txBody>
                    <a:bodyPr/>
                    <a:lstStyle/>
                    <a:p>
                      <a:pPr algn="ctr" fontAlgn="b"/>
                      <a:r>
                        <a:rPr lang="en-GB" sz="1200" b="0" i="0" u="none" strike="noStrike" dirty="0">
                          <a:solidFill>
                            <a:srgbClr val="000000"/>
                          </a:solidFill>
                          <a:effectLst/>
                          <a:latin typeface="+mn-lt"/>
                        </a:rPr>
                        <a:t>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 xmlns:a16="http://schemas.microsoft.com/office/drawing/2014/main" val="3792754014"/>
                  </a:ext>
                </a:extLst>
              </a:tr>
              <a:tr h="0">
                <a:tc gridSpan="8">
                  <a:txBody>
                    <a:bodyPr/>
                    <a:lstStyle/>
                    <a:p>
                      <a:pPr algn="l" fontAlgn="b"/>
                      <a:r>
                        <a:rPr lang="en-GB" sz="1200" b="0" i="0" u="none" strike="noStrike" dirty="0">
                          <a:solidFill>
                            <a:srgbClr val="000000"/>
                          </a:solidFill>
                          <a:effectLst/>
                          <a:latin typeface="+mn-lt"/>
                        </a:rPr>
                        <a:t>Note 1: Coverage is calculated based on AWGN Channel</a:t>
                      </a:r>
                    </a:p>
                    <a:p>
                      <a:pPr algn="l" fontAlgn="b"/>
                      <a:r>
                        <a:rPr lang="en-GB" sz="1200" b="0" i="0" u="none" strike="noStrike" dirty="0">
                          <a:solidFill>
                            <a:srgbClr val="000000"/>
                          </a:solidFill>
                          <a:effectLst/>
                          <a:latin typeface="+mn-lt"/>
                        </a:rPr>
                        <a:t>Note 2: Type 1: RF powered AMP device; Type 2: non-RF powered AMP device, e.g., thermal, solar, etc.</a:t>
                      </a:r>
                    </a:p>
                    <a:p>
                      <a:pPr algn="l" fontAlgn="b"/>
                      <a:r>
                        <a:rPr lang="en-GB" sz="1200" b="0" i="0" u="none" strike="noStrike" dirty="0">
                          <a:solidFill>
                            <a:srgbClr val="000000"/>
                          </a:solidFill>
                          <a:effectLst/>
                          <a:latin typeface="+mn-lt"/>
                        </a:rPr>
                        <a:t>Note 3: Others include requirements only applicable to a subset of use cases </a:t>
                      </a: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endParaRPr lang="en-GB"/>
                    </a:p>
                  </a:txBody>
                  <a:tcPr/>
                </a:tc>
                <a:extLst>
                  <a:ext uri="{0D108BD9-81ED-4DB2-BD59-A6C34878D82A}">
                    <a16:rowId xmlns="" xmlns:a16="http://schemas.microsoft.com/office/drawing/2014/main" val="2075275199"/>
                  </a:ext>
                </a:extLst>
              </a:tr>
            </a:tbl>
          </a:graphicData>
        </a:graphic>
      </p:graphicFrame>
    </p:spTree>
    <p:extLst>
      <p:ext uri="{BB962C8B-B14F-4D97-AF65-F5344CB8AC3E}">
        <p14:creationId xmlns:p14="http://schemas.microsoft.com/office/powerpoint/2010/main" val="3848604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C09FBA-BB2E-50FC-F458-BEAFCEA40686}"/>
              </a:ext>
            </a:extLst>
          </p:cNvPr>
          <p:cNvSpPr>
            <a:spLocks noGrp="1"/>
          </p:cNvSpPr>
          <p:nvPr>
            <p:ph type="title"/>
          </p:nvPr>
        </p:nvSpPr>
        <p:spPr/>
        <p:txBody>
          <a:bodyPr/>
          <a:lstStyle/>
          <a:p>
            <a:r>
              <a:rPr lang="en-GB" sz="3200" dirty="0">
                <a:effectLst/>
                <a:latin typeface="Times New Roman" panose="02020603050405020304" pitchFamily="18" charset="0"/>
                <a:ea typeface="SimSun" panose="02010600030101010101" pitchFamily="2" charset="-122"/>
              </a:rPr>
              <a:t>AMP-only IoT device vs AMP-assisted IoT device (cont.)</a:t>
            </a:r>
            <a:endParaRPr lang="aa-ET" dirty="0"/>
          </a:p>
        </p:txBody>
      </p:sp>
      <p:sp>
        <p:nvSpPr>
          <p:cNvPr id="3" name="Content Placeholder 2">
            <a:extLst>
              <a:ext uri="{FF2B5EF4-FFF2-40B4-BE49-F238E27FC236}">
                <a16:creationId xmlns="" xmlns:a16="http://schemas.microsoft.com/office/drawing/2014/main" id="{892DE24F-15AE-9470-B98B-8ACCD2BDF504}"/>
              </a:ext>
            </a:extLst>
          </p:cNvPr>
          <p:cNvSpPr>
            <a:spLocks noGrp="1"/>
          </p:cNvSpPr>
          <p:nvPr>
            <p:ph idx="1"/>
          </p:nvPr>
        </p:nvSpPr>
        <p:spPr/>
        <p:txBody>
          <a:bodyPr/>
          <a:lstStyle/>
          <a:p>
            <a:pPr marL="0" indent="0">
              <a:lnSpc>
                <a:spcPts val="2400"/>
              </a:lnSpc>
            </a:pPr>
            <a:r>
              <a:rPr lang="en-US" sz="1800" dirty="0">
                <a:effectLst/>
                <a:latin typeface="Times New Roman" panose="02020603050405020304" pitchFamily="18" charset="0"/>
                <a:ea typeface="SimSun" panose="02010600030101010101" pitchFamily="2" charset="-122"/>
              </a:rPr>
              <a:t>“An AMP</a:t>
            </a:r>
            <a:r>
              <a:rPr lang="en-GB" sz="1800" dirty="0">
                <a:effectLst/>
                <a:latin typeface="Times New Roman" panose="02020603050405020304" pitchFamily="18" charset="0"/>
                <a:ea typeface="SimSun" panose="02010600030101010101" pitchFamily="2" charset="-122"/>
              </a:rPr>
              <a:t>-assisted</a:t>
            </a:r>
            <a:r>
              <a:rPr lang="en-US" sz="1800" dirty="0">
                <a:effectLst/>
                <a:latin typeface="Times New Roman" panose="02020603050405020304" pitchFamily="18" charset="0"/>
                <a:ea typeface="SimSun" panose="02010600030101010101" pitchFamily="2" charset="-122"/>
              </a:rPr>
              <a:t> IoT device may be similar to a legacy 802.11 (e.g., 802.11n/11ah) device, it can reuse the current PHY design but with enhanced MAC features to adapt to operation with a specific kind of ambient power. Since the ambient power is very limited and sometimes unstable and uncontrollable, the enhanced power saving and power management can be adapted for the unstable and uncontrollable ambient power.” [1]</a:t>
            </a:r>
            <a:endParaRPr lang="aa-ET" sz="1800" dirty="0">
              <a:effectLst/>
              <a:latin typeface="Times New Roman" panose="02020603050405020304" pitchFamily="18" charset="0"/>
              <a:ea typeface="SimSun" panose="02010600030101010101" pitchFamily="2" charset="-122"/>
            </a:endParaRPr>
          </a:p>
          <a:p>
            <a:endParaRPr lang="aa-ET" dirty="0"/>
          </a:p>
        </p:txBody>
      </p:sp>
      <p:sp>
        <p:nvSpPr>
          <p:cNvPr id="4" name="Slide Number Placeholder 3">
            <a:extLst>
              <a:ext uri="{FF2B5EF4-FFF2-40B4-BE49-F238E27FC236}">
                <a16:creationId xmlns="" xmlns:a16="http://schemas.microsoft.com/office/drawing/2014/main" id="{4589A3D1-AD61-FB3C-4BC4-7202F2564E1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 xmlns:a16="http://schemas.microsoft.com/office/drawing/2014/main" id="{D7FD3446-8846-AEAA-962B-A5ED58320DB6}"/>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132F6947-1FF3-360B-28B6-57496E81839E}"/>
              </a:ext>
            </a:extLst>
          </p:cNvPr>
          <p:cNvSpPr>
            <a:spLocks noGrp="1"/>
          </p:cNvSpPr>
          <p:nvPr>
            <p:ph type="dt" idx="15"/>
          </p:nvPr>
        </p:nvSpPr>
        <p:spPr/>
        <p:txBody>
          <a:bodyPr/>
          <a:lstStyle/>
          <a:p>
            <a:r>
              <a:rPr lang="aa-ET"/>
              <a:t>July 2024</a:t>
            </a:r>
            <a:endParaRPr lang="en-GB" dirty="0"/>
          </a:p>
        </p:txBody>
      </p:sp>
    </p:spTree>
    <p:extLst>
      <p:ext uri="{BB962C8B-B14F-4D97-AF65-F5344CB8AC3E}">
        <p14:creationId xmlns:p14="http://schemas.microsoft.com/office/powerpoint/2010/main" val="2688661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5B537BA-5D74-EB04-C065-87E5086C9924}"/>
              </a:ext>
            </a:extLst>
          </p:cNvPr>
          <p:cNvSpPr>
            <a:spLocks noGrp="1"/>
          </p:cNvSpPr>
          <p:nvPr>
            <p:ph type="title"/>
          </p:nvPr>
        </p:nvSpPr>
        <p:spPr/>
        <p:txBody>
          <a:bodyPr/>
          <a:lstStyle/>
          <a:p>
            <a:r>
              <a:rPr lang="en-US" dirty="0"/>
              <a:t>RF powered AMP only IOT device</a:t>
            </a:r>
            <a:endParaRPr lang="aa-ET" dirty="0"/>
          </a:p>
        </p:txBody>
      </p:sp>
      <p:sp>
        <p:nvSpPr>
          <p:cNvPr id="3" name="Content Placeholder 2">
            <a:extLst>
              <a:ext uri="{FF2B5EF4-FFF2-40B4-BE49-F238E27FC236}">
                <a16:creationId xmlns="" xmlns:a16="http://schemas.microsoft.com/office/drawing/2014/main" id="{FC7052CF-6E56-E8B5-2B38-E5AD5AE6DD73}"/>
              </a:ext>
            </a:extLst>
          </p:cNvPr>
          <p:cNvSpPr>
            <a:spLocks noGrp="1"/>
          </p:cNvSpPr>
          <p:nvPr>
            <p:ph idx="1"/>
          </p:nvPr>
        </p:nvSpPr>
        <p:spPr/>
        <p:txBody>
          <a:bodyPr/>
          <a:lstStyle/>
          <a:p>
            <a:pPr marL="285750" indent="-285750">
              <a:buFont typeface="Arial" panose="020B0604020202020204" pitchFamily="34" charset="0"/>
              <a:buChar char="•"/>
            </a:pPr>
            <a:r>
              <a:rPr lang="en-GB" i="0" u="none" strike="noStrike" dirty="0">
                <a:solidFill>
                  <a:srgbClr val="000000"/>
                </a:solidFill>
                <a:effectLst/>
              </a:rPr>
              <a:t>“Type 1: RF powered AMP device; Type 2: non-RF powered AMP device, e.g., thermal, solar, etc” [2]</a:t>
            </a:r>
          </a:p>
          <a:p>
            <a:pPr marL="285750" indent="-285750">
              <a:buFont typeface="Arial" panose="020B0604020202020204" pitchFamily="34" charset="0"/>
              <a:buChar char="•"/>
            </a:pPr>
            <a:r>
              <a:rPr lang="en-US" dirty="0">
                <a:effectLst/>
                <a:ea typeface="SimSun" panose="02010600030101010101" pitchFamily="2" charset="-122"/>
              </a:rPr>
              <a:t>“The main advantage of RF-based energy harvesting is its availability in indoor environments and the fact that RF power is controllable (e.g., power can be sent by a transmitter on demand or periodically). Potential applications include logistics/warehouse, manufacturing, smart homes, health monitoring, and environmental monitoring etc.” </a:t>
            </a:r>
            <a:r>
              <a:rPr lang="en-GB" dirty="0">
                <a:ea typeface="SimSun" panose="02010600030101010101" pitchFamily="2" charset="-122"/>
              </a:rPr>
              <a:t>[1]</a:t>
            </a:r>
            <a:endParaRPr lang="aa-ET" dirty="0"/>
          </a:p>
        </p:txBody>
      </p:sp>
      <p:sp>
        <p:nvSpPr>
          <p:cNvPr id="4" name="Slide Number Placeholder 3">
            <a:extLst>
              <a:ext uri="{FF2B5EF4-FFF2-40B4-BE49-F238E27FC236}">
                <a16:creationId xmlns="" xmlns:a16="http://schemas.microsoft.com/office/drawing/2014/main" id="{97393A06-12B2-AFBD-73A5-B251EBD4AB4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 xmlns:a16="http://schemas.microsoft.com/office/drawing/2014/main" id="{092799A0-4328-8F45-681F-73E162CADF6A}"/>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F6FD88E3-3CF3-03B5-1103-3303A39BEBD5}"/>
              </a:ext>
            </a:extLst>
          </p:cNvPr>
          <p:cNvSpPr>
            <a:spLocks noGrp="1"/>
          </p:cNvSpPr>
          <p:nvPr>
            <p:ph type="dt" idx="15"/>
          </p:nvPr>
        </p:nvSpPr>
        <p:spPr/>
        <p:txBody>
          <a:bodyPr/>
          <a:lstStyle/>
          <a:p>
            <a:r>
              <a:rPr lang="aa-ET"/>
              <a:t>July 2024</a:t>
            </a:r>
            <a:endParaRPr lang="en-GB" dirty="0"/>
          </a:p>
        </p:txBody>
      </p:sp>
    </p:spTree>
    <p:extLst>
      <p:ext uri="{BB962C8B-B14F-4D97-AF65-F5344CB8AC3E}">
        <p14:creationId xmlns:p14="http://schemas.microsoft.com/office/powerpoint/2010/main" val="1182200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695400" y="1830390"/>
            <a:ext cx="10361084" cy="4113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this contribution, </a:t>
            </a:r>
            <a:r>
              <a:rPr lang="en-US" dirty="0" smtClean="0"/>
              <a:t>a reference </a:t>
            </a:r>
            <a:r>
              <a:rPr lang="en-US" dirty="0"/>
              <a:t>model of an AMP only IOT devices is proposed and analyzed.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Solomon Trainin, Wiliot</a:t>
            </a:r>
            <a:endParaRPr lang="en-GB" dirty="0"/>
          </a:p>
        </p:txBody>
      </p:sp>
      <p:sp>
        <p:nvSpPr>
          <p:cNvPr id="4" name="Date Placeholder 3"/>
          <p:cNvSpPr>
            <a:spLocks noGrp="1"/>
          </p:cNvSpPr>
          <p:nvPr>
            <p:ph type="dt" idx="15"/>
          </p:nvPr>
        </p:nvSpPr>
        <p:spPr/>
        <p:txBody>
          <a:bodyPr/>
          <a:lstStyle/>
          <a:p>
            <a:r>
              <a:rPr lang="aa-ET"/>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F3BC652-72FB-428E-F39D-75A730E9CE64}"/>
              </a:ext>
            </a:extLst>
          </p:cNvPr>
          <p:cNvSpPr>
            <a:spLocks noGrp="1"/>
          </p:cNvSpPr>
          <p:nvPr>
            <p:ph type="title"/>
          </p:nvPr>
        </p:nvSpPr>
        <p:spPr/>
        <p:txBody>
          <a:bodyPr/>
          <a:lstStyle/>
          <a:p>
            <a:r>
              <a:rPr lang="en-US" sz="1800" b="1" dirty="0">
                <a:effectLst/>
                <a:latin typeface="Times New Roman" panose="02020603050405020304" pitchFamily="18" charset="0"/>
                <a:ea typeface="SimSun" panose="02010600030101010101" pitchFamily="2" charset="-122"/>
              </a:rPr>
              <a:t>Figure 7-1 Expectation of AMP-IoT</a:t>
            </a:r>
            <a:r>
              <a:rPr lang="en-US" sz="1800" b="1" dirty="0">
                <a:latin typeface="Times New Roman" panose="02020603050405020304" pitchFamily="18" charset="0"/>
                <a:ea typeface="SimSun" panose="02010600030101010101" pitchFamily="2" charset="-122"/>
              </a:rPr>
              <a:t> [1]</a:t>
            </a:r>
            <a:endParaRPr lang="aa-ET" dirty="0"/>
          </a:p>
        </p:txBody>
      </p:sp>
      <p:sp>
        <p:nvSpPr>
          <p:cNvPr id="4" name="Slide Number Placeholder 3">
            <a:extLst>
              <a:ext uri="{FF2B5EF4-FFF2-40B4-BE49-F238E27FC236}">
                <a16:creationId xmlns="" xmlns:a16="http://schemas.microsoft.com/office/drawing/2014/main" id="{CF89EC67-AD3F-00FB-A63C-860A1223942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 xmlns:a16="http://schemas.microsoft.com/office/drawing/2014/main" id="{CAFB6E92-352C-2445-7853-EFB25CB9187B}"/>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AAF6AE3F-7CB5-C89E-4E6E-D6F525F19C44}"/>
              </a:ext>
            </a:extLst>
          </p:cNvPr>
          <p:cNvSpPr>
            <a:spLocks noGrp="1"/>
          </p:cNvSpPr>
          <p:nvPr>
            <p:ph type="dt" idx="15"/>
          </p:nvPr>
        </p:nvSpPr>
        <p:spPr/>
        <p:txBody>
          <a:bodyPr/>
          <a:lstStyle/>
          <a:p>
            <a:r>
              <a:rPr lang="aa-ET"/>
              <a:t>July 2024</a:t>
            </a:r>
            <a:endParaRPr lang="en-GB" dirty="0"/>
          </a:p>
        </p:txBody>
      </p:sp>
      <p:pic>
        <p:nvPicPr>
          <p:cNvPr id="11" name="图片 54">
            <a:extLst>
              <a:ext uri="{FF2B5EF4-FFF2-40B4-BE49-F238E27FC236}">
                <a16:creationId xmlns="" xmlns:a16="http://schemas.microsoft.com/office/drawing/2014/main" id="{FFF0843D-D08E-E278-1EF8-8D1D2A86CCA4}"/>
              </a:ext>
            </a:extLst>
          </p:cNvPr>
          <p:cNvPicPr>
            <a:picLocks noChangeAspect="1"/>
          </p:cNvPicPr>
          <p:nvPr/>
        </p:nvPicPr>
        <p:blipFill>
          <a:blip r:embed="rId2"/>
          <a:stretch>
            <a:fillRect/>
          </a:stretch>
        </p:blipFill>
        <p:spPr>
          <a:xfrm>
            <a:off x="3407357" y="2636912"/>
            <a:ext cx="5463540" cy="1845945"/>
          </a:xfrm>
          <a:prstGeom prst="rect">
            <a:avLst/>
          </a:prstGeom>
        </p:spPr>
      </p:pic>
    </p:spTree>
    <p:extLst>
      <p:ext uri="{BB962C8B-B14F-4D97-AF65-F5344CB8AC3E}">
        <p14:creationId xmlns:p14="http://schemas.microsoft.com/office/powerpoint/2010/main" val="972664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83A19B6-1866-CFBD-366E-F74B80EDA0B6}"/>
              </a:ext>
            </a:extLst>
          </p:cNvPr>
          <p:cNvSpPr>
            <a:spLocks noGrp="1"/>
          </p:cNvSpPr>
          <p:nvPr>
            <p:ph type="title"/>
          </p:nvPr>
        </p:nvSpPr>
        <p:spPr/>
        <p:txBody>
          <a:bodyPr/>
          <a:lstStyle/>
          <a:p>
            <a:r>
              <a:rPr lang="en-US" dirty="0"/>
              <a:t>ISO/IEC ISO/IEC Standards</a:t>
            </a:r>
            <a:endParaRPr lang="aa-ET" dirty="0"/>
          </a:p>
        </p:txBody>
      </p:sp>
      <p:sp>
        <p:nvSpPr>
          <p:cNvPr id="4" name="Slide Number Placeholder 3">
            <a:extLst>
              <a:ext uri="{FF2B5EF4-FFF2-40B4-BE49-F238E27FC236}">
                <a16:creationId xmlns="" xmlns:a16="http://schemas.microsoft.com/office/drawing/2014/main" id="{EB483325-3665-C588-61F0-948A445C084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 xmlns:a16="http://schemas.microsoft.com/office/drawing/2014/main" id="{1C99ABCA-EB5B-91DB-616D-7BCE1FEABB70}"/>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D52B7AFD-CE08-7691-2FEE-4C0ED1FEB0D2}"/>
              </a:ext>
            </a:extLst>
          </p:cNvPr>
          <p:cNvSpPr>
            <a:spLocks noGrp="1"/>
          </p:cNvSpPr>
          <p:nvPr>
            <p:ph type="dt" idx="15"/>
          </p:nvPr>
        </p:nvSpPr>
        <p:spPr/>
        <p:txBody>
          <a:bodyPr/>
          <a:lstStyle/>
          <a:p>
            <a:r>
              <a:rPr lang="aa-ET"/>
              <a:t>July 2024</a:t>
            </a:r>
            <a:endParaRPr lang="en-GB" dirty="0"/>
          </a:p>
        </p:txBody>
      </p:sp>
      <p:pic>
        <p:nvPicPr>
          <p:cNvPr id="9" name="Picture 8">
            <a:extLst>
              <a:ext uri="{FF2B5EF4-FFF2-40B4-BE49-F238E27FC236}">
                <a16:creationId xmlns="" xmlns:a16="http://schemas.microsoft.com/office/drawing/2014/main" id="{1BB92024-0B9E-29A3-C11E-90E44B4A589A}"/>
              </a:ext>
            </a:extLst>
          </p:cNvPr>
          <p:cNvPicPr>
            <a:picLocks noChangeAspect="1"/>
          </p:cNvPicPr>
          <p:nvPr/>
        </p:nvPicPr>
        <p:blipFill>
          <a:blip r:embed="rId2"/>
          <a:stretch>
            <a:fillRect/>
          </a:stretch>
        </p:blipFill>
        <p:spPr>
          <a:xfrm>
            <a:off x="3267075" y="2095500"/>
            <a:ext cx="5657850" cy="2667000"/>
          </a:xfrm>
          <a:prstGeom prst="rect">
            <a:avLst/>
          </a:prstGeom>
        </p:spPr>
      </p:pic>
    </p:spTree>
    <p:extLst>
      <p:ext uri="{BB962C8B-B14F-4D97-AF65-F5344CB8AC3E}">
        <p14:creationId xmlns:p14="http://schemas.microsoft.com/office/powerpoint/2010/main" val="2583117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4FFD82-3F19-670E-430F-9669DD8CDC7E}"/>
              </a:ext>
            </a:extLst>
          </p:cNvPr>
          <p:cNvSpPr>
            <a:spLocks noGrp="1"/>
          </p:cNvSpPr>
          <p:nvPr>
            <p:ph type="title"/>
          </p:nvPr>
        </p:nvSpPr>
        <p:spPr>
          <a:xfrm>
            <a:off x="914401" y="685802"/>
            <a:ext cx="10361084" cy="870990"/>
          </a:xfrm>
        </p:spPr>
        <p:txBody>
          <a:bodyPr/>
          <a:lstStyle/>
          <a:p>
            <a:r>
              <a:rPr lang="en-US" dirty="0"/>
              <a:t>AMP IoT device types</a:t>
            </a:r>
            <a:endParaRPr lang="aa-ET" dirty="0"/>
          </a:p>
        </p:txBody>
      </p:sp>
      <p:sp>
        <p:nvSpPr>
          <p:cNvPr id="3" name="Content Placeholder 2">
            <a:extLst>
              <a:ext uri="{FF2B5EF4-FFF2-40B4-BE49-F238E27FC236}">
                <a16:creationId xmlns="" xmlns:a16="http://schemas.microsoft.com/office/drawing/2014/main" id="{89DF1DBA-0BA4-39CA-BEB1-1138B914238A}"/>
              </a:ext>
            </a:extLst>
          </p:cNvPr>
          <p:cNvSpPr>
            <a:spLocks noGrp="1"/>
          </p:cNvSpPr>
          <p:nvPr>
            <p:ph idx="1"/>
          </p:nvPr>
        </p:nvSpPr>
        <p:spPr>
          <a:xfrm>
            <a:off x="551384" y="1565912"/>
            <a:ext cx="11233247" cy="4113213"/>
          </a:xfrm>
        </p:spPr>
        <p:txBody>
          <a:bodyPr/>
          <a:lstStyle/>
          <a:p>
            <a:pPr marL="0" indent="0"/>
            <a:r>
              <a:rPr lang="en-US" sz="2200" dirty="0"/>
              <a:t>Different types of AMP devices have been identified and analyzed in previously presented and published contributions [1] and [2]. There are AMP-only IoT devices vs AMP-assisted IoT devices. </a:t>
            </a:r>
          </a:p>
          <a:p>
            <a:pPr marL="0" indent="0"/>
            <a:r>
              <a:rPr lang="en-US" sz="2200" dirty="0"/>
              <a:t>The AMP-only IoT device are characterized as ultra-low complexity, ultra-low power consumption, very small form factor and battery-less (i.e., not using conventional battery).  </a:t>
            </a:r>
          </a:p>
          <a:p>
            <a:pPr marL="0" indent="0"/>
            <a:r>
              <a:rPr lang="en-US" sz="2200" dirty="0"/>
              <a:t>An AMP-assisted IoT device may be similar to a legacy 802.11 (e.g., 802.11n/11ah) device, it can reuse the current PHY design but with enhanced MAC features to adapt to operation with a specific kind of ambient power. Since the ambient power is very limited and sometimes unstable and uncontrollable, the enhanced power saving and power management can be adapted for the unstable and uncontrollable ambient power.</a:t>
            </a:r>
          </a:p>
          <a:p>
            <a:pPr marL="0" indent="0"/>
            <a:r>
              <a:rPr lang="en-US" sz="2200" dirty="0"/>
              <a:t>Two types of the AMP-only IoT devices are identified: Type 1- RF powered AMP device; Type 2- non-RF powered AMP device, e.g., thermal, solar, etc.</a:t>
            </a:r>
            <a:endParaRPr lang="aa-ET" sz="2200" dirty="0"/>
          </a:p>
        </p:txBody>
      </p:sp>
      <p:sp>
        <p:nvSpPr>
          <p:cNvPr id="4" name="Slide Number Placeholder 3">
            <a:extLst>
              <a:ext uri="{FF2B5EF4-FFF2-40B4-BE49-F238E27FC236}">
                <a16:creationId xmlns="" xmlns:a16="http://schemas.microsoft.com/office/drawing/2014/main" id="{02BE6901-0DC1-A15D-832D-588668EC3C4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 xmlns:a16="http://schemas.microsoft.com/office/drawing/2014/main" id="{31E781CE-2388-DF56-A9BA-E30B28D0D528}"/>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6E021972-2B18-CA1E-C447-2D348C0A113D}"/>
              </a:ext>
            </a:extLst>
          </p:cNvPr>
          <p:cNvSpPr>
            <a:spLocks noGrp="1"/>
          </p:cNvSpPr>
          <p:nvPr>
            <p:ph type="dt" idx="15"/>
          </p:nvPr>
        </p:nvSpPr>
        <p:spPr/>
        <p:txBody>
          <a:bodyPr/>
          <a:lstStyle/>
          <a:p>
            <a:r>
              <a:rPr lang="aa-ET"/>
              <a:t>July 2024</a:t>
            </a:r>
            <a:endParaRPr lang="en-GB" dirty="0"/>
          </a:p>
        </p:txBody>
      </p:sp>
    </p:spTree>
    <p:extLst>
      <p:ext uri="{BB962C8B-B14F-4D97-AF65-F5344CB8AC3E}">
        <p14:creationId xmlns:p14="http://schemas.microsoft.com/office/powerpoint/2010/main" val="85415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703F1F3-99E2-8908-BCA1-BB7016101D49}"/>
              </a:ext>
            </a:extLst>
          </p:cNvPr>
          <p:cNvSpPr>
            <a:spLocks noGrp="1"/>
          </p:cNvSpPr>
          <p:nvPr>
            <p:ph type="title"/>
          </p:nvPr>
        </p:nvSpPr>
        <p:spPr>
          <a:xfrm>
            <a:off x="914401" y="685802"/>
            <a:ext cx="10361084" cy="914400"/>
          </a:xfrm>
        </p:spPr>
        <p:txBody>
          <a:bodyPr/>
          <a:lstStyle/>
          <a:p>
            <a:r>
              <a:rPr lang="en-US" dirty="0"/>
              <a:t>Preliminary conclusion</a:t>
            </a:r>
            <a:endParaRPr lang="aa-ET" dirty="0"/>
          </a:p>
        </p:txBody>
      </p:sp>
      <p:sp>
        <p:nvSpPr>
          <p:cNvPr id="3" name="Content Placeholder 2">
            <a:extLst>
              <a:ext uri="{FF2B5EF4-FFF2-40B4-BE49-F238E27FC236}">
                <a16:creationId xmlns="" xmlns:a16="http://schemas.microsoft.com/office/drawing/2014/main" id="{5FA0103F-06AF-0D37-64FF-C791A046B9BC}"/>
              </a:ext>
            </a:extLst>
          </p:cNvPr>
          <p:cNvSpPr>
            <a:spLocks noGrp="1"/>
          </p:cNvSpPr>
          <p:nvPr>
            <p:ph idx="1"/>
          </p:nvPr>
        </p:nvSpPr>
        <p:spPr/>
        <p:txBody>
          <a:bodyPr/>
          <a:lstStyle/>
          <a:p>
            <a:pPr marL="0" indent="0"/>
            <a:r>
              <a:rPr lang="en-US" dirty="0"/>
              <a:t>The requirements presented in [2] applies to all identified use cases of the AMP-only IoT devices.  The use cases are characterized by very specific limitations of Maximum payload size (very short), and Peak device power </a:t>
            </a:r>
            <a:r>
              <a:rPr lang="en-US" dirty="0" smtClean="0"/>
              <a:t>consumption </a:t>
            </a:r>
            <a:r>
              <a:rPr lang="en-US" dirty="0"/>
              <a:t>(very low)</a:t>
            </a:r>
          </a:p>
          <a:p>
            <a:pPr marL="0" indent="0"/>
            <a:r>
              <a:rPr lang="en-US" dirty="0"/>
              <a:t>In this contribution, we explore </a:t>
            </a:r>
            <a:r>
              <a:rPr lang="en-US" dirty="0" smtClean="0"/>
              <a:t>a reference </a:t>
            </a:r>
            <a:r>
              <a:rPr lang="en-US" dirty="0"/>
              <a:t>model that meets these requirements</a:t>
            </a:r>
            <a:endParaRPr lang="aa-ET" dirty="0"/>
          </a:p>
        </p:txBody>
      </p:sp>
      <p:sp>
        <p:nvSpPr>
          <p:cNvPr id="4" name="Slide Number Placeholder 3">
            <a:extLst>
              <a:ext uri="{FF2B5EF4-FFF2-40B4-BE49-F238E27FC236}">
                <a16:creationId xmlns="" xmlns:a16="http://schemas.microsoft.com/office/drawing/2014/main" id="{27CB1029-8F7A-6651-B2BF-9DA5F3EDA41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 xmlns:a16="http://schemas.microsoft.com/office/drawing/2014/main" id="{6F1104AE-DA57-0111-A7A8-300E9A423DC2}"/>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922547EB-307C-DF46-0057-58761F5E9455}"/>
              </a:ext>
            </a:extLst>
          </p:cNvPr>
          <p:cNvSpPr>
            <a:spLocks noGrp="1"/>
          </p:cNvSpPr>
          <p:nvPr>
            <p:ph type="dt" idx="15"/>
          </p:nvPr>
        </p:nvSpPr>
        <p:spPr/>
        <p:txBody>
          <a:bodyPr/>
          <a:lstStyle/>
          <a:p>
            <a:r>
              <a:rPr lang="aa-ET"/>
              <a:t>July 2024</a:t>
            </a:r>
            <a:endParaRPr lang="en-GB" dirty="0"/>
          </a:p>
        </p:txBody>
      </p:sp>
    </p:spTree>
    <p:extLst>
      <p:ext uri="{BB962C8B-B14F-4D97-AF65-F5344CB8AC3E}">
        <p14:creationId xmlns:p14="http://schemas.microsoft.com/office/powerpoint/2010/main" val="696922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48A2604-8268-F825-7A4D-1C325C2933F1}"/>
              </a:ext>
            </a:extLst>
          </p:cNvPr>
          <p:cNvSpPr>
            <a:spLocks noGrp="1"/>
          </p:cNvSpPr>
          <p:nvPr>
            <p:ph type="title"/>
          </p:nvPr>
        </p:nvSpPr>
        <p:spPr/>
        <p:txBody>
          <a:bodyPr/>
          <a:lstStyle/>
          <a:p>
            <a:r>
              <a:rPr lang="en-US" dirty="0"/>
              <a:t>Two approaches</a:t>
            </a:r>
            <a:endParaRPr lang="aa-ET" dirty="0"/>
          </a:p>
        </p:txBody>
      </p:sp>
      <p:sp>
        <p:nvSpPr>
          <p:cNvPr id="3" name="Content Placeholder 2">
            <a:extLst>
              <a:ext uri="{FF2B5EF4-FFF2-40B4-BE49-F238E27FC236}">
                <a16:creationId xmlns="" xmlns:a16="http://schemas.microsoft.com/office/drawing/2014/main" id="{61B0DED4-B185-6C38-3E7A-19D834F97B7A}"/>
              </a:ext>
            </a:extLst>
          </p:cNvPr>
          <p:cNvSpPr>
            <a:spLocks noGrp="1"/>
          </p:cNvSpPr>
          <p:nvPr>
            <p:ph idx="1"/>
          </p:nvPr>
        </p:nvSpPr>
        <p:spPr>
          <a:xfrm>
            <a:off x="914401" y="1751015"/>
            <a:ext cx="10361084" cy="4343400"/>
          </a:xfrm>
        </p:spPr>
        <p:txBody>
          <a:bodyPr/>
          <a:lstStyle/>
          <a:p>
            <a:pPr marL="457200" indent="-457200">
              <a:buFont typeface="+mj-lt"/>
              <a:buAutoNum type="arabicPeriod"/>
            </a:pPr>
            <a:r>
              <a:rPr lang="en-US" dirty="0"/>
              <a:t>Exchange of information between tag and interrogator via MAC SAP</a:t>
            </a:r>
          </a:p>
          <a:p>
            <a:pPr lvl="1" indent="-342900">
              <a:buFont typeface="Arial" panose="020B0604020202020204" pitchFamily="34" charset="0"/>
              <a:buChar char="•"/>
            </a:pPr>
            <a:r>
              <a:rPr lang="en-US" sz="2400" dirty="0"/>
              <a:t>Delivering information through the data link layer to the MAC SAP</a:t>
            </a:r>
          </a:p>
          <a:p>
            <a:pPr lvl="1" indent="-342900">
              <a:buFont typeface="Arial" panose="020B0604020202020204" pitchFamily="34" charset="0"/>
              <a:buChar char="•"/>
            </a:pPr>
            <a:r>
              <a:rPr lang="en-US" sz="2400" dirty="0"/>
              <a:t>Management by SME</a:t>
            </a:r>
          </a:p>
          <a:p>
            <a:pPr marL="457200" indent="-457200">
              <a:buFont typeface="+mj-lt"/>
              <a:buAutoNum type="arabicPeriod"/>
            </a:pPr>
            <a:r>
              <a:rPr lang="en-US" dirty="0"/>
              <a:t>Exchange of information between tag and interrogator via SME</a:t>
            </a:r>
          </a:p>
          <a:p>
            <a:pPr marL="800100" lvl="1" indent="-342900">
              <a:buFont typeface="Arial" panose="020B0604020202020204" pitchFamily="34" charset="0"/>
              <a:buChar char="•"/>
            </a:pPr>
            <a:r>
              <a:rPr lang="en-US" sz="2400" dirty="0"/>
              <a:t>Delivery of information to SME</a:t>
            </a:r>
          </a:p>
          <a:p>
            <a:pPr marL="800100" lvl="1" indent="-342900">
              <a:buFont typeface="Arial" panose="020B0604020202020204" pitchFamily="34" charset="0"/>
              <a:buChar char="•"/>
            </a:pPr>
            <a:r>
              <a:rPr lang="en-US" sz="2400" dirty="0"/>
              <a:t>Management by SME</a:t>
            </a:r>
          </a:p>
          <a:p>
            <a:pPr lvl="1">
              <a:buFont typeface="Arial" panose="020B0604020202020204" pitchFamily="34" charset="0"/>
              <a:buChar char="•"/>
            </a:pPr>
            <a:endParaRPr lang="aa-ET" dirty="0"/>
          </a:p>
        </p:txBody>
      </p:sp>
      <p:sp>
        <p:nvSpPr>
          <p:cNvPr id="4" name="Slide Number Placeholder 3">
            <a:extLst>
              <a:ext uri="{FF2B5EF4-FFF2-40B4-BE49-F238E27FC236}">
                <a16:creationId xmlns="" xmlns:a16="http://schemas.microsoft.com/office/drawing/2014/main" id="{C8E99A03-0B86-BDB0-9443-576C878598B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 xmlns:a16="http://schemas.microsoft.com/office/drawing/2014/main" id="{9583F38F-6B1A-D172-7684-4B18B618C102}"/>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C844AC41-A55C-31F2-B58E-B0D06ACFF5DA}"/>
              </a:ext>
            </a:extLst>
          </p:cNvPr>
          <p:cNvSpPr>
            <a:spLocks noGrp="1"/>
          </p:cNvSpPr>
          <p:nvPr>
            <p:ph type="dt" idx="15"/>
          </p:nvPr>
        </p:nvSpPr>
        <p:spPr/>
        <p:txBody>
          <a:bodyPr/>
          <a:lstStyle/>
          <a:p>
            <a:r>
              <a:rPr lang="aa-ET"/>
              <a:t>July 2024</a:t>
            </a:r>
            <a:endParaRPr lang="en-GB" dirty="0"/>
          </a:p>
        </p:txBody>
      </p:sp>
    </p:spTree>
    <p:extLst>
      <p:ext uri="{BB962C8B-B14F-4D97-AF65-F5344CB8AC3E}">
        <p14:creationId xmlns:p14="http://schemas.microsoft.com/office/powerpoint/2010/main" val="2162913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B4D86A-CF03-A214-F5A6-F07745EC037B}"/>
              </a:ext>
            </a:extLst>
          </p:cNvPr>
          <p:cNvSpPr>
            <a:spLocks noGrp="1"/>
          </p:cNvSpPr>
          <p:nvPr>
            <p:ph type="title"/>
          </p:nvPr>
        </p:nvSpPr>
        <p:spPr>
          <a:xfrm>
            <a:off x="914401" y="685801"/>
            <a:ext cx="10361084" cy="726509"/>
          </a:xfrm>
        </p:spPr>
        <p:txBody>
          <a:bodyPr wrap="square" anchor="ctr">
            <a:normAutofit/>
          </a:bodyPr>
          <a:lstStyle/>
          <a:p>
            <a:r>
              <a:rPr lang="en-US" dirty="0"/>
              <a:t>AMP-only IoT Reference model (Option 1)</a:t>
            </a:r>
            <a:endParaRPr lang="aa-ET" dirty="0"/>
          </a:p>
        </p:txBody>
      </p:sp>
      <p:sp>
        <p:nvSpPr>
          <p:cNvPr id="4" name="Slide Number Placeholder 3">
            <a:extLst>
              <a:ext uri="{FF2B5EF4-FFF2-40B4-BE49-F238E27FC236}">
                <a16:creationId xmlns="" xmlns:a16="http://schemas.microsoft.com/office/drawing/2014/main" id="{56E00B32-06F5-4AF1-94A4-B67C6C5664CE}"/>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6</a:t>
            </a:fld>
            <a:endParaRPr lang="en-GB"/>
          </a:p>
        </p:txBody>
      </p:sp>
      <p:sp>
        <p:nvSpPr>
          <p:cNvPr id="5" name="Footer Placeholder 4">
            <a:extLst>
              <a:ext uri="{FF2B5EF4-FFF2-40B4-BE49-F238E27FC236}">
                <a16:creationId xmlns="" xmlns:a16="http://schemas.microsoft.com/office/drawing/2014/main" id="{EA854FCC-32F1-7ABE-31D7-38B981D9901C}"/>
              </a:ext>
            </a:extLst>
          </p:cNvPr>
          <p:cNvSpPr>
            <a:spLocks noGrp="1"/>
          </p:cNvSpPr>
          <p:nvPr>
            <p:ph type="ftr" idx="14"/>
          </p:nvPr>
        </p:nvSpPr>
        <p:spPr>
          <a:xfrm>
            <a:off x="7143757" y="6475414"/>
            <a:ext cx="4246027" cy="180975"/>
          </a:xfrm>
        </p:spPr>
        <p:txBody>
          <a:bodyPr wrap="square" anchor="t">
            <a:normAutofit/>
          </a:bodyPr>
          <a:lstStyle/>
          <a:p>
            <a:pPr>
              <a:lnSpc>
                <a:spcPct val="90000"/>
              </a:lnSpc>
              <a:spcAft>
                <a:spcPts val="600"/>
              </a:spcAft>
            </a:pPr>
            <a:r>
              <a:rPr lang="en-GB"/>
              <a:t>Solomon Trainin, Wiliot</a:t>
            </a:r>
          </a:p>
        </p:txBody>
      </p:sp>
      <p:sp>
        <p:nvSpPr>
          <p:cNvPr id="6" name="Date Placeholder 5">
            <a:extLst>
              <a:ext uri="{FF2B5EF4-FFF2-40B4-BE49-F238E27FC236}">
                <a16:creationId xmlns="" xmlns:a16="http://schemas.microsoft.com/office/drawing/2014/main" id="{96D249E1-1E3F-D946-646D-4FDD56767869}"/>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aa-ET"/>
              <a:t>July 2024</a:t>
            </a:r>
            <a:endParaRPr lang="en-GB"/>
          </a:p>
        </p:txBody>
      </p:sp>
      <p:sp>
        <p:nvSpPr>
          <p:cNvPr id="8" name="TextBox 7">
            <a:extLst>
              <a:ext uri="{FF2B5EF4-FFF2-40B4-BE49-F238E27FC236}">
                <a16:creationId xmlns="" xmlns:a16="http://schemas.microsoft.com/office/drawing/2014/main" id="{2D40A482-C3C1-9F4F-5AE3-9AD6B60EC37A}"/>
              </a:ext>
            </a:extLst>
          </p:cNvPr>
          <p:cNvSpPr txBox="1"/>
          <p:nvPr/>
        </p:nvSpPr>
        <p:spPr>
          <a:xfrm>
            <a:off x="9336360" y="2564904"/>
            <a:ext cx="2232248" cy="830997"/>
          </a:xfrm>
          <a:prstGeom prst="rect">
            <a:avLst/>
          </a:prstGeom>
          <a:noFill/>
        </p:spPr>
        <p:txBody>
          <a:bodyPr wrap="square" rtlCol="0">
            <a:spAutoFit/>
          </a:bodyPr>
          <a:lstStyle/>
          <a:p>
            <a:r>
              <a:rPr lang="en-US" dirty="0">
                <a:solidFill>
                  <a:schemeClr val="tx1"/>
                </a:solidFill>
              </a:rPr>
              <a:t>802.11full stack compliant STA</a:t>
            </a:r>
            <a:endParaRPr lang="aa-ET" dirty="0">
              <a:solidFill>
                <a:schemeClr val="tx1"/>
              </a:solidFill>
            </a:endParaRPr>
          </a:p>
        </p:txBody>
      </p:sp>
      <p:pic>
        <p:nvPicPr>
          <p:cNvPr id="7" name="Picture 6">
            <a:extLst>
              <a:ext uri="{FF2B5EF4-FFF2-40B4-BE49-F238E27FC236}">
                <a16:creationId xmlns="" xmlns:a16="http://schemas.microsoft.com/office/drawing/2014/main" id="{203F8F71-01DE-4E0B-55FC-8CD9C15757E8}"/>
              </a:ext>
            </a:extLst>
          </p:cNvPr>
          <p:cNvPicPr>
            <a:picLocks noChangeAspect="1"/>
          </p:cNvPicPr>
          <p:nvPr/>
        </p:nvPicPr>
        <p:blipFill>
          <a:blip r:embed="rId2"/>
          <a:stretch>
            <a:fillRect/>
          </a:stretch>
        </p:blipFill>
        <p:spPr>
          <a:xfrm>
            <a:off x="1256233" y="1491686"/>
            <a:ext cx="7200800" cy="4894759"/>
          </a:xfrm>
          <a:prstGeom prst="rect">
            <a:avLst/>
          </a:prstGeom>
        </p:spPr>
      </p:pic>
    </p:spTree>
    <p:extLst>
      <p:ext uri="{BB962C8B-B14F-4D97-AF65-F5344CB8AC3E}">
        <p14:creationId xmlns:p14="http://schemas.microsoft.com/office/powerpoint/2010/main" val="514624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BA8522-0FEA-2240-9453-A0E5DCC6373F}"/>
              </a:ext>
            </a:extLst>
          </p:cNvPr>
          <p:cNvSpPr>
            <a:spLocks noGrp="1"/>
          </p:cNvSpPr>
          <p:nvPr>
            <p:ph type="title"/>
          </p:nvPr>
        </p:nvSpPr>
        <p:spPr>
          <a:xfrm>
            <a:off x="914401" y="685801"/>
            <a:ext cx="10361084" cy="726975"/>
          </a:xfrm>
        </p:spPr>
        <p:txBody>
          <a:bodyPr/>
          <a:lstStyle/>
          <a:p>
            <a:r>
              <a:rPr lang="en-US" dirty="0"/>
              <a:t>AMP-only IoT Tag Reference model (Option 2) </a:t>
            </a:r>
            <a:endParaRPr lang="aa-ET" dirty="0"/>
          </a:p>
        </p:txBody>
      </p:sp>
      <p:sp>
        <p:nvSpPr>
          <p:cNvPr id="4" name="Slide Number Placeholder 3">
            <a:extLst>
              <a:ext uri="{FF2B5EF4-FFF2-40B4-BE49-F238E27FC236}">
                <a16:creationId xmlns="" xmlns:a16="http://schemas.microsoft.com/office/drawing/2014/main" id="{B236C5D0-F2AE-980D-D4AB-6D463E9FE90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 xmlns:a16="http://schemas.microsoft.com/office/drawing/2014/main" id="{CC271148-4642-D51C-6D06-0D64CB095424}"/>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19ABEE16-7656-903C-D585-DC3FD0688049}"/>
              </a:ext>
            </a:extLst>
          </p:cNvPr>
          <p:cNvSpPr>
            <a:spLocks noGrp="1"/>
          </p:cNvSpPr>
          <p:nvPr>
            <p:ph type="dt" idx="15"/>
          </p:nvPr>
        </p:nvSpPr>
        <p:spPr/>
        <p:txBody>
          <a:bodyPr/>
          <a:lstStyle/>
          <a:p>
            <a:r>
              <a:rPr lang="aa-ET"/>
              <a:t>July 2024</a:t>
            </a:r>
            <a:endParaRPr lang="en-GB" dirty="0"/>
          </a:p>
        </p:txBody>
      </p:sp>
      <p:sp>
        <p:nvSpPr>
          <p:cNvPr id="3" name="TextBox 2">
            <a:extLst>
              <a:ext uri="{FF2B5EF4-FFF2-40B4-BE49-F238E27FC236}">
                <a16:creationId xmlns="" xmlns:a16="http://schemas.microsoft.com/office/drawing/2014/main" id="{52B66E90-9277-AEC2-4C32-357B42D21129}"/>
              </a:ext>
            </a:extLst>
          </p:cNvPr>
          <p:cNvSpPr txBox="1"/>
          <p:nvPr/>
        </p:nvSpPr>
        <p:spPr>
          <a:xfrm>
            <a:off x="9470262" y="2770479"/>
            <a:ext cx="2458386" cy="1200329"/>
          </a:xfrm>
          <a:prstGeom prst="rect">
            <a:avLst/>
          </a:prstGeom>
          <a:noFill/>
        </p:spPr>
        <p:txBody>
          <a:bodyPr wrap="square" rtlCol="0">
            <a:spAutoFit/>
          </a:bodyPr>
          <a:lstStyle/>
          <a:p>
            <a:r>
              <a:rPr lang="en-US" dirty="0">
                <a:solidFill>
                  <a:schemeClr val="tx1"/>
                </a:solidFill>
              </a:rPr>
              <a:t>Block level 802.11 compliant STA</a:t>
            </a:r>
            <a:endParaRPr lang="aa-ET" dirty="0">
              <a:solidFill>
                <a:schemeClr val="tx1"/>
              </a:solidFill>
            </a:endParaRPr>
          </a:p>
        </p:txBody>
      </p:sp>
      <p:pic>
        <p:nvPicPr>
          <p:cNvPr id="8" name="Picture 7">
            <a:extLst>
              <a:ext uri="{FF2B5EF4-FFF2-40B4-BE49-F238E27FC236}">
                <a16:creationId xmlns="" xmlns:a16="http://schemas.microsoft.com/office/drawing/2014/main" id="{C67AAC5A-3AD0-1451-988C-9CD70B017083}"/>
              </a:ext>
            </a:extLst>
          </p:cNvPr>
          <p:cNvPicPr>
            <a:picLocks noChangeAspect="1"/>
          </p:cNvPicPr>
          <p:nvPr/>
        </p:nvPicPr>
        <p:blipFill>
          <a:blip r:embed="rId2"/>
          <a:stretch>
            <a:fillRect/>
          </a:stretch>
        </p:blipFill>
        <p:spPr>
          <a:xfrm>
            <a:off x="945497" y="1628800"/>
            <a:ext cx="8321273" cy="4274453"/>
          </a:xfrm>
          <a:prstGeom prst="rect">
            <a:avLst/>
          </a:prstGeom>
        </p:spPr>
      </p:pic>
    </p:spTree>
    <p:extLst>
      <p:ext uri="{BB962C8B-B14F-4D97-AF65-F5344CB8AC3E}">
        <p14:creationId xmlns:p14="http://schemas.microsoft.com/office/powerpoint/2010/main" val="179369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 xmlns:a16="http://schemas.microsoft.com/office/drawing/2014/main" id="{28D13C80-DFA7-107E-9DF2-5BB6EBD3406A}"/>
              </a:ext>
            </a:extLst>
          </p:cNvPr>
          <p:cNvSpPr>
            <a:spLocks noGrp="1"/>
          </p:cNvSpPr>
          <p:nvPr>
            <p:ph type="title"/>
          </p:nvPr>
        </p:nvSpPr>
        <p:spPr>
          <a:xfrm>
            <a:off x="914401" y="685801"/>
            <a:ext cx="10361084" cy="438943"/>
          </a:xfrm>
        </p:spPr>
        <p:txBody>
          <a:bodyPr/>
          <a:lstStyle/>
          <a:p>
            <a:r>
              <a:rPr lang="en-US" dirty="0"/>
              <a:t>Data delivery (Option 1)</a:t>
            </a:r>
          </a:p>
        </p:txBody>
      </p:sp>
      <p:sp>
        <p:nvSpPr>
          <p:cNvPr id="4" name="Slide Number Placeholder 3">
            <a:extLst>
              <a:ext uri="{FF2B5EF4-FFF2-40B4-BE49-F238E27FC236}">
                <a16:creationId xmlns="" xmlns:a16="http://schemas.microsoft.com/office/drawing/2014/main" id="{B61EBDFB-B625-DD75-4772-CE9455390FD7}"/>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8</a:t>
            </a:fld>
            <a:endParaRPr lang="en-GB"/>
          </a:p>
        </p:txBody>
      </p:sp>
      <p:sp>
        <p:nvSpPr>
          <p:cNvPr id="5" name="Footer Placeholder 4">
            <a:extLst>
              <a:ext uri="{FF2B5EF4-FFF2-40B4-BE49-F238E27FC236}">
                <a16:creationId xmlns="" xmlns:a16="http://schemas.microsoft.com/office/drawing/2014/main" id="{9819204A-24FA-15DC-D49F-C80D56F8E660}"/>
              </a:ext>
            </a:extLst>
          </p:cNvPr>
          <p:cNvSpPr>
            <a:spLocks noGrp="1"/>
          </p:cNvSpPr>
          <p:nvPr>
            <p:ph type="ftr" idx="14"/>
          </p:nvPr>
        </p:nvSpPr>
        <p:spPr>
          <a:xfrm>
            <a:off x="7143757" y="6475414"/>
            <a:ext cx="4246027" cy="180975"/>
          </a:xfrm>
        </p:spPr>
        <p:txBody>
          <a:bodyPr wrap="square" anchor="t">
            <a:normAutofit/>
          </a:bodyPr>
          <a:lstStyle/>
          <a:p>
            <a:pPr>
              <a:lnSpc>
                <a:spcPct val="90000"/>
              </a:lnSpc>
              <a:spcAft>
                <a:spcPts val="600"/>
              </a:spcAft>
            </a:pPr>
            <a:r>
              <a:rPr lang="en-GB"/>
              <a:t>Solomon Trainin, Wiliot</a:t>
            </a:r>
          </a:p>
        </p:txBody>
      </p:sp>
      <p:sp>
        <p:nvSpPr>
          <p:cNvPr id="6" name="Date Placeholder 5">
            <a:extLst>
              <a:ext uri="{FF2B5EF4-FFF2-40B4-BE49-F238E27FC236}">
                <a16:creationId xmlns="" xmlns:a16="http://schemas.microsoft.com/office/drawing/2014/main" id="{FD1705BC-1B43-7E20-889C-EE5F8CEBAA53}"/>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aa-ET"/>
              <a:t>July 2024</a:t>
            </a:r>
            <a:endParaRPr lang="en-GB"/>
          </a:p>
        </p:txBody>
      </p:sp>
      <p:sp>
        <p:nvSpPr>
          <p:cNvPr id="9" name="TextBox 8">
            <a:extLst>
              <a:ext uri="{FF2B5EF4-FFF2-40B4-BE49-F238E27FC236}">
                <a16:creationId xmlns="" xmlns:a16="http://schemas.microsoft.com/office/drawing/2014/main" id="{04BBCA24-4409-8392-2664-F453F6F023C1}"/>
              </a:ext>
            </a:extLst>
          </p:cNvPr>
          <p:cNvSpPr txBox="1"/>
          <p:nvPr/>
        </p:nvSpPr>
        <p:spPr>
          <a:xfrm>
            <a:off x="6243657" y="2060848"/>
            <a:ext cx="1800200" cy="461665"/>
          </a:xfrm>
          <a:prstGeom prst="rect">
            <a:avLst/>
          </a:prstGeom>
          <a:noFill/>
        </p:spPr>
        <p:txBody>
          <a:bodyPr wrap="square" rtlCol="0">
            <a:spAutoFit/>
          </a:bodyPr>
          <a:lstStyle/>
          <a:p>
            <a:r>
              <a:rPr lang="en-US" dirty="0">
                <a:solidFill>
                  <a:schemeClr val="tx1"/>
                </a:solidFill>
              </a:rPr>
              <a:t>Interrogator</a:t>
            </a:r>
            <a:endParaRPr lang="aa-ET" dirty="0">
              <a:solidFill>
                <a:schemeClr val="tx1"/>
              </a:solidFill>
            </a:endParaRPr>
          </a:p>
        </p:txBody>
      </p:sp>
      <p:sp>
        <p:nvSpPr>
          <p:cNvPr id="10" name="TextBox 9">
            <a:extLst>
              <a:ext uri="{FF2B5EF4-FFF2-40B4-BE49-F238E27FC236}">
                <a16:creationId xmlns="" xmlns:a16="http://schemas.microsoft.com/office/drawing/2014/main" id="{31C39204-427B-B055-6B7B-C592339044E6}"/>
              </a:ext>
            </a:extLst>
          </p:cNvPr>
          <p:cNvSpPr txBox="1"/>
          <p:nvPr/>
        </p:nvSpPr>
        <p:spPr>
          <a:xfrm>
            <a:off x="9712096" y="4149080"/>
            <a:ext cx="845497" cy="461665"/>
          </a:xfrm>
          <a:prstGeom prst="rect">
            <a:avLst/>
          </a:prstGeom>
          <a:noFill/>
        </p:spPr>
        <p:txBody>
          <a:bodyPr wrap="square" rtlCol="0">
            <a:spAutoFit/>
          </a:bodyPr>
          <a:lstStyle/>
          <a:p>
            <a:r>
              <a:rPr lang="en-US" dirty="0">
                <a:solidFill>
                  <a:schemeClr val="tx1"/>
                </a:solidFill>
              </a:rPr>
              <a:t>Tag</a:t>
            </a:r>
            <a:endParaRPr lang="aa-ET" dirty="0">
              <a:solidFill>
                <a:schemeClr val="tx1"/>
              </a:solidFill>
            </a:endParaRPr>
          </a:p>
        </p:txBody>
      </p:sp>
      <p:pic>
        <p:nvPicPr>
          <p:cNvPr id="7" name="Picture 6">
            <a:extLst>
              <a:ext uri="{FF2B5EF4-FFF2-40B4-BE49-F238E27FC236}">
                <a16:creationId xmlns="" xmlns:a16="http://schemas.microsoft.com/office/drawing/2014/main" id="{0B149EBF-0A8F-AEF2-DAB7-2F8999734FB8}"/>
              </a:ext>
            </a:extLst>
          </p:cNvPr>
          <p:cNvPicPr>
            <a:picLocks noChangeAspect="1"/>
          </p:cNvPicPr>
          <p:nvPr/>
        </p:nvPicPr>
        <p:blipFill>
          <a:blip r:embed="rId2"/>
          <a:stretch>
            <a:fillRect/>
          </a:stretch>
        </p:blipFill>
        <p:spPr>
          <a:xfrm>
            <a:off x="2423592" y="1412776"/>
            <a:ext cx="7046937" cy="4980363"/>
          </a:xfrm>
          <a:prstGeom prst="rect">
            <a:avLst/>
          </a:prstGeom>
        </p:spPr>
      </p:pic>
    </p:spTree>
    <p:extLst>
      <p:ext uri="{BB962C8B-B14F-4D97-AF65-F5344CB8AC3E}">
        <p14:creationId xmlns:p14="http://schemas.microsoft.com/office/powerpoint/2010/main" val="198584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2A7CED-3B90-C242-8DA5-AFBFFCDFDF32}"/>
              </a:ext>
            </a:extLst>
          </p:cNvPr>
          <p:cNvSpPr>
            <a:spLocks noGrp="1"/>
          </p:cNvSpPr>
          <p:nvPr>
            <p:ph type="title"/>
          </p:nvPr>
        </p:nvSpPr>
        <p:spPr>
          <a:xfrm>
            <a:off x="914401" y="685801"/>
            <a:ext cx="10361084" cy="438943"/>
          </a:xfrm>
        </p:spPr>
        <p:txBody>
          <a:bodyPr/>
          <a:lstStyle/>
          <a:p>
            <a:r>
              <a:rPr lang="en-US" dirty="0"/>
              <a:t>Data delivery (Option 2)</a:t>
            </a:r>
            <a:endParaRPr lang="aa-ET" dirty="0"/>
          </a:p>
        </p:txBody>
      </p:sp>
      <p:sp>
        <p:nvSpPr>
          <p:cNvPr id="4" name="Slide Number Placeholder 3">
            <a:extLst>
              <a:ext uri="{FF2B5EF4-FFF2-40B4-BE49-F238E27FC236}">
                <a16:creationId xmlns="" xmlns:a16="http://schemas.microsoft.com/office/drawing/2014/main" id="{1AF8623A-DF6F-9608-BDD3-AC2C40218A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 xmlns:a16="http://schemas.microsoft.com/office/drawing/2014/main" id="{D26AC428-899E-CA91-2098-B602C279CE83}"/>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7BC6FC6B-81D6-0AAF-5874-098BE0E33829}"/>
              </a:ext>
            </a:extLst>
          </p:cNvPr>
          <p:cNvSpPr>
            <a:spLocks noGrp="1"/>
          </p:cNvSpPr>
          <p:nvPr>
            <p:ph type="dt" idx="15"/>
          </p:nvPr>
        </p:nvSpPr>
        <p:spPr/>
        <p:txBody>
          <a:bodyPr/>
          <a:lstStyle/>
          <a:p>
            <a:r>
              <a:rPr lang="aa-ET"/>
              <a:t>July 2024</a:t>
            </a:r>
            <a:endParaRPr lang="en-GB" dirty="0"/>
          </a:p>
        </p:txBody>
      </p:sp>
      <p:sp>
        <p:nvSpPr>
          <p:cNvPr id="17" name="TextBox 16">
            <a:extLst>
              <a:ext uri="{FF2B5EF4-FFF2-40B4-BE49-F238E27FC236}">
                <a16:creationId xmlns="" xmlns:a16="http://schemas.microsoft.com/office/drawing/2014/main" id="{B0425805-EB19-2CA0-FE1A-84324BFF5494}"/>
              </a:ext>
            </a:extLst>
          </p:cNvPr>
          <p:cNvSpPr txBox="1"/>
          <p:nvPr/>
        </p:nvSpPr>
        <p:spPr>
          <a:xfrm>
            <a:off x="10257814" y="4653136"/>
            <a:ext cx="864096" cy="461665"/>
          </a:xfrm>
          <a:prstGeom prst="rect">
            <a:avLst/>
          </a:prstGeom>
          <a:noFill/>
        </p:spPr>
        <p:txBody>
          <a:bodyPr wrap="square" rtlCol="0">
            <a:spAutoFit/>
          </a:bodyPr>
          <a:lstStyle/>
          <a:p>
            <a:r>
              <a:rPr lang="en-US" dirty="0">
                <a:solidFill>
                  <a:schemeClr val="tx1"/>
                </a:solidFill>
              </a:rPr>
              <a:t>Tag</a:t>
            </a:r>
            <a:endParaRPr lang="aa-ET" dirty="0">
              <a:solidFill>
                <a:schemeClr val="tx1"/>
              </a:solidFill>
            </a:endParaRPr>
          </a:p>
        </p:txBody>
      </p:sp>
      <p:sp>
        <p:nvSpPr>
          <p:cNvPr id="18" name="TextBox 17">
            <a:extLst>
              <a:ext uri="{FF2B5EF4-FFF2-40B4-BE49-F238E27FC236}">
                <a16:creationId xmlns="" xmlns:a16="http://schemas.microsoft.com/office/drawing/2014/main" id="{A801EE3F-952B-2D7B-C743-7C9E4FF33F65}"/>
              </a:ext>
            </a:extLst>
          </p:cNvPr>
          <p:cNvSpPr txBox="1"/>
          <p:nvPr/>
        </p:nvSpPr>
        <p:spPr>
          <a:xfrm>
            <a:off x="6225366" y="1988840"/>
            <a:ext cx="1800200" cy="461665"/>
          </a:xfrm>
          <a:prstGeom prst="rect">
            <a:avLst/>
          </a:prstGeom>
          <a:noFill/>
        </p:spPr>
        <p:txBody>
          <a:bodyPr wrap="square" rtlCol="0">
            <a:spAutoFit/>
          </a:bodyPr>
          <a:lstStyle/>
          <a:p>
            <a:r>
              <a:rPr lang="en-US" dirty="0">
                <a:solidFill>
                  <a:schemeClr val="tx1"/>
                </a:solidFill>
              </a:rPr>
              <a:t>Interrogator</a:t>
            </a:r>
            <a:endParaRPr lang="aa-ET" dirty="0">
              <a:solidFill>
                <a:schemeClr val="tx1"/>
              </a:solidFill>
            </a:endParaRPr>
          </a:p>
        </p:txBody>
      </p:sp>
      <p:pic>
        <p:nvPicPr>
          <p:cNvPr id="12" name="Picture 11">
            <a:extLst>
              <a:ext uri="{FF2B5EF4-FFF2-40B4-BE49-F238E27FC236}">
                <a16:creationId xmlns="" xmlns:a16="http://schemas.microsoft.com/office/drawing/2014/main" id="{C1858188-239E-104F-BC7B-7EE93E1A6702}"/>
              </a:ext>
            </a:extLst>
          </p:cNvPr>
          <p:cNvPicPr>
            <a:picLocks noChangeAspect="1"/>
          </p:cNvPicPr>
          <p:nvPr/>
        </p:nvPicPr>
        <p:blipFill>
          <a:blip r:embed="rId2"/>
          <a:stretch>
            <a:fillRect/>
          </a:stretch>
        </p:blipFill>
        <p:spPr>
          <a:xfrm>
            <a:off x="1341787" y="1124745"/>
            <a:ext cx="8797104" cy="5184575"/>
          </a:xfrm>
          <a:prstGeom prst="rect">
            <a:avLst/>
          </a:prstGeom>
        </p:spPr>
      </p:pic>
    </p:spTree>
    <p:extLst>
      <p:ext uri="{BB962C8B-B14F-4D97-AF65-F5344CB8AC3E}">
        <p14:creationId xmlns:p14="http://schemas.microsoft.com/office/powerpoint/2010/main" val="359690940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43274</TotalTime>
  <Words>1446</Words>
  <Application>Microsoft Office PowerPoint</Application>
  <PresentationFormat>Widescreen</PresentationFormat>
  <Paragraphs>212</Paragraphs>
  <Slides>21</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1" baseType="lpstr">
      <vt:lpstr>Arial Unicode MS</vt:lpstr>
      <vt:lpstr>MS Gothic</vt:lpstr>
      <vt:lpstr>SimSun</vt:lpstr>
      <vt:lpstr>Aptos</vt:lpstr>
      <vt:lpstr>Arial</vt:lpstr>
      <vt:lpstr>Cambria</vt:lpstr>
      <vt:lpstr>OPPOSans B</vt:lpstr>
      <vt:lpstr>Times New Roman</vt:lpstr>
      <vt:lpstr>Office Theme</vt:lpstr>
      <vt:lpstr>Document</vt:lpstr>
      <vt:lpstr>Reference model of AMP only IOT devices</vt:lpstr>
      <vt:lpstr>Abstract</vt:lpstr>
      <vt:lpstr>AMP IoT device types</vt:lpstr>
      <vt:lpstr>Preliminary conclusion</vt:lpstr>
      <vt:lpstr>Two approaches</vt:lpstr>
      <vt:lpstr>AMP-only IoT Reference model (Option 1)</vt:lpstr>
      <vt:lpstr>AMP-only IoT Tag Reference model (Option 2) </vt:lpstr>
      <vt:lpstr>Data delivery (Option 1)</vt:lpstr>
      <vt:lpstr>Data delivery (Option 2)</vt:lpstr>
      <vt:lpstr>Example of Tag inventory and command for Option 2 (based on [3])</vt:lpstr>
      <vt:lpstr>Optimization of Tag inventory and data delivery </vt:lpstr>
      <vt:lpstr>Tag requirements for Option 1 that are not required for Option 2</vt:lpstr>
      <vt:lpstr>References</vt:lpstr>
      <vt:lpstr>Straw Poll</vt:lpstr>
      <vt:lpstr>Backup</vt:lpstr>
      <vt:lpstr>AMP-only IoT device vs AMP-assisted IoT device</vt:lpstr>
      <vt:lpstr>PowerPoint Presentation</vt:lpstr>
      <vt:lpstr>AMP-only IoT device vs AMP-assisted IoT device (cont.)</vt:lpstr>
      <vt:lpstr>RF powered AMP only IOT device</vt:lpstr>
      <vt:lpstr>Figure 7-1 Expectation of AMP-IoT [1]</vt:lpstr>
      <vt:lpstr>ISO/IEC ISO/IEC Standards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Solomon Trainin</dc:creator>
  <cp:keywords/>
  <cp:lastModifiedBy>Solomon Trainin</cp:lastModifiedBy>
  <cp:revision>17</cp:revision>
  <cp:lastPrinted>1601-01-01T00:00:00Z</cp:lastPrinted>
  <dcterms:created xsi:type="dcterms:W3CDTF">2024-03-05T08:35:31Z</dcterms:created>
  <dcterms:modified xsi:type="dcterms:W3CDTF">2024-07-15T09:39:35Z</dcterms:modified>
  <cp:category>Name, Affiliation</cp:category>
</cp:coreProperties>
</file>