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9" r:id="rId3"/>
    <p:sldId id="281" r:id="rId4"/>
    <p:sldId id="301" r:id="rId5"/>
    <p:sldId id="328" r:id="rId6"/>
    <p:sldId id="277" r:id="rId7"/>
    <p:sldId id="310" r:id="rId8"/>
    <p:sldId id="294" r:id="rId9"/>
    <p:sldId id="32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110" d="100"/>
          <a:sy n="110" d="100"/>
        </p:scale>
        <p:origin x="11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1174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Enhanced DRU Utilization in 40MHz and 80MHz Distributed Bandwidth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023505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Zhi</a:t>
                      </a: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Mao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571364" y="1581766"/>
            <a:ext cx="77708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each 20MHz sub-channel of the RRU scenario, there exist a 26-tone middle RRU 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Those 26-tone mid RRUs cannot be combined to form larger size RRUs, since there are not collocated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the DRU scenario, tones of each RU are uniformly distributed across the full distributed BW, which enable the combination of middle 26-tone DRU to form larger extra DRUs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Extra DRU in 40 MHz DBW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B142E23-81A6-4AF9-988F-F6DB8721F3B9}"/>
              </a:ext>
            </a:extLst>
          </p:cNvPr>
          <p:cNvSpPr txBox="1"/>
          <p:nvPr/>
        </p:nvSpPr>
        <p:spPr>
          <a:xfrm>
            <a:off x="571364" y="1581766"/>
            <a:ext cx="81771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284163" algn="just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In a </a:t>
            </a:r>
            <a:r>
              <a:rPr lang="en-GB" altLang="zh-CN" sz="1800" dirty="0">
                <a:solidFill>
                  <a:schemeClr val="tx1"/>
                </a:solidFill>
              </a:rPr>
              <a:t>40 MHz </a:t>
            </a:r>
            <a:r>
              <a:rPr lang="en-US" altLang="zh-CN" sz="1800" dirty="0">
                <a:solidFill>
                  <a:schemeClr val="tx1"/>
                </a:solidFill>
              </a:rPr>
              <a:t>PPDU, if tones of a DRU are distributed evenly, then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solidFill>
                  <a:schemeClr val="tx1"/>
                </a:solidFill>
              </a:rPr>
              <a:t>The tone separation distance of a 26-tone DRU is 18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solidFill>
                  <a:schemeClr val="tx1"/>
                </a:solidFill>
              </a:rPr>
              <a:t>The tone separation distance of a </a:t>
            </a:r>
            <a:r>
              <a:rPr lang="en-US" altLang="zh-CN" sz="1400" b="1" dirty="0">
                <a:solidFill>
                  <a:schemeClr val="tx1"/>
                </a:solidFill>
              </a:rPr>
              <a:t>52-tone DRU is 9</a:t>
            </a:r>
          </a:p>
          <a:p>
            <a:pPr marL="341313" indent="-284163" algn="just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Based on that observation, there can be at most nine 52-tone DRUs in a </a:t>
            </a:r>
            <a:r>
              <a:rPr lang="en-GB" altLang="zh-CN" sz="1800" dirty="0">
                <a:solidFill>
                  <a:schemeClr val="tx1"/>
                </a:solidFill>
              </a:rPr>
              <a:t>40 MHz </a:t>
            </a:r>
            <a:r>
              <a:rPr lang="en-US" altLang="zh-CN" sz="1800" dirty="0">
                <a:solidFill>
                  <a:schemeClr val="tx1"/>
                </a:solidFill>
              </a:rPr>
              <a:t>PPDU.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solidFill>
                  <a:schemeClr val="tx1"/>
                </a:solidFill>
              </a:rPr>
              <a:t>Eight of them follow the </a:t>
            </a:r>
            <a:r>
              <a:rPr lang="en-US" altLang="zh-CN" sz="1400" b="1" dirty="0">
                <a:solidFill>
                  <a:schemeClr val="tx1"/>
                </a:solidFill>
              </a:rPr>
              <a:t>same indexing </a:t>
            </a:r>
            <a:r>
              <a:rPr lang="en-US" altLang="zh-CN" sz="1400" dirty="0">
                <a:solidFill>
                  <a:schemeClr val="tx1"/>
                </a:solidFill>
              </a:rPr>
              <a:t>as RRUs, and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400" dirty="0">
                <a:solidFill>
                  <a:schemeClr val="tx1"/>
                </a:solidFill>
              </a:rPr>
              <a:t>The extra </a:t>
            </a:r>
            <a:r>
              <a:rPr lang="en-GB" altLang="zh-CN" sz="1400" dirty="0">
                <a:solidFill>
                  <a:schemeClr val="tx1"/>
                </a:solidFill>
              </a:rPr>
              <a:t>52-tone DRU should be allocated </a:t>
            </a:r>
            <a:r>
              <a:rPr lang="en-GB" altLang="zh-CN" sz="1400" b="1" dirty="0">
                <a:solidFill>
                  <a:schemeClr val="tx1"/>
                </a:solidFill>
              </a:rPr>
              <a:t>a new DRU index</a:t>
            </a:r>
            <a:r>
              <a:rPr lang="en-GB" altLang="zh-CN" sz="1400" dirty="0">
                <a:solidFill>
                  <a:schemeClr val="tx1"/>
                </a:solidFill>
              </a:rPr>
              <a:t>. 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341313" indent="-284163" algn="just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solidFill>
                  <a:schemeClr val="tx1"/>
                </a:solidFill>
              </a:rPr>
              <a:t>The extra </a:t>
            </a:r>
            <a:r>
              <a:rPr lang="en-GB" altLang="zh-CN" sz="1800" dirty="0">
                <a:solidFill>
                  <a:schemeClr val="tx1"/>
                </a:solidFill>
              </a:rPr>
              <a:t>9</a:t>
            </a:r>
            <a:r>
              <a:rPr lang="en-GB" altLang="zh-CN" sz="1800" baseline="30000" dirty="0">
                <a:solidFill>
                  <a:schemeClr val="tx1"/>
                </a:solidFill>
              </a:rPr>
              <a:t>th</a:t>
            </a:r>
            <a:r>
              <a:rPr lang="en-GB" altLang="zh-CN" sz="1800" dirty="0">
                <a:solidFill>
                  <a:schemeClr val="tx1"/>
                </a:solidFill>
              </a:rPr>
              <a:t> 52-tone DRU can be formed by </a:t>
            </a:r>
            <a:r>
              <a:rPr lang="en-US" altLang="zh-CN" sz="1800" dirty="0">
                <a:solidFill>
                  <a:schemeClr val="tx1"/>
                </a:solidFill>
              </a:rPr>
              <a:t>combining 26-tone DRU 5 and 14[2] </a:t>
            </a:r>
          </a:p>
          <a:p>
            <a:endParaRPr lang="en-US" altLang="zh-CN" dirty="0">
              <a:solidFill>
                <a:schemeClr val="tx1"/>
              </a:solidFill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D3E00FC8-E85E-429F-BEE3-3D67C921A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256118"/>
              </p:ext>
            </p:extLst>
          </p:nvPr>
        </p:nvGraphicFramePr>
        <p:xfrm>
          <a:off x="1345407" y="3681730"/>
          <a:ext cx="6451597" cy="106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2621">
                  <a:extLst>
                    <a:ext uri="{9D8B030D-6E8A-4147-A177-3AD203B41FA5}">
                      <a16:colId xmlns:a16="http://schemas.microsoft.com/office/drawing/2014/main" val="3239783999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562677940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316098742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292203112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38774001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959315609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633807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750629378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670204613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108158823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124879739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2647275674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849381858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674271779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911653170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608990780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079489668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1588036824"/>
                    </a:ext>
                  </a:extLst>
                </a:gridCol>
                <a:gridCol w="278832">
                  <a:extLst>
                    <a:ext uri="{9D8B030D-6E8A-4147-A177-3AD203B41FA5}">
                      <a16:colId xmlns:a16="http://schemas.microsoft.com/office/drawing/2014/main" val="3484701269"/>
                    </a:ext>
                  </a:extLst>
                </a:gridCol>
              </a:tblGrid>
              <a:tr h="171450"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Updated DRU logical structure in 40 MHz PPDU</a:t>
                      </a:r>
                      <a:endParaRPr lang="zh-CN" alt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021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26-tone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1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3</a:t>
                      </a:r>
                      <a:endParaRPr lang="en-US" altLang="zh-CN" sz="11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4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5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6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7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8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9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10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13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14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15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16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17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18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61323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52-tone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9p1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3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4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5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6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9p2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7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8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86302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106-tone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/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3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/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4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58124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242-tone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2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14394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484-tone dRU</a:t>
                      </a:r>
                      <a:endParaRPr lang="en-US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endParaRPr lang="en-US" altLang="zh-CN" sz="11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875312"/>
                  </a:ext>
                </a:extLst>
              </a:tr>
            </a:tbl>
          </a:graphicData>
        </a:graphic>
      </p:graphicFrame>
      <p:sp>
        <p:nvSpPr>
          <p:cNvPr id="3" name="矩形 2">
            <a:extLst>
              <a:ext uri="{FF2B5EF4-FFF2-40B4-BE49-F238E27FC236}">
                <a16:creationId xmlns:a16="http://schemas.microsoft.com/office/drawing/2014/main" id="{CFB351B8-8506-4022-9D5E-9A4C2CFA6E84}"/>
              </a:ext>
            </a:extLst>
          </p:cNvPr>
          <p:cNvSpPr/>
          <p:nvPr/>
        </p:nvSpPr>
        <p:spPr>
          <a:xfrm>
            <a:off x="1227020" y="4983846"/>
            <a:ext cx="6235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Based on the tone plan in [1], the tone indices of the 52-tone DRU 9 are: </a:t>
            </a:r>
            <a:r>
              <a:rPr lang="en-US" altLang="zh-CN" sz="1600" b="1" dirty="0">
                <a:solidFill>
                  <a:srgbClr val="FF0000"/>
                </a:solidFill>
              </a:rPr>
              <a:t>[-234:9:-9, 18:9:243]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The 9th 52-tone DRU have exactly the </a:t>
            </a:r>
            <a:r>
              <a:rPr lang="en-US" altLang="zh-CN" sz="1600" b="1" dirty="0">
                <a:solidFill>
                  <a:srgbClr val="FF0000"/>
                </a:solidFill>
              </a:rPr>
              <a:t>same power boost gain and relative tone indices</a:t>
            </a:r>
            <a:r>
              <a:rPr lang="en-GB" altLang="zh-CN" sz="1600" dirty="0">
                <a:solidFill>
                  <a:schemeClr val="tx1"/>
                </a:solidFill>
              </a:rPr>
              <a:t> as other 52-tone DRUs in 40 MHz PPDU. 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Extra DRUs in 80 MHz DBW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1ECEF57-6BB5-4E51-9FB1-8EA74A7D0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84784"/>
            <a:ext cx="7770813" cy="4846613"/>
          </a:xfrm>
        </p:spPr>
        <p:txBody>
          <a:bodyPr/>
          <a:lstStyle/>
          <a:p>
            <a:pPr marL="400050"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In an </a:t>
            </a:r>
            <a:r>
              <a:rPr lang="en-GB" altLang="zh-CN" dirty="0"/>
              <a:t>80 MHz </a:t>
            </a:r>
            <a:r>
              <a:rPr lang="en-US" altLang="zh-CN" dirty="0"/>
              <a:t>PPDU,</a:t>
            </a:r>
          </a:p>
          <a:p>
            <a:pPr marL="1005750" indent="-285750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/>
              <a:t>The first extra </a:t>
            </a:r>
            <a:r>
              <a:rPr lang="en-GB" altLang="zh-CN" sz="1800" b="0" dirty="0"/>
              <a:t>17</a:t>
            </a:r>
            <a:r>
              <a:rPr lang="en-GB" altLang="zh-CN" sz="1800" b="0" baseline="30000" dirty="0"/>
              <a:t>th</a:t>
            </a:r>
            <a:r>
              <a:rPr lang="en-GB" altLang="zh-CN" sz="1800" b="0" dirty="0"/>
              <a:t> 52-tone DRU can be formed by </a:t>
            </a:r>
            <a:r>
              <a:rPr lang="en-US" altLang="zh-CN" sz="1800" b="0" dirty="0"/>
              <a:t>combining 26-tone DRU 5 and 14. </a:t>
            </a:r>
          </a:p>
          <a:p>
            <a:pPr marL="1005750" indent="-285750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/>
              <a:t>The second extra </a:t>
            </a:r>
            <a:r>
              <a:rPr lang="en-GB" altLang="zh-CN" sz="1800" b="0" dirty="0"/>
              <a:t>18</a:t>
            </a:r>
            <a:r>
              <a:rPr lang="en-GB" altLang="zh-CN" sz="1800" b="0" baseline="30000" dirty="0"/>
              <a:t>th</a:t>
            </a:r>
            <a:r>
              <a:rPr lang="en-GB" altLang="zh-CN" sz="1800" b="0" dirty="0"/>
              <a:t> 52-tone DRU can be formed by </a:t>
            </a:r>
            <a:r>
              <a:rPr lang="en-US" altLang="zh-CN" sz="1800" b="0" dirty="0"/>
              <a:t>combining 26-tone DRU 24 and 33. </a:t>
            </a:r>
          </a:p>
          <a:p>
            <a:pPr marL="1005750" indent="-285750"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b="0" dirty="0"/>
              <a:t>The extra (</a:t>
            </a:r>
            <a:r>
              <a:rPr lang="en-GB" altLang="zh-CN" sz="1800" b="0" dirty="0"/>
              <a:t>9</a:t>
            </a:r>
            <a:r>
              <a:rPr lang="en-GB" altLang="zh-CN" sz="1800" b="0" baseline="30000" dirty="0"/>
              <a:t>th</a:t>
            </a:r>
            <a:r>
              <a:rPr lang="en-GB" altLang="zh-CN" sz="1800" b="0" dirty="0"/>
              <a:t>) 106-tone DRU can be formed by </a:t>
            </a:r>
            <a:r>
              <a:rPr lang="en-US" altLang="zh-CN" sz="1800" b="0" dirty="0"/>
              <a:t>combining 52-tone DRU 17,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18 and 2 extra tones.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A6BFA2E-2FD7-49E1-9F43-FA977FFAF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4971"/>
              </p:ext>
            </p:extLst>
          </p:nvPr>
        </p:nvGraphicFramePr>
        <p:xfrm>
          <a:off x="430726" y="3588913"/>
          <a:ext cx="8280957" cy="1125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8898">
                  <a:extLst>
                    <a:ext uri="{9D8B030D-6E8A-4147-A177-3AD203B41FA5}">
                      <a16:colId xmlns:a16="http://schemas.microsoft.com/office/drawing/2014/main" val="1170818213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47169609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593827368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19449203"/>
                    </a:ext>
                  </a:extLst>
                </a:gridCol>
                <a:gridCol w="115859">
                  <a:extLst>
                    <a:ext uri="{9D8B030D-6E8A-4147-A177-3AD203B41FA5}">
                      <a16:colId xmlns:a16="http://schemas.microsoft.com/office/drawing/2014/main" val="584458378"/>
                    </a:ext>
                  </a:extLst>
                </a:gridCol>
                <a:gridCol w="286955">
                  <a:extLst>
                    <a:ext uri="{9D8B030D-6E8A-4147-A177-3AD203B41FA5}">
                      <a16:colId xmlns:a16="http://schemas.microsoft.com/office/drawing/2014/main" val="3242434644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309772740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487888678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585204161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3742104692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426371067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254154093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687444213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32246610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919580412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575907263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205589636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580696403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4275277369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539134933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551286224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094339999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802003130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746359350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787082116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628149960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440497978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3348640073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374428265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404954936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097387967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869465656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511185434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492164629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1639183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1767761374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30887144"/>
                    </a:ext>
                  </a:extLst>
                </a:gridCol>
                <a:gridCol w="201407">
                  <a:extLst>
                    <a:ext uri="{9D8B030D-6E8A-4147-A177-3AD203B41FA5}">
                      <a16:colId xmlns:a16="http://schemas.microsoft.com/office/drawing/2014/main" val="2266381680"/>
                    </a:ext>
                  </a:extLst>
                </a:gridCol>
              </a:tblGrid>
              <a:tr h="156096">
                <a:tc gridSpan="3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Updated DRU logical structure in 40 MHz PPDU</a:t>
                      </a:r>
                      <a:endParaRPr lang="zh-CN" alt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315678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26-tone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6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10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14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16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20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24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26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30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34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910706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52-tone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3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4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6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/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10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>
                          <a:effectLst/>
                        </a:rPr>
                        <a:t>14</a:t>
                      </a:r>
                      <a:endParaRPr lang="en-US" altLang="zh-CN" sz="1000" b="0" i="0" u="none" strike="noStrike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18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07772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106-tone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5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6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7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9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109749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242-tone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3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583263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484-tone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2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067596"/>
                  </a:ext>
                </a:extLst>
              </a:tr>
              <a:tr h="1560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996-tone dRU</a:t>
                      </a:r>
                      <a:endParaRPr lang="en-US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7"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dirty="0">
                          <a:effectLst/>
                        </a:rPr>
                        <a:t>1</a:t>
                      </a:r>
                      <a:endParaRPr lang="en-US" altLang="zh-CN" sz="1000" b="0" i="0" u="none" strike="noStrike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392" marR="8392" marT="83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560474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D3373D8A-2B19-4E47-BC02-C1C83824BD1F}"/>
              </a:ext>
            </a:extLst>
          </p:cNvPr>
          <p:cNvSpPr/>
          <p:nvPr/>
        </p:nvSpPr>
        <p:spPr>
          <a:xfrm>
            <a:off x="1227020" y="5072264"/>
            <a:ext cx="72295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600" dirty="0">
                <a:solidFill>
                  <a:schemeClr val="tx1"/>
                </a:solidFill>
              </a:rPr>
              <a:t>The power boost gain and relative tone indices</a:t>
            </a:r>
            <a:r>
              <a:rPr lang="en-GB" altLang="zh-CN" sz="1600" dirty="0">
                <a:solidFill>
                  <a:schemeClr val="tx1"/>
                </a:solidFill>
              </a:rPr>
              <a:t> depends on the detailed tone plan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9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22DCAE-5C61-49CE-AECD-8CF42A727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of  Extra DRUs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EAE455-F645-461A-BC92-BBE460402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00808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There are more than 20 reserved entries for the RU Allocation subfield, which can be used to signal the extra DRUs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Alternatively, the MRU entries can be reinterpreted to signal the extra DRUs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5C899F-3E9A-46AF-A8E3-54E63265FA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EC94012-6F97-47B5-BC00-F0F5C79B5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50" y="3704630"/>
            <a:ext cx="6315075" cy="277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1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Extra DRUs can be defined to enhance spectrum efficiency in both 40MHz and 80MHz distributed bandwidths to improving Spectrum Efficiency with simple implementation of signaling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The introduction of extra DRUs is a valuable addition to DRU transmission considering its enhanced spectrum efficiency and straightforward signaling .</a:t>
            </a: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C2B7071-0F23-4101-84B2-4A16C4EB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4916760"/>
          </a:xfrm>
        </p:spPr>
        <p:txBody>
          <a:bodyPr/>
          <a:lstStyle/>
          <a:p>
            <a:pPr marL="0" indent="0"/>
            <a:r>
              <a:rPr lang="en-US" altLang="ko-KR" sz="2000" dirty="0"/>
              <a:t>[1] 11-24-0468-01-00bn-dru-tone-plan-for-11bn</a:t>
            </a:r>
          </a:p>
          <a:p>
            <a:pPr marL="0" indent="0">
              <a:buNone/>
            </a:pPr>
            <a:r>
              <a:rPr lang="en-US" altLang="ko-KR" sz="2000" dirty="0"/>
              <a:t>[2] 11-24-0790-00-00bn-extra-drus-construction</a:t>
            </a:r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The UHR shall define the 9th 52-tone DRU for the 40MHz distributed bandwidth </a:t>
            </a:r>
            <a:r>
              <a:rPr lang="en-US" altLang="zh-CN" sz="1400" dirty="0"/>
              <a:t>.</a:t>
            </a:r>
          </a:p>
          <a:p>
            <a:pPr lvl="2"/>
            <a:r>
              <a:rPr lang="en-US" altLang="zh-CN" sz="1400" dirty="0"/>
              <a:t>The detailed tone indices are TBD</a:t>
            </a:r>
            <a:endParaRPr lang="en-US" altLang="ko-KR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The UHR shall define the 17th 52-tone DRU, 18th 52-tone DRU and the 9th 106-tone DRU for the 80MHz distributed bandwidth </a:t>
            </a:r>
            <a:endParaRPr lang="en-US" altLang="zh-CN" sz="1400" dirty="0"/>
          </a:p>
          <a:p>
            <a:pPr lvl="2"/>
            <a:r>
              <a:rPr lang="en-US" altLang="zh-CN" sz="1400" dirty="0"/>
              <a:t>The detailed tone indices are TBD</a:t>
            </a: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5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12605</TotalTime>
  <Words>694</Words>
  <Application>Microsoft Office PowerPoint</Application>
  <PresentationFormat>全屏显示(4:3)</PresentationFormat>
  <Paragraphs>194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굴림</vt:lpstr>
      <vt:lpstr>MS Gothic</vt:lpstr>
      <vt:lpstr>宋体</vt:lpstr>
      <vt:lpstr>Arial</vt:lpstr>
      <vt:lpstr>Times New Roman</vt:lpstr>
      <vt:lpstr>Wingdings</vt:lpstr>
      <vt:lpstr>Office 主题</vt:lpstr>
      <vt:lpstr>Enhanced DRU Utilization in 40MHz and 80MHz Distributed Bandwidth</vt:lpstr>
      <vt:lpstr>Introduction</vt:lpstr>
      <vt:lpstr>Extra DRU in 40 MHz DBW</vt:lpstr>
      <vt:lpstr>Extra DRUs in 80 MHz DBW</vt:lpstr>
      <vt:lpstr>Signaling of  Extra DRUs </vt:lpstr>
      <vt:lpstr>Summary</vt:lpstr>
      <vt:lpstr>References</vt:lpstr>
      <vt:lpstr>SP1</vt:lpstr>
      <vt:lpstr>SP2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327</cp:revision>
  <cp:lastPrinted>1601-01-01T00:00:00Z</cp:lastPrinted>
  <dcterms:created xsi:type="dcterms:W3CDTF">2020-06-15T07:09:50Z</dcterms:created>
  <dcterms:modified xsi:type="dcterms:W3CDTF">2024-07-15T01:25:34Z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(3)CNynUwekVlQ9el3j0UcVAn/xSlZJfvAa45frpixR2uz6sAPdBaZs/nPBOAdHy+vd52L66QpK
7tZzi89nv1LDs9lRGhtWH8elRWW5VkvlvDub0W/e4cZPZZKFiBT3AezcTYfxlev82AeVuC+m
ZG3sjZSTiiVICYYK9JYfb8CeaK5bkNQ7vljFO3WvBxhb5X3f5fMEkXBguIh5bC1iDc8+5y+c
G2IKQ+CRWqkuZWeW9k</vt:lpwstr>
  </property>
  <property fmtid="{D5CDD505-2E9C-101B-9397-08002B2CF9AE}" pid="3" name="_2015_ms_pID_7253431">
    <vt:lpwstr>r1xO86CFrBGAM+eXbNC0SEBht3EVJCktlPztCrAP74bHHcTJBBdvL9
uoHBuCs24GoD7VVQBp24z/BZ1A12H1nYh1LAUvvFtK2jk7gnXTMiwkUJC6iqpa4ZDUe+Yxun
bdWelrvz+kAKJBo9/Ak+kbfaks6gqItqRkwGiA4yRepIrtFXDV7f/sNU+UdRxDXTqXQnqz4K
DGjOjf0+y8T8xx2luUtv+/Ir6NN1G0TeNVmo</vt:lpwstr>
  </property>
  <property fmtid="{D5CDD505-2E9C-101B-9397-08002B2CF9AE}" pid="4" name="_2015_ms_pID_7253432">
    <vt:lpwstr>8Q==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1719540579</vt:lpwstr>
  </property>
</Properties>
</file>