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24" r:id="rId2"/>
    <p:sldId id="336" r:id="rId3"/>
    <p:sldId id="338" r:id="rId4"/>
    <p:sldId id="339" r:id="rId5"/>
    <p:sldId id="340" r:id="rId6"/>
    <p:sldId id="341" r:id="rId7"/>
    <p:sldId id="342" r:id="rId8"/>
    <p:sldId id="343" r:id="rId9"/>
    <p:sldId id="347" r:id="rId10"/>
    <p:sldId id="345" r:id="rId11"/>
    <p:sldId id="346" r:id="rId12"/>
    <p:sldId id="337"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10" clrIdx="0">
    <p:extLst>
      <p:ext uri="{19B8F6BF-5375-455C-9EA6-DF929625EA0E}">
        <p15:presenceInfo xmlns:p15="http://schemas.microsoft.com/office/powerpoint/2012/main" userId="S-1-5-21-147214757-305610072-1517763936-7933830" providerId="AD"/>
      </p:ext>
    </p:extLst>
  </p:cmAuthor>
  <p:cmAuthor id="2" name="xuyue (I)" initials="x(" lastIdx="8" clrIdx="1">
    <p:extLst>
      <p:ext uri="{19B8F6BF-5375-455C-9EA6-DF929625EA0E}">
        <p15:presenceInfo xmlns:p15="http://schemas.microsoft.com/office/powerpoint/2012/main" userId="S-1-5-21-147214757-305610072-1517763936-961086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浅色样式 2 - 强调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主题样式 2 - 强调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度样式 1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5256" autoAdjust="0"/>
  </p:normalViewPr>
  <p:slideViewPr>
    <p:cSldViewPr>
      <p:cViewPr varScale="1">
        <p:scale>
          <a:sx n="80" d="100"/>
          <a:sy n="80" d="100"/>
        </p:scale>
        <p:origin x="100" y="60"/>
      </p:cViewPr>
      <p:guideLst>
        <p:guide orient="horz" pos="2160"/>
        <p:guide pos="3840"/>
      </p:guideLst>
    </p:cSldViewPr>
  </p:slideViewPr>
  <p:outlineViewPr>
    <p:cViewPr varScale="1">
      <p:scale>
        <a:sx n="170" d="200"/>
        <a:sy n="170" d="200"/>
      </p:scale>
      <p:origin x="0" y="-52613"/>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Bo Gong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ltLang="zh-CN" dirty="0"/>
              <a:t>Bo Gong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Bo Gong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ltLang="zh-CN" dirty="0"/>
              <a:t>Bo Gong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ltLang="zh-CN" dirty="0"/>
              <a:t>Bo Gong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ltLang="zh-CN" dirty="0"/>
              <a:t>Bo Gong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Bo Gong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802.11-24/1172r1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CSD Indication Design</a:t>
            </a:r>
          </a:p>
        </p:txBody>
      </p:sp>
      <p:sp>
        <p:nvSpPr>
          <p:cNvPr id="3074" name="Rectangle 2"/>
          <p:cNvSpPr>
            <a:spLocks noGrp="1" noChangeArrowheads="1"/>
          </p:cNvSpPr>
          <p:nvPr>
            <p:ph type="subTitle" idx="1"/>
          </p:nvPr>
        </p:nvSpPr>
        <p:spPr>
          <a:xfrm>
            <a:off x="1717675" y="159596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2024-07-11</a:t>
            </a:r>
          </a:p>
        </p:txBody>
      </p:sp>
      <p:sp>
        <p:nvSpPr>
          <p:cNvPr id="6" name="Date Placeholder 3"/>
          <p:cNvSpPr>
            <a:spLocks noGrp="1"/>
          </p:cNvSpPr>
          <p:nvPr>
            <p:ph type="dt" idx="10"/>
          </p:nvPr>
        </p:nvSpPr>
        <p:spPr/>
        <p:txBody>
          <a:bodyPr/>
          <a:lstStyle/>
          <a:p>
            <a:r>
              <a:rPr lang="en-US" altLang="zh-CN" dirty="0"/>
              <a:t>July 2024</a:t>
            </a:r>
            <a:endParaRPr lang="en-GB" altLang="zh-CN" dirty="0"/>
          </a:p>
        </p:txBody>
      </p:sp>
      <p:sp>
        <p:nvSpPr>
          <p:cNvPr id="7" name="Footer Placeholder 4"/>
          <p:cNvSpPr>
            <a:spLocks noGrp="1"/>
          </p:cNvSpPr>
          <p:nvPr>
            <p:ph type="ftr" idx="11"/>
          </p:nvPr>
        </p:nvSpPr>
        <p:spPr/>
        <p:txBody>
          <a:bodyPr/>
          <a:lstStyle/>
          <a:p>
            <a:r>
              <a:rPr lang="en-US" dirty="0"/>
              <a:t>Bo Gong </a:t>
            </a:r>
            <a:r>
              <a:rPr lang="en-US" altLang="zh-CN" dirty="0"/>
              <a:t>(Huawei)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8517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553398595"/>
              </p:ext>
            </p:extLst>
          </p:nvPr>
        </p:nvGraphicFramePr>
        <p:xfrm>
          <a:off x="1087839" y="2780928"/>
          <a:ext cx="10115805" cy="1549079"/>
        </p:xfrm>
        <a:graphic>
          <a:graphicData uri="http://schemas.openxmlformats.org/drawingml/2006/table">
            <a:tbl>
              <a:tblPr>
                <a:tableStyleId>{5C22544A-7EE6-4342-B048-85BDC9FD1C3A}</a:tableStyleId>
              </a:tblPr>
              <a:tblGrid>
                <a:gridCol w="1983825">
                  <a:extLst>
                    <a:ext uri="{9D8B030D-6E8A-4147-A177-3AD203B41FA5}">
                      <a16:colId xmlns:a16="http://schemas.microsoft.com/office/drawing/2014/main" val="1982600515"/>
                    </a:ext>
                  </a:extLst>
                </a:gridCol>
                <a:gridCol w="1368152">
                  <a:extLst>
                    <a:ext uri="{9D8B030D-6E8A-4147-A177-3AD203B41FA5}">
                      <a16:colId xmlns:a16="http://schemas.microsoft.com/office/drawing/2014/main" val="2703258511"/>
                    </a:ext>
                  </a:extLst>
                </a:gridCol>
                <a:gridCol w="2440656">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230973">
                <a:tc>
                  <a:txBody>
                    <a:bodyPr/>
                    <a:lstStyle/>
                    <a:p>
                      <a:pPr marL="0" marR="0">
                        <a:lnSpc>
                          <a:spcPct val="110000"/>
                        </a:lnSpc>
                        <a:spcBef>
                          <a:spcPts val="0"/>
                        </a:spcBef>
                        <a:spcAft>
                          <a:spcPts val="0"/>
                        </a:spcAft>
                      </a:pPr>
                      <a:r>
                        <a:rPr lang="en-US" sz="1800" b="1" kern="0" dirty="0">
                          <a:effectLst/>
                          <a:latin typeface="Times New Roman" panose="02020603050405020304" pitchFamily="18" charset="0"/>
                          <a:cs typeface="Times New Roman" panose="02020603050405020304" pitchFamily="18"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Affiliations</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Times New Roman" panose="02020603050405020304" pitchFamily="18" charset="0"/>
                          <a:cs typeface="Times New Roman" panose="02020603050405020304" pitchFamily="18" charset="0"/>
                        </a:rPr>
                        <a:t>Email</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632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1800" baseline="0" dirty="0">
                          <a:effectLst/>
                          <a:latin typeface="Times New Roman" panose="02020603050405020304" pitchFamily="18" charset="0"/>
                          <a:ea typeface="Times New Roman" panose="02020603050405020304" pitchFamily="18" charset="0"/>
                          <a:cs typeface="Times New Roman" panose="02020603050405020304" pitchFamily="18" charset="0"/>
                        </a:rPr>
                        <a:t> Gong</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Times New Roman" panose="02020603050405020304" pitchFamily="18" charset="0"/>
                          <a:ea typeface="+mn-ea"/>
                          <a:cs typeface="Times New Roman" panose="02020603050405020304" pitchFamily="18" charset="0"/>
                        </a:rPr>
                        <a:t>Huawei</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gongbo8@huawei.com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99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Jian Yu (Ross)</a:t>
                      </a:r>
                      <a:endParaRPr lang="zh-CN" alt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ross.yujian@huawei.com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52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Ming Gan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kern="1200" baseline="0" dirty="0">
                        <a:solidFill>
                          <a:schemeClr val="dk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zh-CN" dirty="0"/>
                        <a:t>ming.gan@huawei.com</a:t>
                      </a:r>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3" name="内容占位符 2"/>
          <p:cNvSpPr>
            <a:spLocks noGrp="1"/>
          </p:cNvSpPr>
          <p:nvPr>
            <p:ph idx="1"/>
          </p:nvPr>
        </p:nvSpPr>
        <p:spPr>
          <a:xfrm>
            <a:off x="1415479" y="1977125"/>
            <a:ext cx="9034459" cy="1595891"/>
          </a:xfrm>
        </p:spPr>
        <p:txBody>
          <a:bodyPr/>
          <a:lstStyle/>
          <a:p>
            <a:pPr marL="0" lvl="0" indent="0" eaLnBrk="0" hangingPunct="0">
              <a:spcBef>
                <a:spcPct val="0"/>
              </a:spcBef>
            </a:pPr>
            <a:r>
              <a:rPr lang="en-US" altLang="zh-CN" sz="1800" b="0" dirty="0"/>
              <a:t>In this proposal, </a:t>
            </a:r>
            <a:r>
              <a:rPr lang="en-US" altLang="zh-CN" sz="1800" b="0" kern="1200" dirty="0">
                <a:ea typeface="MS Gothic" charset="-128"/>
              </a:rPr>
              <a:t>we suggest that CSDs for each user are allocated by AP and indicated in the User Info field of the trigger frame. In addition, we verify that CSDs allocated by AP achieves better AGC performance.</a:t>
            </a:r>
            <a:endParaRPr lang="zh-CN" altLang="zh-CN" sz="1400" b="0" kern="1200" dirty="0">
              <a:ea typeface="MS Gothic" charset="-128"/>
            </a:endParaRPr>
          </a:p>
          <a:p>
            <a:endParaRPr lang="zh-CN" altLang="en-US"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914401" y="28179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685612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a:t>Do you agree to add the following text to the </a:t>
            </a:r>
            <a:r>
              <a:rPr lang="en-US" altLang="zh-CN" dirty="0" err="1"/>
              <a:t>TGbn</a:t>
            </a:r>
            <a:r>
              <a:rPr lang="en-US" altLang="zh-CN" dirty="0"/>
              <a:t> SFD?</a:t>
            </a:r>
          </a:p>
          <a:p>
            <a:r>
              <a:rPr lang="en-US" altLang="zh-CN" dirty="0"/>
              <a:t>	</a:t>
            </a:r>
            <a:r>
              <a:rPr lang="en-US" altLang="zh-CN" b="0" dirty="0"/>
              <a:t>In DRU transmission, the CSD start index for each user is indicated in the user info field.</a:t>
            </a:r>
            <a:endParaRPr lang="zh-CN" altLang="en-US" b="0" dirty="0"/>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8041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1403415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r>
              <a:rPr lang="en-US" altLang="zh-CN" sz="2000" b="0" dirty="0"/>
              <a:t>[1] </a:t>
            </a:r>
            <a:r>
              <a:rPr lang="en-GB" altLang="zh-CN" sz="2000" b="0" dirty="0"/>
              <a:t>11-24-0209-02-00bn-specification-framework-for-tgbn</a:t>
            </a:r>
          </a:p>
          <a:p>
            <a:r>
              <a:rPr lang="en-US" altLang="zh-CN" sz="2000" b="0" dirty="0"/>
              <a:t>[2] </a:t>
            </a:r>
            <a:r>
              <a:rPr lang="en-US" altLang="zh-CN" sz="2000" b="0" dirty="0">
                <a:solidFill>
                  <a:schemeClr val="tx1"/>
                </a:solidFill>
              </a:rPr>
              <a:t>11-24-0752-02-00bn-stf-design-consideration-for-dru</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日期占位符 5"/>
          <p:cNvSpPr txBox="1">
            <a:spLocks/>
          </p:cNvSpPr>
          <p:nvPr/>
        </p:nvSpPr>
        <p:spPr bwMode="auto">
          <a:xfrm>
            <a:off x="914401"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2024</a:t>
            </a:r>
            <a:endParaRPr lang="en-GB" dirty="0"/>
          </a:p>
        </p:txBody>
      </p:sp>
    </p:spTree>
    <p:extLst>
      <p:ext uri="{BB962C8B-B14F-4D97-AF65-F5344CB8AC3E}">
        <p14:creationId xmlns:p14="http://schemas.microsoft.com/office/powerpoint/2010/main" val="3106848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9" name="标题 8"/>
          <p:cNvSpPr>
            <a:spLocks noGrp="1"/>
          </p:cNvSpPr>
          <p:nvPr>
            <p:ph type="title"/>
          </p:nvPr>
        </p:nvSpPr>
        <p:spPr/>
        <p:txBody>
          <a:bodyPr/>
          <a:lstStyle/>
          <a:p>
            <a:r>
              <a:rPr lang="en-US" altLang="zh-CN" dirty="0"/>
              <a:t>Background</a:t>
            </a:r>
            <a:endParaRPr lang="zh-CN" altLang="en-US" dirty="0"/>
          </a:p>
        </p:txBody>
      </p:sp>
      <p:sp>
        <p:nvSpPr>
          <p:cNvPr id="12"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2" name="文本框 1"/>
          <p:cNvSpPr txBox="1"/>
          <p:nvPr/>
        </p:nvSpPr>
        <p:spPr>
          <a:xfrm>
            <a:off x="1127448" y="1988840"/>
            <a:ext cx="9721080" cy="2308324"/>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a:solidFill>
                  <a:schemeClr val="tx1"/>
                </a:solidFill>
                <a:latin typeface="+mn-lt"/>
              </a:rPr>
              <a:t>In [1], several motions related to STF transmission for DRU have been passed. They illustrate global CSD is applied in each distribution bandwidth to prevent unintentional beamforming.</a:t>
            </a:r>
          </a:p>
          <a:p>
            <a:endParaRPr lang="en-US" altLang="zh-CN" sz="1800" dirty="0">
              <a:solidFill>
                <a:schemeClr val="tx1"/>
              </a:solidFill>
              <a:latin typeface="+mn-lt"/>
            </a:endParaRPr>
          </a:p>
          <a:p>
            <a:pPr marL="285750" lvl="0" indent="-285750">
              <a:buFont typeface="Arial" panose="020B0604020202020204" pitchFamily="34" charset="0"/>
              <a:buChar char="•"/>
            </a:pPr>
            <a:r>
              <a:rPr lang="en-US" altLang="zh-CN" sz="1800" dirty="0">
                <a:solidFill>
                  <a:schemeClr val="tx1"/>
                </a:solidFill>
                <a:latin typeface="+mn-lt"/>
              </a:rPr>
              <a:t>In [2], it is suggested that global CSD provides CSD start index i for each DRU. If </a:t>
            </a:r>
            <a:r>
              <a:rPr lang="en-US" altLang="zh-CN" sz="1800" dirty="0" err="1">
                <a:solidFill>
                  <a:schemeClr val="tx1"/>
                </a:solidFill>
                <a:latin typeface="+mn-lt"/>
              </a:rPr>
              <a:t>Nss</a:t>
            </a:r>
            <a:r>
              <a:rPr lang="en-US" altLang="zh-CN" sz="1800" dirty="0">
                <a:solidFill>
                  <a:schemeClr val="tx1"/>
                </a:solidFill>
                <a:latin typeface="+mn-lt"/>
              </a:rPr>
              <a:t> for this DRU is larger than 1, then it will use CSD[mod(i: i+Nss-1, 8)] for each spatial stream.</a:t>
            </a:r>
          </a:p>
          <a:p>
            <a:pPr lvl="0"/>
            <a:endParaRPr lang="en-US" altLang="zh-CN" sz="1800" dirty="0">
              <a:solidFill>
                <a:schemeClr val="tx1"/>
              </a:solidFill>
              <a:latin typeface="+mn-lt"/>
            </a:endParaRPr>
          </a:p>
          <a:p>
            <a:pPr marL="285750" indent="-285750">
              <a:buFont typeface="Arial" panose="020B0604020202020204" pitchFamily="34" charset="0"/>
              <a:buChar char="•"/>
            </a:pPr>
            <a:r>
              <a:rPr lang="en-US" altLang="zh-CN" sz="1800" dirty="0">
                <a:solidFill>
                  <a:schemeClr val="tx1"/>
                </a:solidFill>
                <a:latin typeface="+mn-lt"/>
              </a:rPr>
              <a:t>In this proposal, we suggest that CSDs for each user are allocated by AP and the CSD start index for each user is indicated in the User Info field of the trigger frame.</a:t>
            </a:r>
            <a:endParaRPr lang="zh-CN" altLang="zh-CN" sz="1400" dirty="0">
              <a:solidFill>
                <a:schemeClr val="tx1"/>
              </a:solidFill>
              <a:latin typeface="+mn-lt"/>
            </a:endParaRPr>
          </a:p>
        </p:txBody>
      </p:sp>
    </p:spTree>
    <p:extLst>
      <p:ext uri="{BB962C8B-B14F-4D97-AF65-F5344CB8AC3E}">
        <p14:creationId xmlns:p14="http://schemas.microsoft.com/office/powerpoint/2010/main" val="218108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Advantages of Allocating CSDs by AP</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66284"/>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pic>
        <p:nvPicPr>
          <p:cNvPr id="8" name="Picture 2" descr="C:\Users\g00487387\AppData\Roaming\eSpace_Desktop\UserData\g00487387\imagefiles\C8C82811-8AD4-4A25-B6E5-FB95C38503CA.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43864" y="2276872"/>
            <a:ext cx="4811512" cy="2872770"/>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905344" y="4342225"/>
            <a:ext cx="5442727" cy="203132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 Minimum collision</a:t>
            </a:r>
          </a:p>
          <a:p>
            <a:pPr marL="0" indent="0"/>
            <a:r>
              <a:rPr lang="en-US" altLang="zh-CN" sz="1400" dirty="0">
                <a:solidFill>
                  <a:schemeClr val="tx1"/>
                </a:solidFill>
                <a:latin typeface="Times New Roman" panose="02020603050405020304" pitchFamily="18" charset="0"/>
                <a:cs typeface="Times New Roman" panose="02020603050405020304" pitchFamily="18" charset="0"/>
              </a:rPr>
              <a:t>     It can be verified that if the same CSD is allocated to two users, referred to as collision, the power gap between STF and Data will increase obviously. </a:t>
            </a:r>
          </a:p>
          <a:p>
            <a:pPr marL="285750" indent="-285750">
              <a:buFont typeface="Arial" panose="020B0604020202020204" pitchFamily="34" charset="0"/>
              <a:buChar char="•"/>
            </a:pPr>
            <a:r>
              <a:rPr lang="en-US" altLang="zh-CN" sz="1400" dirty="0">
                <a:solidFill>
                  <a:schemeClr val="tx1"/>
                </a:solidFill>
                <a:latin typeface="Times New Roman" panose="02020603050405020304" pitchFamily="18" charset="0"/>
                <a:cs typeface="Times New Roman" panose="02020603050405020304" pitchFamily="18" charset="0"/>
              </a:rPr>
              <a:t>Optimized CSD allocation</a:t>
            </a:r>
          </a:p>
          <a:p>
            <a:pPr marL="0" indent="0"/>
            <a:r>
              <a:rPr lang="en-US" altLang="zh-CN" sz="1400" dirty="0">
                <a:solidFill>
                  <a:schemeClr val="tx1"/>
                </a:solidFill>
                <a:latin typeface="Times New Roman" panose="02020603050405020304" pitchFamily="18" charset="0"/>
                <a:cs typeface="Times New Roman" panose="02020603050405020304" pitchFamily="18" charset="0"/>
              </a:rPr>
              <a:t>     It can be verified that different CSD allocations correspond to different power gap between STF and Data. Taking </a:t>
            </a:r>
            <a:r>
              <a:rPr lang="en-US" altLang="zh-CN" sz="1400" dirty="0" err="1">
                <a:solidFill>
                  <a:schemeClr val="tx1"/>
                </a:solidFill>
                <a:latin typeface="Times New Roman" panose="02020603050405020304" pitchFamily="18" charset="0"/>
                <a:cs typeface="Times New Roman" panose="02020603050405020304" pitchFamily="18" charset="0"/>
              </a:rPr>
              <a:t>Nss</a:t>
            </a:r>
            <a:r>
              <a:rPr lang="en-US" altLang="zh-CN" sz="1400" dirty="0">
                <a:solidFill>
                  <a:schemeClr val="tx1"/>
                </a:solidFill>
                <a:latin typeface="Times New Roman" panose="02020603050405020304" pitchFamily="18" charset="0"/>
                <a:cs typeface="Times New Roman" panose="02020603050405020304" pitchFamily="18" charset="0"/>
              </a:rPr>
              <a:t> = 2 as an example, CSD values of [0, -400ns] brings smaller power gap between STF and Data than [-600ns, -650ns]. </a:t>
            </a:r>
          </a:p>
        </p:txBody>
      </p:sp>
      <p:sp>
        <p:nvSpPr>
          <p:cNvPr id="9" name="文本框 8"/>
          <p:cNvSpPr txBox="1"/>
          <p:nvPr/>
        </p:nvSpPr>
        <p:spPr>
          <a:xfrm>
            <a:off x="905344" y="1562706"/>
            <a:ext cx="5451784" cy="2462213"/>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US" altLang="zh-CN" sz="1400" dirty="0">
                <a:solidFill>
                  <a:schemeClr val="tx1"/>
                </a:solidFill>
                <a:latin typeface="+mn-lt"/>
              </a:rPr>
              <a:t>There exists two direct ideas about CSD allocation. The one is fixing a CSD start index to a RU index. The other one is allocating CSDs by AP and indicating the start CSD index in User Info field of the trigger frame. </a:t>
            </a:r>
          </a:p>
          <a:p>
            <a:endParaRPr lang="en-US" altLang="zh-CN" sz="1400" dirty="0">
              <a:solidFill>
                <a:schemeClr val="tx1"/>
              </a:solidFill>
              <a:latin typeface="+mn-lt"/>
            </a:endParaRPr>
          </a:p>
          <a:p>
            <a:r>
              <a:rPr lang="en-US" altLang="zh-CN" sz="1400" dirty="0">
                <a:solidFill>
                  <a:schemeClr val="tx1"/>
                </a:solidFill>
                <a:latin typeface="+mn-lt"/>
              </a:rPr>
              <a:t>Since DRU selection is up to scheduling algorithms and affected by many factors, such as transmission range, pilot channel and so on, any DRUs combination is possible to be triggered. Based on such consideration, it can be expected that </a:t>
            </a:r>
            <a:r>
              <a:rPr lang="en-US" altLang="zh-CN" sz="1400" dirty="0">
                <a:solidFill>
                  <a:schemeClr val="tx1"/>
                </a:solidFill>
                <a:latin typeface="Times New Roman" panose="02020603050405020304" pitchFamily="18" charset="0"/>
                <a:cs typeface="Times New Roman" panose="02020603050405020304" pitchFamily="18" charset="0"/>
              </a:rPr>
              <a:t>allocating CSDs by AP achieves better AGC performance. The reason is that allocating CSDs by AP guarantees minimum collision and optimized CSD allocation. Here we assume AP allocates CSDs as the current CSD allocation corresponding to </a:t>
            </a:r>
            <a:r>
              <a:rPr lang="en-US" altLang="zh-CN" sz="1400" dirty="0" err="1">
                <a:solidFill>
                  <a:schemeClr val="tx1"/>
                </a:solidFill>
                <a:latin typeface="Times New Roman" panose="02020603050405020304" pitchFamily="18" charset="0"/>
                <a:cs typeface="Times New Roman" panose="02020603050405020304" pitchFamily="18" charset="0"/>
              </a:rPr>
              <a:t>Nss</a:t>
            </a:r>
            <a:r>
              <a:rPr lang="en-US" altLang="zh-CN" sz="1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117079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89822" y="692696"/>
            <a:ext cx="10361084" cy="1065213"/>
          </a:xfrm>
        </p:spPr>
        <p:txBody>
          <a:bodyPr/>
          <a:lstStyle/>
          <a:p>
            <a:r>
              <a:rPr lang="en-US" altLang="zh-CN" dirty="0"/>
              <a:t>Simulation Results: Part I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8" name="文本框 7"/>
          <p:cNvSpPr txBox="1"/>
          <p:nvPr/>
        </p:nvSpPr>
        <p:spPr>
          <a:xfrm>
            <a:off x="631748" y="2288610"/>
            <a:ext cx="508874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80MHz, 52-tone DRU, </a:t>
            </a:r>
            <a:r>
              <a:rPr lang="en-US" altLang="zh-CN" sz="1200" dirty="0">
                <a:solidFill>
                  <a:schemeClr val="accent2"/>
                </a:solidFill>
              </a:rPr>
              <a:t>2 users </a:t>
            </a:r>
            <a:r>
              <a:rPr lang="en-US" altLang="zh-CN" sz="1200" dirty="0">
                <a:solidFill>
                  <a:schemeClr val="tx1"/>
                </a:solidFill>
              </a:rPr>
              <a:t>with 1ss per user, Channel D, SNR=30dB</a:t>
            </a:r>
            <a:endParaRPr lang="zh-CN" altLang="en-US" sz="1200" dirty="0">
              <a:solidFill>
                <a:schemeClr val="tx1"/>
              </a:solidFill>
            </a:endParaRPr>
          </a:p>
        </p:txBody>
      </p:sp>
      <p:sp>
        <p:nvSpPr>
          <p:cNvPr id="10" name="文本框 9"/>
          <p:cNvSpPr txBox="1"/>
          <p:nvPr/>
        </p:nvSpPr>
        <p:spPr>
          <a:xfrm>
            <a:off x="631749" y="4934932"/>
            <a:ext cx="5088749" cy="138499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r>
              <a:rPr lang="en-US" altLang="zh-CN" sz="1200" dirty="0">
                <a:solidFill>
                  <a:schemeClr val="tx1"/>
                </a:solidFill>
              </a:rPr>
              <a:t>For 2 users with CSD collision, the power gap range is [-3.5, 2]dB;</a:t>
            </a:r>
          </a:p>
          <a:p>
            <a:endParaRPr lang="en-US" altLang="zh-CN" sz="1200" dirty="0">
              <a:solidFill>
                <a:schemeClr val="tx1"/>
              </a:solidFill>
            </a:endParaRPr>
          </a:p>
          <a:p>
            <a:r>
              <a:rPr lang="en-US" altLang="zh-CN" sz="1200" dirty="0">
                <a:solidFill>
                  <a:schemeClr val="tx1"/>
                </a:solidFill>
              </a:rPr>
              <a:t>For 2 users without CSD collision, the power gap range is [-0.2, 0.4]dB;</a:t>
            </a:r>
          </a:p>
          <a:p>
            <a:endParaRPr lang="en-US" altLang="zh-CN" sz="1200" dirty="0">
              <a:solidFill>
                <a:schemeClr val="tx1"/>
              </a:solidFill>
            </a:endParaRPr>
          </a:p>
          <a:p>
            <a:r>
              <a:rPr lang="en-US" altLang="zh-CN" sz="1200" dirty="0">
                <a:solidFill>
                  <a:schemeClr val="tx1"/>
                </a:solidFill>
              </a:rPr>
              <a:t>For 2 users if CSD collision is avoided,</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5dB</a:t>
            </a:r>
            <a:r>
              <a:rPr lang="en-US" altLang="zh-CN" sz="1200" dirty="0">
                <a:solidFill>
                  <a:schemeClr val="tx1"/>
                </a:solidFill>
              </a:rPr>
              <a:t>.</a:t>
            </a:r>
            <a:endParaRPr lang="zh-CN" altLang="en-US" sz="1200" dirty="0">
              <a:solidFill>
                <a:schemeClr val="tx1"/>
              </a:solidFill>
            </a:endParaRPr>
          </a:p>
        </p:txBody>
      </p:sp>
      <p:sp>
        <p:nvSpPr>
          <p:cNvPr id="11" name="文本框 10"/>
          <p:cNvSpPr txBox="1"/>
          <p:nvPr/>
        </p:nvSpPr>
        <p:spPr>
          <a:xfrm>
            <a:off x="6167081" y="2292388"/>
            <a:ext cx="5114461"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ltLang="zh-CN" sz="1200" dirty="0">
                <a:solidFill>
                  <a:schemeClr val="tx1"/>
                </a:solidFill>
              </a:rPr>
              <a:t>80MHz, 52-tone DRU, </a:t>
            </a:r>
            <a:r>
              <a:rPr lang="en-US" altLang="zh-CN" sz="1200" dirty="0">
                <a:solidFill>
                  <a:schemeClr val="accent2"/>
                </a:solidFill>
              </a:rPr>
              <a:t>3 users </a:t>
            </a:r>
            <a:r>
              <a:rPr lang="en-US" altLang="zh-CN" sz="1200" dirty="0">
                <a:solidFill>
                  <a:schemeClr val="tx1"/>
                </a:solidFill>
              </a:rPr>
              <a:t>with 1ss per user, Channel D, SNR=30dB</a:t>
            </a:r>
            <a:endParaRPr lang="zh-CN" altLang="en-US" sz="1200" dirty="0">
              <a:solidFill>
                <a:schemeClr val="tx1"/>
              </a:solidFill>
            </a:endParaRPr>
          </a:p>
        </p:txBody>
      </p:sp>
      <p:sp>
        <p:nvSpPr>
          <p:cNvPr id="14" name="文本框 13"/>
          <p:cNvSpPr txBox="1"/>
          <p:nvPr/>
        </p:nvSpPr>
        <p:spPr>
          <a:xfrm>
            <a:off x="6177835" y="4934931"/>
            <a:ext cx="5140737"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r>
              <a:rPr lang="en-US" altLang="zh-CN" sz="1200" dirty="0">
                <a:solidFill>
                  <a:schemeClr val="tx1"/>
                </a:solidFill>
              </a:rPr>
              <a:t>For 3 users with CSD collision, the power gap range is [-2.1, 1.6]dB;</a:t>
            </a:r>
          </a:p>
          <a:p>
            <a:endParaRPr lang="en-US" altLang="zh-CN" sz="1200" dirty="0">
              <a:solidFill>
                <a:schemeClr val="tx1"/>
              </a:solidFill>
            </a:endParaRPr>
          </a:p>
          <a:p>
            <a:r>
              <a:rPr lang="en-US" altLang="zh-CN" sz="1200" dirty="0">
                <a:solidFill>
                  <a:schemeClr val="tx1"/>
                </a:solidFill>
              </a:rPr>
              <a:t>For 3 users without CSD collision, the power gap range is [-0.4, 0.3]dB;</a:t>
            </a:r>
          </a:p>
          <a:p>
            <a:endParaRPr lang="en-US" altLang="zh-CN" sz="1200" dirty="0">
              <a:solidFill>
                <a:schemeClr val="tx1"/>
              </a:solidFill>
            </a:endParaRPr>
          </a:p>
          <a:p>
            <a:r>
              <a:rPr lang="en-US" altLang="zh-CN" sz="1200" dirty="0">
                <a:solidFill>
                  <a:schemeClr val="tx1"/>
                </a:solidFill>
              </a:rPr>
              <a:t>For 3 users, if CSD collision is avoided,</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3dB</a:t>
            </a:r>
            <a:r>
              <a:rPr lang="en-US" altLang="zh-CN" sz="1200" dirty="0">
                <a:solidFill>
                  <a:schemeClr val="tx1"/>
                </a:solidFill>
              </a:rPr>
              <a:t>.</a:t>
            </a:r>
            <a:endParaRPr lang="zh-CN" altLang="en-US" sz="1200" dirty="0">
              <a:solidFill>
                <a:schemeClr val="tx1"/>
              </a:solidFill>
            </a:endParaRPr>
          </a:p>
        </p:txBody>
      </p:sp>
      <p:pic>
        <p:nvPicPr>
          <p:cNvPr id="21" name="图片 20"/>
          <p:cNvPicPr>
            <a:picLocks noChangeAspect="1"/>
          </p:cNvPicPr>
          <p:nvPr/>
        </p:nvPicPr>
        <p:blipFill>
          <a:blip r:embed="rId2"/>
          <a:stretch>
            <a:fillRect/>
          </a:stretch>
        </p:blipFill>
        <p:spPr>
          <a:xfrm>
            <a:off x="1511094" y="2544627"/>
            <a:ext cx="3204424" cy="2390304"/>
          </a:xfrm>
          <a:prstGeom prst="rect">
            <a:avLst/>
          </a:prstGeom>
        </p:spPr>
      </p:pic>
      <p:pic>
        <p:nvPicPr>
          <p:cNvPr id="22" name="图片 21"/>
          <p:cNvPicPr>
            <a:picLocks noChangeAspect="1"/>
          </p:cNvPicPr>
          <p:nvPr/>
        </p:nvPicPr>
        <p:blipFill>
          <a:blip r:embed="rId3"/>
          <a:stretch>
            <a:fillRect/>
          </a:stretch>
        </p:blipFill>
        <p:spPr>
          <a:xfrm>
            <a:off x="6810328" y="2534430"/>
            <a:ext cx="3318120" cy="2471114"/>
          </a:xfrm>
          <a:prstGeom prst="rect">
            <a:avLst/>
          </a:prstGeom>
        </p:spPr>
      </p:pic>
      <p:sp>
        <p:nvSpPr>
          <p:cNvPr id="3" name="文本框 2"/>
          <p:cNvSpPr txBox="1"/>
          <p:nvPr/>
        </p:nvSpPr>
        <p:spPr>
          <a:xfrm>
            <a:off x="2306063" y="1710620"/>
            <a:ext cx="7528601"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600" dirty="0">
                <a:solidFill>
                  <a:schemeClr val="tx1"/>
                </a:solidFill>
              </a:rPr>
              <a:t>In part I, we compare the performance for CSD Allocation with and without collision.</a:t>
            </a:r>
            <a:endParaRPr lang="zh-CN" altLang="en-US" sz="1600" dirty="0">
              <a:solidFill>
                <a:schemeClr val="tx1"/>
              </a:solidFill>
            </a:endParaRPr>
          </a:p>
        </p:txBody>
      </p:sp>
      <p:sp>
        <p:nvSpPr>
          <p:cNvPr id="6" name="文本框 5">
            <a:extLst>
              <a:ext uri="{FF2B5EF4-FFF2-40B4-BE49-F238E27FC236}">
                <a16:creationId xmlns:a16="http://schemas.microsoft.com/office/drawing/2014/main" id="{15C7E5CF-DE6A-4D0F-AB7F-DC77E6101E64}"/>
              </a:ext>
            </a:extLst>
          </p:cNvPr>
          <p:cNvSpPr txBox="1"/>
          <p:nvPr/>
        </p:nvSpPr>
        <p:spPr>
          <a:xfrm>
            <a:off x="10056440" y="3005796"/>
            <a:ext cx="1899726" cy="1384995"/>
          </a:xfrm>
          <a:prstGeom prst="rect">
            <a:avLst/>
          </a:prstGeom>
          <a:noFill/>
        </p:spPr>
        <p:txBody>
          <a:bodyPr wrap="square" rtlCol="0">
            <a:spAutoFit/>
          </a:bodyPr>
          <a:lstStyle/>
          <a:p>
            <a:r>
              <a:rPr lang="en-US" altLang="zh-CN" sz="1400" dirty="0">
                <a:solidFill>
                  <a:srgbClr val="FF0000"/>
                </a:solidFill>
              </a:rPr>
              <a:t>Note that 3 users with 1ss per user is just an example. 2 user with 2ss for one user and 1ss for the other user will present similar results.</a:t>
            </a:r>
            <a:endParaRPr lang="zh-CN" altLang="en-US" sz="1400" dirty="0">
              <a:solidFill>
                <a:srgbClr val="FF0000"/>
              </a:solidFill>
            </a:endParaRPr>
          </a:p>
        </p:txBody>
      </p:sp>
    </p:spTree>
    <p:extLst>
      <p:ext uri="{BB962C8B-B14F-4D97-AF65-F5344CB8AC3E}">
        <p14:creationId xmlns:p14="http://schemas.microsoft.com/office/powerpoint/2010/main" val="3901548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8" name="文本框 7"/>
          <p:cNvSpPr txBox="1"/>
          <p:nvPr/>
        </p:nvSpPr>
        <p:spPr>
          <a:xfrm>
            <a:off x="3339180" y="1689365"/>
            <a:ext cx="4724323" cy="27699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80MHz, 52-tone DRU, 4 users with 1ss per user, Channel D, SNR=30dB</a:t>
            </a:r>
            <a:endParaRPr lang="zh-CN" altLang="en-US" sz="1200" dirty="0">
              <a:solidFill>
                <a:schemeClr val="tx1"/>
              </a:solidFill>
            </a:endParaRPr>
          </a:p>
        </p:txBody>
      </p:sp>
      <p:sp>
        <p:nvSpPr>
          <p:cNvPr id="10" name="文本框 9"/>
          <p:cNvSpPr txBox="1"/>
          <p:nvPr/>
        </p:nvSpPr>
        <p:spPr>
          <a:xfrm>
            <a:off x="2999656" y="4847884"/>
            <a:ext cx="5116726" cy="1384995"/>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r>
              <a:rPr lang="en-US" altLang="zh-CN" sz="1200" dirty="0">
                <a:solidFill>
                  <a:schemeClr val="tx1"/>
                </a:solidFill>
              </a:rPr>
              <a:t>For 4 users with CSD collision, the power gap range is [-1.6, 1.4]dB;</a:t>
            </a:r>
          </a:p>
          <a:p>
            <a:endParaRPr lang="en-US" altLang="zh-CN" sz="1200" dirty="0">
              <a:solidFill>
                <a:schemeClr val="tx1"/>
              </a:solidFill>
            </a:endParaRPr>
          </a:p>
          <a:p>
            <a:r>
              <a:rPr lang="en-US" altLang="zh-CN" sz="1200" dirty="0">
                <a:solidFill>
                  <a:schemeClr val="tx1"/>
                </a:solidFill>
              </a:rPr>
              <a:t>For 4 users without CSD collision, the power gap range is [-0.6, 0.4]dB;</a:t>
            </a:r>
          </a:p>
          <a:p>
            <a:endParaRPr lang="en-US" altLang="zh-CN" sz="1200" dirty="0">
              <a:solidFill>
                <a:schemeClr val="tx1"/>
              </a:solidFill>
            </a:endParaRPr>
          </a:p>
          <a:p>
            <a:r>
              <a:rPr lang="en-US" altLang="zh-CN" sz="1200" dirty="0">
                <a:solidFill>
                  <a:schemeClr val="tx1"/>
                </a:solidFill>
              </a:rPr>
              <a:t>For 4 users, if CSD collision is avoided,</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2dB</a:t>
            </a:r>
            <a:r>
              <a:rPr lang="en-US" altLang="zh-CN" sz="1200" dirty="0">
                <a:solidFill>
                  <a:schemeClr val="tx1"/>
                </a:solidFill>
              </a:rPr>
              <a:t>.</a:t>
            </a:r>
            <a:endParaRPr lang="zh-CN" altLang="en-US" sz="1200" dirty="0">
              <a:solidFill>
                <a:schemeClr val="tx1"/>
              </a:solidFill>
            </a:endParaRPr>
          </a:p>
        </p:txBody>
      </p:sp>
      <p:pic>
        <p:nvPicPr>
          <p:cNvPr id="11" name="图片 10"/>
          <p:cNvPicPr>
            <a:picLocks noChangeAspect="1"/>
          </p:cNvPicPr>
          <p:nvPr/>
        </p:nvPicPr>
        <p:blipFill>
          <a:blip r:embed="rId2"/>
          <a:stretch>
            <a:fillRect/>
          </a:stretch>
        </p:blipFill>
        <p:spPr>
          <a:xfrm>
            <a:off x="3565554" y="2002615"/>
            <a:ext cx="3754581" cy="2796159"/>
          </a:xfrm>
          <a:prstGeom prst="rect">
            <a:avLst/>
          </a:prstGeom>
        </p:spPr>
      </p:pic>
      <p:sp>
        <p:nvSpPr>
          <p:cNvPr id="12" name="标题 1"/>
          <p:cNvSpPr txBox="1">
            <a:spLocks/>
          </p:cNvSpPr>
          <p:nvPr/>
        </p:nvSpPr>
        <p:spPr bwMode="auto">
          <a:xfrm>
            <a:off x="965200" y="587902"/>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Simulation Results: Part I </a:t>
            </a:r>
            <a:endParaRPr lang="zh-CN" altLang="en-US" kern="0" dirty="0"/>
          </a:p>
        </p:txBody>
      </p:sp>
      <p:sp>
        <p:nvSpPr>
          <p:cNvPr id="9" name="文本框 8">
            <a:extLst>
              <a:ext uri="{FF2B5EF4-FFF2-40B4-BE49-F238E27FC236}">
                <a16:creationId xmlns:a16="http://schemas.microsoft.com/office/drawing/2014/main" id="{1227E911-8F8C-45D9-AFCB-EA9C08CAABEA}"/>
              </a:ext>
            </a:extLst>
          </p:cNvPr>
          <p:cNvSpPr txBox="1"/>
          <p:nvPr/>
        </p:nvSpPr>
        <p:spPr>
          <a:xfrm>
            <a:off x="7752184" y="2564904"/>
            <a:ext cx="1899726" cy="1169551"/>
          </a:xfrm>
          <a:prstGeom prst="rect">
            <a:avLst/>
          </a:prstGeom>
          <a:noFill/>
        </p:spPr>
        <p:txBody>
          <a:bodyPr wrap="square" rtlCol="0">
            <a:spAutoFit/>
          </a:bodyPr>
          <a:lstStyle/>
          <a:p>
            <a:r>
              <a:rPr lang="en-US" altLang="zh-CN" sz="1400" dirty="0">
                <a:solidFill>
                  <a:srgbClr val="FF0000"/>
                </a:solidFill>
              </a:rPr>
              <a:t>Note that 4 users with 1ss per user is just an example. 2 user with 2ss for each user will present similar results.</a:t>
            </a:r>
            <a:endParaRPr lang="zh-CN" altLang="en-US" sz="1400" dirty="0">
              <a:solidFill>
                <a:srgbClr val="FF0000"/>
              </a:solidFill>
            </a:endParaRPr>
          </a:p>
        </p:txBody>
      </p:sp>
    </p:spTree>
    <p:extLst>
      <p:ext uri="{BB962C8B-B14F-4D97-AF65-F5344CB8AC3E}">
        <p14:creationId xmlns:p14="http://schemas.microsoft.com/office/powerpoint/2010/main" val="88095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9" name="文本框 8"/>
          <p:cNvSpPr txBox="1"/>
          <p:nvPr/>
        </p:nvSpPr>
        <p:spPr>
          <a:xfrm>
            <a:off x="5395892" y="2637573"/>
            <a:ext cx="5011389"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80MHz, 52-tone DRU, </a:t>
            </a:r>
            <a:r>
              <a:rPr lang="en-US" altLang="zh-CN" sz="1200" dirty="0">
                <a:solidFill>
                  <a:schemeClr val="accent2"/>
                </a:solidFill>
              </a:rPr>
              <a:t>2 users </a:t>
            </a:r>
            <a:r>
              <a:rPr lang="en-US" altLang="zh-CN" sz="1200" dirty="0">
                <a:solidFill>
                  <a:schemeClr val="tx1"/>
                </a:solidFill>
              </a:rPr>
              <a:t>with 1ss per user, Channel D, SNR=30dB</a:t>
            </a:r>
            <a:endParaRPr lang="zh-CN" altLang="en-US" sz="1200" dirty="0">
              <a:solidFill>
                <a:schemeClr val="tx1"/>
              </a:solidFill>
            </a:endParaRPr>
          </a:p>
        </p:txBody>
      </p:sp>
      <p:pic>
        <p:nvPicPr>
          <p:cNvPr id="11" name="图片 10"/>
          <p:cNvPicPr>
            <a:picLocks noChangeAspect="1"/>
          </p:cNvPicPr>
          <p:nvPr/>
        </p:nvPicPr>
        <p:blipFill>
          <a:blip r:embed="rId2"/>
          <a:stretch>
            <a:fillRect/>
          </a:stretch>
        </p:blipFill>
        <p:spPr>
          <a:xfrm>
            <a:off x="983432" y="2276872"/>
            <a:ext cx="4274988" cy="3096344"/>
          </a:xfrm>
          <a:prstGeom prst="rect">
            <a:avLst/>
          </a:prstGeom>
        </p:spPr>
      </p:pic>
      <p:sp>
        <p:nvSpPr>
          <p:cNvPr id="12" name="文本框 11"/>
          <p:cNvSpPr txBox="1"/>
          <p:nvPr/>
        </p:nvSpPr>
        <p:spPr>
          <a:xfrm>
            <a:off x="5395892" y="3076388"/>
            <a:ext cx="5011389" cy="2000548"/>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2 users with non-optimized CSD allocation [-600, -650]ns , the power gap range is [-2.5, 1.5]dB;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2 users with optimized CSD allocation [0 -400]ns, the power gap range is [-0.2, 0.4]dB;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2 users with optimized CSD allocation,</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3.4dB</a:t>
            </a:r>
            <a:r>
              <a:rPr lang="en-US" altLang="zh-CN" sz="1200" dirty="0">
                <a:solidFill>
                  <a:schemeClr val="tx1"/>
                </a:solidFill>
              </a:rPr>
              <a:t>.</a:t>
            </a:r>
            <a:endParaRPr lang="zh-CN" altLang="en-US" sz="1200" dirty="0">
              <a:solidFill>
                <a:schemeClr val="tx1"/>
              </a:solidFill>
            </a:endParaRPr>
          </a:p>
        </p:txBody>
      </p:sp>
      <p:sp>
        <p:nvSpPr>
          <p:cNvPr id="10" name="标题 1"/>
          <p:cNvSpPr txBox="1">
            <a:spLocks/>
          </p:cNvSpPr>
          <p:nvPr/>
        </p:nvSpPr>
        <p:spPr bwMode="auto">
          <a:xfrm>
            <a:off x="889822" y="69269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Simulation Results: Part II </a:t>
            </a:r>
            <a:endParaRPr lang="zh-CN" altLang="en-US" kern="0" dirty="0"/>
          </a:p>
        </p:txBody>
      </p:sp>
      <p:sp>
        <p:nvSpPr>
          <p:cNvPr id="13" name="文本框 12"/>
          <p:cNvSpPr txBox="1"/>
          <p:nvPr/>
        </p:nvSpPr>
        <p:spPr>
          <a:xfrm>
            <a:off x="2289944" y="1762279"/>
            <a:ext cx="7560840"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altLang="zh-CN" sz="1600" dirty="0">
                <a:solidFill>
                  <a:schemeClr val="tx1"/>
                </a:solidFill>
              </a:rPr>
              <a:t>In part II, we compare the performance for non-optimized and optimized CSD allocation.</a:t>
            </a:r>
            <a:endParaRPr lang="zh-CN" altLang="en-US" sz="1600" dirty="0">
              <a:solidFill>
                <a:schemeClr val="tx1"/>
              </a:solidFill>
            </a:endParaRPr>
          </a:p>
        </p:txBody>
      </p:sp>
    </p:spTree>
    <p:extLst>
      <p:ext uri="{BB962C8B-B14F-4D97-AF65-F5344CB8AC3E}">
        <p14:creationId xmlns:p14="http://schemas.microsoft.com/office/powerpoint/2010/main" val="4003506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Date Placeholder 3"/>
          <p:cNvSpPr txBox="1">
            <a:spLocks/>
          </p:cNvSpPr>
          <p:nvPr/>
        </p:nvSpPr>
        <p:spPr>
          <a:xfrm>
            <a:off x="839416" y="30480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9" name="文本框 8"/>
          <p:cNvSpPr txBox="1"/>
          <p:nvPr/>
        </p:nvSpPr>
        <p:spPr>
          <a:xfrm>
            <a:off x="5793317" y="2141117"/>
            <a:ext cx="5140737" cy="276999"/>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altLang="zh-CN" sz="1200" dirty="0">
                <a:solidFill>
                  <a:schemeClr val="tx1"/>
                </a:solidFill>
              </a:rPr>
              <a:t>80MHz, 52-tone DRU, </a:t>
            </a:r>
            <a:r>
              <a:rPr lang="en-US" altLang="zh-CN" sz="1200" dirty="0">
                <a:solidFill>
                  <a:schemeClr val="accent2"/>
                </a:solidFill>
              </a:rPr>
              <a:t>3 users </a:t>
            </a:r>
            <a:r>
              <a:rPr lang="en-US" altLang="zh-CN" sz="1200" dirty="0">
                <a:solidFill>
                  <a:schemeClr val="tx1"/>
                </a:solidFill>
              </a:rPr>
              <a:t>with 1ss per user, Channel D, SNR=30dB</a:t>
            </a:r>
            <a:endParaRPr lang="zh-CN" altLang="en-US" sz="1200" dirty="0">
              <a:solidFill>
                <a:schemeClr val="tx1"/>
              </a:solidFill>
            </a:endParaRPr>
          </a:p>
        </p:txBody>
      </p:sp>
      <p:pic>
        <p:nvPicPr>
          <p:cNvPr id="2" name="图片 1"/>
          <p:cNvPicPr>
            <a:picLocks noChangeAspect="1"/>
          </p:cNvPicPr>
          <p:nvPr/>
        </p:nvPicPr>
        <p:blipFill>
          <a:blip r:embed="rId2"/>
          <a:stretch>
            <a:fillRect/>
          </a:stretch>
        </p:blipFill>
        <p:spPr>
          <a:xfrm>
            <a:off x="829278" y="1926152"/>
            <a:ext cx="5019804" cy="3320945"/>
          </a:xfrm>
          <a:prstGeom prst="rect">
            <a:avLst/>
          </a:prstGeom>
        </p:spPr>
      </p:pic>
      <p:sp>
        <p:nvSpPr>
          <p:cNvPr id="10" name="文本框 9"/>
          <p:cNvSpPr txBox="1"/>
          <p:nvPr/>
        </p:nvSpPr>
        <p:spPr>
          <a:xfrm>
            <a:off x="5793318" y="2519922"/>
            <a:ext cx="5140737" cy="249299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non-optimized CSD allocation [-600, -350, -650]ns , the power gap range is [-1.7, 1.2]dB;</a:t>
            </a:r>
          </a:p>
          <a:p>
            <a:pPr marL="171450" indent="-171450">
              <a:buFont typeface="Arial" panose="020B0604020202020204" pitchFamily="34" charset="0"/>
              <a:buChar char="•"/>
            </a:pPr>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non-optimal CSD allocation [-600, -650, -750]ns , the power gap range is [-1.8, 1.3]dB;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optimized CSD allocation [0 -400 -200]ns, the power gap range is [-0.4, 0.3]dB;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optimal CSD allocation,</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2.3dB</a:t>
            </a:r>
            <a:r>
              <a:rPr lang="en-US" altLang="zh-CN" sz="1200" dirty="0">
                <a:solidFill>
                  <a:schemeClr val="tx1"/>
                </a:solidFill>
              </a:rPr>
              <a:t>.</a:t>
            </a:r>
            <a:endParaRPr lang="zh-CN" altLang="en-US" sz="1200" dirty="0">
              <a:solidFill>
                <a:schemeClr val="tx1"/>
              </a:solidFill>
            </a:endParaRPr>
          </a:p>
        </p:txBody>
      </p:sp>
      <p:sp>
        <p:nvSpPr>
          <p:cNvPr id="11" name="标题 1"/>
          <p:cNvSpPr txBox="1">
            <a:spLocks/>
          </p:cNvSpPr>
          <p:nvPr/>
        </p:nvSpPr>
        <p:spPr bwMode="auto">
          <a:xfrm>
            <a:off x="839416" y="512676"/>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Simulation Results: Part II </a:t>
            </a:r>
            <a:endParaRPr lang="zh-CN" altLang="en-US" kern="0" dirty="0"/>
          </a:p>
        </p:txBody>
      </p:sp>
    </p:spTree>
    <p:extLst>
      <p:ext uri="{BB962C8B-B14F-4D97-AF65-F5344CB8AC3E}">
        <p14:creationId xmlns:p14="http://schemas.microsoft.com/office/powerpoint/2010/main" val="1966350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Bo Gong (Huawei)</a:t>
            </a:r>
            <a:endParaRPr lang="en-GB" dirty="0"/>
          </a:p>
        </p:txBody>
      </p:sp>
      <p:sp>
        <p:nvSpPr>
          <p:cNvPr id="7" name="文本框 6"/>
          <p:cNvSpPr txBox="1"/>
          <p:nvPr/>
        </p:nvSpPr>
        <p:spPr>
          <a:xfrm>
            <a:off x="5303912" y="2200405"/>
            <a:ext cx="5653884" cy="276999"/>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80MHz, 52-tone DRU, 4 users with 1ss per user, Channel D, SNR=30dB</a:t>
            </a:r>
            <a:endParaRPr lang="zh-CN" altLang="en-US" sz="1200" dirty="0">
              <a:solidFill>
                <a:schemeClr val="tx1"/>
              </a:solidFill>
            </a:endParaRPr>
          </a:p>
        </p:txBody>
      </p:sp>
      <p:pic>
        <p:nvPicPr>
          <p:cNvPr id="8" name="图片 7"/>
          <p:cNvPicPr>
            <a:picLocks noChangeAspect="1"/>
          </p:cNvPicPr>
          <p:nvPr/>
        </p:nvPicPr>
        <p:blipFill>
          <a:blip r:embed="rId2"/>
          <a:stretch>
            <a:fillRect/>
          </a:stretch>
        </p:blipFill>
        <p:spPr>
          <a:xfrm>
            <a:off x="632643" y="1916832"/>
            <a:ext cx="4706017" cy="3557220"/>
          </a:xfrm>
          <a:prstGeom prst="rect">
            <a:avLst/>
          </a:prstGeom>
        </p:spPr>
      </p:pic>
      <p:sp>
        <p:nvSpPr>
          <p:cNvPr id="9" name="文本框 8"/>
          <p:cNvSpPr txBox="1"/>
          <p:nvPr/>
        </p:nvSpPr>
        <p:spPr>
          <a:xfrm>
            <a:off x="5287866" y="2521851"/>
            <a:ext cx="5669930" cy="2492990"/>
          </a:xfrm>
          <a:prstGeom prst="rect">
            <a:avLst/>
          </a:prstGeom>
          <a:ln>
            <a:solidFill>
              <a:srgbClr val="FFC000"/>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zh-CN" sz="1200" dirty="0">
                <a:solidFill>
                  <a:schemeClr val="tx1"/>
                </a:solidFill>
              </a:rPr>
              <a:t>Observation: </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4 users with non-optimized CSD allocation [-600, -350, -650, -100]ns , the power gap range is [-1.3, 0.9]dB;</a:t>
            </a:r>
          </a:p>
          <a:p>
            <a:pPr marL="171450" indent="-171450">
              <a:buFont typeface="Arial" panose="020B0604020202020204" pitchFamily="34" charset="0"/>
              <a:buChar char="•"/>
            </a:pPr>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4 users with non-optimized CSD allocation [-600, -650, -400, -350]ns , the power gap range is [-1.7, 1.1]dB;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4 users with optimized CSD allocation [0 -400 -200 -600]ns, the power gap range is [-0.6, 0.4]dB;</a:t>
            </a:r>
          </a:p>
          <a:p>
            <a:endParaRPr lang="en-US" altLang="zh-CN" sz="1200" dirty="0">
              <a:solidFill>
                <a:schemeClr val="tx1"/>
              </a:solidFill>
            </a:endParaRPr>
          </a:p>
          <a:p>
            <a:pPr marL="171450" indent="-171450">
              <a:buFont typeface="Arial" panose="020B0604020202020204" pitchFamily="34" charset="0"/>
              <a:buChar char="•"/>
            </a:pPr>
            <a:r>
              <a:rPr lang="en-US" altLang="zh-CN" sz="1200" dirty="0">
                <a:solidFill>
                  <a:schemeClr val="tx1"/>
                </a:solidFill>
              </a:rPr>
              <a:t>For 3 users with optimized CSD allocation,</a:t>
            </a:r>
            <a:r>
              <a:rPr lang="zh-CN" altLang="en-US" sz="1200" dirty="0">
                <a:solidFill>
                  <a:schemeClr val="tx1"/>
                </a:solidFill>
              </a:rPr>
              <a:t> </a:t>
            </a:r>
            <a:r>
              <a:rPr lang="en-US" altLang="zh-CN" sz="1200" dirty="0">
                <a:solidFill>
                  <a:schemeClr val="tx1"/>
                </a:solidFill>
              </a:rPr>
              <a:t>the power gap range is reduced by </a:t>
            </a:r>
            <a:r>
              <a:rPr lang="en-US" altLang="zh-CN" sz="1200" dirty="0">
                <a:solidFill>
                  <a:schemeClr val="accent2"/>
                </a:solidFill>
              </a:rPr>
              <a:t>1.2~1.8dB</a:t>
            </a:r>
            <a:r>
              <a:rPr lang="en-US" altLang="zh-CN" sz="1200" dirty="0">
                <a:solidFill>
                  <a:schemeClr val="tx1"/>
                </a:solidFill>
              </a:rPr>
              <a:t>.</a:t>
            </a:r>
            <a:endParaRPr lang="zh-CN" altLang="en-US" sz="1200" dirty="0">
              <a:solidFill>
                <a:schemeClr val="tx1"/>
              </a:solidFill>
            </a:endParaRPr>
          </a:p>
        </p:txBody>
      </p:sp>
      <p:sp>
        <p:nvSpPr>
          <p:cNvPr id="10" name="Date Placeholder 3"/>
          <p:cNvSpPr txBox="1">
            <a:spLocks/>
          </p:cNvSpPr>
          <p:nvPr/>
        </p:nvSpPr>
        <p:spPr>
          <a:xfrm>
            <a:off x="884004" y="275761"/>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
        <p:nvSpPr>
          <p:cNvPr id="11" name="标题 1"/>
          <p:cNvSpPr txBox="1">
            <a:spLocks/>
          </p:cNvSpPr>
          <p:nvPr/>
        </p:nvSpPr>
        <p:spPr bwMode="auto">
          <a:xfrm>
            <a:off x="781146" y="644893"/>
            <a:ext cx="10729192"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Simulation Results: Part II </a:t>
            </a:r>
            <a:endParaRPr lang="zh-CN" altLang="en-US" kern="0" dirty="0"/>
          </a:p>
        </p:txBody>
      </p:sp>
    </p:spTree>
    <p:extLst>
      <p:ext uri="{BB962C8B-B14F-4D97-AF65-F5344CB8AC3E}">
        <p14:creationId xmlns:p14="http://schemas.microsoft.com/office/powerpoint/2010/main" val="3446042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D105534-8FDE-4FF1-A85F-62AE945C5A4F}"/>
              </a:ext>
            </a:extLst>
          </p:cNvPr>
          <p:cNvSpPr>
            <a:spLocks noGrp="1"/>
          </p:cNvSpPr>
          <p:nvPr>
            <p:ph type="title"/>
          </p:nvPr>
        </p:nvSpPr>
        <p:spPr/>
        <p:txBody>
          <a:bodyPr/>
          <a:lstStyle/>
          <a:p>
            <a:r>
              <a:rPr lang="en-US" altLang="zh-CN" dirty="0"/>
              <a:t>Comparison</a:t>
            </a:r>
            <a:endParaRPr lang="zh-CN" altLang="en-US" dirty="0"/>
          </a:p>
        </p:txBody>
      </p:sp>
      <p:sp>
        <p:nvSpPr>
          <p:cNvPr id="3" name="内容占位符 2">
            <a:extLst>
              <a:ext uri="{FF2B5EF4-FFF2-40B4-BE49-F238E27FC236}">
                <a16:creationId xmlns:a16="http://schemas.microsoft.com/office/drawing/2014/main" id="{FF816C60-2CEA-44EB-B4A1-4ED589360F7B}"/>
              </a:ext>
            </a:extLst>
          </p:cNvPr>
          <p:cNvSpPr>
            <a:spLocks noGrp="1"/>
          </p:cNvSpPr>
          <p:nvPr>
            <p:ph idx="1"/>
          </p:nvPr>
        </p:nvSpPr>
        <p:spPr>
          <a:xfrm>
            <a:off x="1127448" y="2060848"/>
            <a:ext cx="10497941" cy="1663823"/>
          </a:xfrm>
        </p:spPr>
        <p:txBody>
          <a:bodyPr/>
          <a:lstStyle/>
          <a:p>
            <a:pPr marL="0" indent="0" eaLnBrk="0" hangingPunct="0">
              <a:spcBef>
                <a:spcPct val="0"/>
              </a:spcBef>
            </a:pPr>
            <a:r>
              <a:rPr lang="en-US" altLang="zh-CN" sz="1800" b="0" kern="1200" dirty="0">
                <a:ea typeface="MS Gothic" charset="-128"/>
              </a:rPr>
              <a:t>In comparison to fixing a start CSD index to a DRU, allocating CSDs by AP has the following advantages.</a:t>
            </a:r>
          </a:p>
          <a:p>
            <a:pPr marL="0" indent="0" eaLnBrk="0" hangingPunct="0">
              <a:spcBef>
                <a:spcPct val="0"/>
              </a:spcBef>
            </a:pPr>
            <a:endParaRPr lang="en-US" altLang="zh-CN" sz="1800" b="0" kern="1200" dirty="0">
              <a:ea typeface="MS Gothic" charset="-128"/>
            </a:endParaRPr>
          </a:p>
          <a:p>
            <a:pPr marL="285750" indent="-285750" eaLnBrk="0" hangingPunct="0">
              <a:spcBef>
                <a:spcPct val="0"/>
              </a:spcBef>
              <a:buFont typeface="Wingdings" panose="05000000000000000000" pitchFamily="2" charset="2"/>
              <a:buChar char="Ø"/>
            </a:pPr>
            <a:r>
              <a:rPr lang="en-US" altLang="zh-CN" sz="1800" b="0" kern="1200" dirty="0">
                <a:ea typeface="MS Gothic" charset="-128"/>
              </a:rPr>
              <a:t>Provides obvious power measurement accuracy gain by minimizing the collision and optimizing the CSD allocation, especially when the number of users is small, which is the main scenario in practical systems.</a:t>
            </a:r>
          </a:p>
          <a:p>
            <a:pPr marL="285750" indent="-285750" eaLnBrk="0" hangingPunct="0">
              <a:spcBef>
                <a:spcPct val="0"/>
              </a:spcBef>
              <a:buFont typeface="Wingdings" panose="05000000000000000000" pitchFamily="2" charset="2"/>
              <a:buChar char="Ø"/>
            </a:pPr>
            <a:endParaRPr lang="en-US" altLang="zh-CN" sz="1800" b="0" kern="1200" dirty="0">
              <a:ea typeface="MS Gothic" charset="-128"/>
            </a:endParaRPr>
          </a:p>
          <a:p>
            <a:pPr marL="285750" indent="-285750" eaLnBrk="0" hangingPunct="0">
              <a:spcBef>
                <a:spcPct val="0"/>
              </a:spcBef>
              <a:buFont typeface="Wingdings" panose="05000000000000000000" pitchFamily="2" charset="2"/>
              <a:buChar char="Ø"/>
            </a:pPr>
            <a:r>
              <a:rPr lang="en-US" altLang="zh-CN" sz="1800" b="0" kern="1200" dirty="0">
                <a:ea typeface="MS Gothic" charset="-128"/>
              </a:rPr>
              <a:t>Reuses the implementation of CSD indication of UL-MU-MIMO.</a:t>
            </a:r>
            <a:endParaRPr lang="zh-CN" altLang="en-US" sz="1800" b="0" kern="1200" dirty="0">
              <a:ea typeface="MS Gothic" charset="-128"/>
            </a:endParaRPr>
          </a:p>
        </p:txBody>
      </p:sp>
      <p:sp>
        <p:nvSpPr>
          <p:cNvPr id="4" name="灯片编号占位符 3">
            <a:extLst>
              <a:ext uri="{FF2B5EF4-FFF2-40B4-BE49-F238E27FC236}">
                <a16:creationId xmlns:a16="http://schemas.microsoft.com/office/drawing/2014/main" id="{CDDD6918-A0A9-4431-AB19-754CE33287A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A7DD2AD9-E9C7-4394-86A9-20410EBD5CA0}"/>
              </a:ext>
            </a:extLst>
          </p:cNvPr>
          <p:cNvSpPr>
            <a:spLocks noGrp="1"/>
          </p:cNvSpPr>
          <p:nvPr>
            <p:ph type="ftr" idx="14"/>
          </p:nvPr>
        </p:nvSpPr>
        <p:spPr/>
        <p:txBody>
          <a:bodyPr/>
          <a:lstStyle/>
          <a:p>
            <a:r>
              <a:rPr lang="en-GB"/>
              <a:t>Bo Gong (Huawei)</a:t>
            </a:r>
            <a:endParaRPr lang="en-GB" dirty="0"/>
          </a:p>
        </p:txBody>
      </p:sp>
      <p:sp>
        <p:nvSpPr>
          <p:cNvPr id="7" name="Date Placeholder 3">
            <a:extLst>
              <a:ext uri="{FF2B5EF4-FFF2-40B4-BE49-F238E27FC236}">
                <a16:creationId xmlns:a16="http://schemas.microsoft.com/office/drawing/2014/main" id="{E5738E0A-BF69-4CA4-AF4D-6F782479838F}"/>
              </a:ext>
            </a:extLst>
          </p:cNvPr>
          <p:cNvSpPr txBox="1">
            <a:spLocks/>
          </p:cNvSpPr>
          <p:nvPr/>
        </p:nvSpPr>
        <p:spPr>
          <a:xfrm>
            <a:off x="839416"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800" b="1" dirty="0">
                <a:solidFill>
                  <a:srgbClr val="000000"/>
                </a:solidFill>
                <a:cs typeface="Arial Unicode MS" charset="0"/>
              </a:rPr>
              <a:t>July 2024</a:t>
            </a:r>
            <a:endParaRPr lang="en-GB" altLang="zh-CN" sz="1800" b="1" dirty="0">
              <a:solidFill>
                <a:srgbClr val="000000"/>
              </a:solidFill>
              <a:cs typeface="Arial Unicode MS" charset="0"/>
            </a:endParaRPr>
          </a:p>
        </p:txBody>
      </p:sp>
    </p:spTree>
    <p:extLst>
      <p:ext uri="{BB962C8B-B14F-4D97-AF65-F5344CB8AC3E}">
        <p14:creationId xmlns:p14="http://schemas.microsoft.com/office/powerpoint/2010/main" val="43610446"/>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33683</TotalTime>
  <Words>1348</Words>
  <Application>Microsoft Office PowerPoint</Application>
  <PresentationFormat>宽屏</PresentationFormat>
  <Paragraphs>144</Paragraphs>
  <Slides>12</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vt:i4>
      </vt:variant>
    </vt:vector>
  </HeadingPairs>
  <TitlesOfParts>
    <vt:vector size="18" baseType="lpstr">
      <vt:lpstr>Arial Unicode MS</vt:lpstr>
      <vt:lpstr>MS Gothic</vt:lpstr>
      <vt:lpstr>Arial</vt:lpstr>
      <vt:lpstr>Times New Roman</vt:lpstr>
      <vt:lpstr>Wingdings</vt:lpstr>
      <vt:lpstr>Office 主题​​</vt:lpstr>
      <vt:lpstr>CSD Indication Design</vt:lpstr>
      <vt:lpstr>Background</vt:lpstr>
      <vt:lpstr>Advantages of Allocating CSDs by AP</vt:lpstr>
      <vt:lpstr>Simulation Results: Part I </vt:lpstr>
      <vt:lpstr>PowerPoint 演示文稿</vt:lpstr>
      <vt:lpstr>PowerPoint 演示文稿</vt:lpstr>
      <vt:lpstr>PowerPoint 演示文稿</vt:lpstr>
      <vt:lpstr>PowerPoint 演示文稿</vt:lpstr>
      <vt:lpstr>Comparison</vt:lpstr>
      <vt:lpstr>Summary</vt:lpstr>
      <vt:lpstr>SP 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xuyue (I)</dc:creator>
  <cp:lastModifiedBy>gongbo (E)</cp:lastModifiedBy>
  <cp:revision>1664</cp:revision>
  <cp:lastPrinted>1601-01-01T00:00:00Z</cp:lastPrinted>
  <dcterms:created xsi:type="dcterms:W3CDTF">2023-05-31T01:05:25Z</dcterms:created>
  <dcterms:modified xsi:type="dcterms:W3CDTF">2024-07-16T22:22:30Z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(3)BAT8RfzgrJYhmKGKNS2d0ikX0nqp/TeMZDHlZQRRORGw+sEW1CJGkh7/7W1QJe+DINbnS32Q
8+Hd7Rd8mmn7jOVNk36k1w0sSI2Zs+VIS50Wc05KuODxiAf9ZY5jUYPEE9C7bkF3Su4vTccv
q25rpFPWbd0ecszeskK4t3rfLzNIOJ2woIrhVKi5J/BoayGRYRvtsvL6lRtCvB7d73TDJaas
XCjziR+EUItymQS88K</vt:lpwstr>
  </property>
  <property fmtid="{D5CDD505-2E9C-101B-9397-08002B2CF9AE}" pid="3" name="_2015_ms_pID_7253431">
    <vt:lpwstr>FM244nbFiuEWupLcE1/96o+x+dixiQ82AmcEYkgTNFSEw/nWV5j2vT
LvRb6JA0OiYcZH/+sXUt8dQcHM7hkrPNzGZbvDeP2ZwuiCTAza+DIRu50T2/fmVx75P03rh+
joUPSEf1mdH/qvr5V967kw68pjt2aI/1hhJPqgcKrwI6qKA9Yu1FON93GIo2l8lhgpeas6xj
F8/bbXojQWS+8mCb20IgJvOS+uYWEnyEO4oI</vt:lpwstr>
  </property>
  <property fmtid="{D5CDD505-2E9C-101B-9397-08002B2CF9AE}" pid="4" name="_2015_ms_pID_7253432">
    <vt:lpwstr>dQ==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1720663057</vt:lpwstr>
  </property>
</Properties>
</file>