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24" r:id="rId2"/>
    <p:sldId id="336" r:id="rId3"/>
    <p:sldId id="338" r:id="rId4"/>
    <p:sldId id="339" r:id="rId5"/>
    <p:sldId id="340" r:id="rId6"/>
    <p:sldId id="341" r:id="rId7"/>
    <p:sldId id="342" r:id="rId8"/>
    <p:sldId id="343" r:id="rId9"/>
    <p:sldId id="345" r:id="rId10"/>
    <p:sldId id="346" r:id="rId11"/>
    <p:sldId id="337"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cCann" initials="SM" lastIdx="10" clrIdx="0">
    <p:extLst>
      <p:ext uri="{19B8F6BF-5375-455C-9EA6-DF929625EA0E}">
        <p15:presenceInfo xmlns:p15="http://schemas.microsoft.com/office/powerpoint/2012/main" userId="S-1-5-21-147214757-305610072-1517763936-7933830" providerId="AD"/>
      </p:ext>
    </p:extLst>
  </p:cmAuthor>
  <p:cmAuthor id="2" name="xuyue (I)" initials="x(" lastIdx="8" clrIdx="1">
    <p:extLst>
      <p:ext uri="{19B8F6BF-5375-455C-9EA6-DF929625EA0E}">
        <p15:presenceInfo xmlns:p15="http://schemas.microsoft.com/office/powerpoint/2012/main" userId="S-1-5-21-147214757-305610072-1517763936-96108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浅色样式 2 - 强调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主题样式 2 - 强调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4" autoAdjust="0"/>
    <p:restoredTop sz="95256" autoAdjust="0"/>
  </p:normalViewPr>
  <p:slideViewPr>
    <p:cSldViewPr>
      <p:cViewPr varScale="1">
        <p:scale>
          <a:sx n="111" d="100"/>
          <a:sy n="111" d="100"/>
        </p:scale>
        <p:origin x="540" y="96"/>
      </p:cViewPr>
      <p:guideLst>
        <p:guide orient="horz" pos="2160"/>
        <p:guide pos="3840"/>
      </p:guideLst>
    </p:cSldViewPr>
  </p:slideViewPr>
  <p:outlineViewPr>
    <p:cViewPr varScale="1">
      <p:scale>
        <a:sx n="170" d="200"/>
        <a:sy n="170" d="200"/>
      </p:scale>
      <p:origin x="0" y="-52613"/>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smtClean="0"/>
              <a:t>Bo Gong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Bo Gong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smtClean="0"/>
              <a:t>Bo Gong (Huawei)</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smtClean="0"/>
              <a:t>Bo Gong (Huawei)</a:t>
            </a:r>
            <a:endParaRPr lang="en-GB" altLang="zh-CN"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802.11-24/1172r0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CSD Indication Design</a:t>
            </a:r>
            <a:endParaRPr lang="en-GB" sz="2800" dirty="0"/>
          </a:p>
        </p:txBody>
      </p:sp>
      <p:sp>
        <p:nvSpPr>
          <p:cNvPr id="3074" name="Rectangle 2"/>
          <p:cNvSpPr>
            <a:spLocks noGrp="1" noChangeArrowheads="1"/>
          </p:cNvSpPr>
          <p:nvPr>
            <p:ph type="subTitle" idx="1"/>
          </p:nvPr>
        </p:nvSpPr>
        <p:spPr>
          <a:xfrm>
            <a:off x="1717675" y="159596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2024-07-11</a:t>
            </a:r>
            <a:endParaRPr lang="en-GB" sz="2000" b="0" dirty="0"/>
          </a:p>
        </p:txBody>
      </p:sp>
      <p:sp>
        <p:nvSpPr>
          <p:cNvPr id="6" name="Date Placeholder 3"/>
          <p:cNvSpPr>
            <a:spLocks noGrp="1"/>
          </p:cNvSpPr>
          <p:nvPr>
            <p:ph type="dt" idx="10"/>
          </p:nvPr>
        </p:nvSpPr>
        <p:spPr/>
        <p:txBody>
          <a:bodyPr/>
          <a:lstStyle/>
          <a:p>
            <a:r>
              <a:rPr lang="en-US" altLang="zh-CN" dirty="0" smtClean="0"/>
              <a:t>July 2024</a:t>
            </a:r>
            <a:endParaRPr lang="en-GB" altLang="zh-CN" dirty="0"/>
          </a:p>
        </p:txBody>
      </p:sp>
      <p:sp>
        <p:nvSpPr>
          <p:cNvPr id="7" name="Footer Placeholder 4"/>
          <p:cNvSpPr>
            <a:spLocks noGrp="1"/>
          </p:cNvSpPr>
          <p:nvPr>
            <p:ph type="ftr" idx="11"/>
          </p:nvPr>
        </p:nvSpPr>
        <p:spPr/>
        <p:txBody>
          <a:bodyPr/>
          <a:lstStyle/>
          <a:p>
            <a:r>
              <a:rPr lang="en-US" dirty="0" smtClean="0"/>
              <a:t>Bo Gong </a:t>
            </a:r>
            <a:r>
              <a:rPr lang="en-US" altLang="zh-CN" dirty="0" smtClean="0"/>
              <a:t>(Huawei</a:t>
            </a:r>
            <a:r>
              <a:rPr lang="en-US" altLang="zh-CN" dirty="0"/>
              <a: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28517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a16="http://schemas.microsoft.com/office/drawing/2014/main" xmlns="" id="{56BFF8FC-15E6-4208-9DB8-296FB6B5AC3E}"/>
              </a:ext>
            </a:extLst>
          </p:cNvPr>
          <p:cNvGraphicFramePr>
            <a:graphicFrameLocks noGrp="1"/>
          </p:cNvGraphicFramePr>
          <p:nvPr>
            <p:extLst>
              <p:ext uri="{D42A27DB-BD31-4B8C-83A1-F6EECF244321}">
                <p14:modId xmlns:p14="http://schemas.microsoft.com/office/powerpoint/2010/main" val="553398595"/>
              </p:ext>
            </p:extLst>
          </p:nvPr>
        </p:nvGraphicFramePr>
        <p:xfrm>
          <a:off x="1087839" y="2780928"/>
          <a:ext cx="10115805" cy="1570923"/>
        </p:xfrm>
        <a:graphic>
          <a:graphicData uri="http://schemas.openxmlformats.org/drawingml/2006/table">
            <a:tbl>
              <a:tblPr>
                <a:tableStyleId>{5C22544A-7EE6-4342-B048-85BDC9FD1C3A}</a:tableStyleId>
              </a:tblPr>
              <a:tblGrid>
                <a:gridCol w="1983825">
                  <a:extLst>
                    <a:ext uri="{9D8B030D-6E8A-4147-A177-3AD203B41FA5}">
                      <a16:colId xmlns:a16="http://schemas.microsoft.com/office/drawing/2014/main" xmlns="" val="1982600515"/>
                    </a:ext>
                  </a:extLst>
                </a:gridCol>
                <a:gridCol w="1368152">
                  <a:extLst>
                    <a:ext uri="{9D8B030D-6E8A-4147-A177-3AD203B41FA5}">
                      <a16:colId xmlns:a16="http://schemas.microsoft.com/office/drawing/2014/main" xmlns="" val="2703258511"/>
                    </a:ext>
                  </a:extLst>
                </a:gridCol>
                <a:gridCol w="2440656">
                  <a:extLst>
                    <a:ext uri="{9D8B030D-6E8A-4147-A177-3AD203B41FA5}">
                      <a16:colId xmlns:a16="http://schemas.microsoft.com/office/drawing/2014/main" xmlns="" val="20002"/>
                    </a:ext>
                  </a:extLst>
                </a:gridCol>
                <a:gridCol w="1134957">
                  <a:extLst>
                    <a:ext uri="{9D8B030D-6E8A-4147-A177-3AD203B41FA5}">
                      <a16:colId xmlns:a16="http://schemas.microsoft.com/office/drawing/2014/main" xmlns="" val="20003"/>
                    </a:ext>
                  </a:extLst>
                </a:gridCol>
                <a:gridCol w="3188215">
                  <a:extLst>
                    <a:ext uri="{9D8B030D-6E8A-4147-A177-3AD203B41FA5}">
                      <a16:colId xmlns:a16="http://schemas.microsoft.com/office/drawing/2014/main" xmlns="" val="2006092477"/>
                    </a:ext>
                  </a:extLst>
                </a:gridCol>
              </a:tblGrid>
              <a:tr h="230973">
                <a:tc>
                  <a:txBody>
                    <a:bodyPr/>
                    <a:lstStyle/>
                    <a:p>
                      <a:pPr marL="0" marR="0">
                        <a:lnSpc>
                          <a:spcPct val="110000"/>
                        </a:lnSpc>
                        <a:spcBef>
                          <a:spcPts val="0"/>
                        </a:spcBef>
                        <a:spcAft>
                          <a:spcPts val="0"/>
                        </a:spcAft>
                      </a:pPr>
                      <a:r>
                        <a:rPr lang="en-US" sz="1800" b="1" kern="0" dirty="0">
                          <a:effectLst/>
                          <a:latin typeface="Times New Roman" panose="02020603050405020304" pitchFamily="18" charset="0"/>
                          <a:cs typeface="Times New Roman" panose="02020603050405020304" pitchFamily="18"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Affiliations</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Email</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62973176"/>
                  </a:ext>
                </a:extLst>
              </a:tr>
              <a:tr h="34632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Bo</a:t>
                      </a:r>
                      <a:r>
                        <a:rPr lang="en-US" sz="1800"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Gong</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Times New Roman" panose="02020603050405020304" pitchFamily="18" charset="0"/>
                          <a:ea typeface="+mn-ea"/>
                          <a:cs typeface="Times New Roman" panose="02020603050405020304" pitchFamily="18" charset="0"/>
                        </a:rPr>
                        <a:t>Huawei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gongbo8@huawei.com</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4699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Jian Yu (Ross)</a:t>
                      </a:r>
                      <a:endParaRPr lang="zh-CN" altLang="en-US" dirty="0" smtClean="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smtClean="0"/>
                        <a:t>ross.yujian@huawei.com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28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Ming Gan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smtClean="0"/>
                        <a:t>ming.gan@huawei.com</a:t>
                      </a:r>
                      <a:endParaRPr lang="zh-CN" altLang="en-US"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a:t>Do you agree to add the following text to the </a:t>
            </a:r>
            <a:r>
              <a:rPr lang="en-US" altLang="zh-CN" dirty="0" err="1"/>
              <a:t>TGbn</a:t>
            </a:r>
            <a:r>
              <a:rPr lang="en-US" altLang="zh-CN" dirty="0"/>
              <a:t> SFD?</a:t>
            </a:r>
          </a:p>
          <a:p>
            <a:r>
              <a:rPr lang="en-US" altLang="zh-CN" dirty="0" smtClean="0"/>
              <a:t>	</a:t>
            </a:r>
            <a:r>
              <a:rPr lang="en-US" altLang="zh-CN" b="0" dirty="0" smtClean="0"/>
              <a:t>In DRU transmission, the </a:t>
            </a:r>
            <a:r>
              <a:rPr lang="en-US" altLang="zh-CN" b="0" dirty="0"/>
              <a:t>CSD start index </a:t>
            </a:r>
            <a:r>
              <a:rPr lang="en-US" altLang="zh-CN" b="0" dirty="0" smtClean="0"/>
              <a:t>for each user is indicated in </a:t>
            </a:r>
            <a:r>
              <a:rPr lang="en-US" altLang="zh-CN" b="0" dirty="0"/>
              <a:t>the user info field.</a:t>
            </a:r>
            <a:endParaRPr lang="zh-CN" altLang="en-US" b="0"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Date Placeholder 3"/>
          <p:cNvSpPr txBox="1">
            <a:spLocks/>
          </p:cNvSpPr>
          <p:nvPr/>
        </p:nvSpPr>
        <p:spPr>
          <a:xfrm>
            <a:off x="839416" y="28041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a:t>
            </a:r>
            <a:r>
              <a:rPr lang="en-US" altLang="zh-CN" sz="1800" b="1" dirty="0" smtClean="0">
                <a:solidFill>
                  <a:srgbClr val="000000"/>
                </a:solidFill>
                <a:cs typeface="Arial Unicode MS" charset="0"/>
              </a:rPr>
              <a:t>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1403415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References</a:t>
            </a:r>
            <a:endParaRPr lang="zh-CN" altLang="en-US" dirty="0"/>
          </a:p>
        </p:txBody>
      </p:sp>
      <p:sp>
        <p:nvSpPr>
          <p:cNvPr id="3" name="内容占位符 2"/>
          <p:cNvSpPr>
            <a:spLocks noGrp="1"/>
          </p:cNvSpPr>
          <p:nvPr>
            <p:ph idx="1"/>
          </p:nvPr>
        </p:nvSpPr>
        <p:spPr/>
        <p:txBody>
          <a:bodyPr/>
          <a:lstStyle/>
          <a:p>
            <a:r>
              <a:rPr lang="en-US" altLang="zh-CN" sz="2000" b="0" dirty="0" smtClean="0"/>
              <a:t>[1] </a:t>
            </a:r>
            <a:r>
              <a:rPr lang="en-GB" altLang="zh-CN" sz="2000" b="0" dirty="0" smtClean="0"/>
              <a:t>11-24-0209-02-00bn-specification-framework-for-tgbn</a:t>
            </a:r>
          </a:p>
          <a:p>
            <a:r>
              <a:rPr lang="en-US" altLang="zh-CN" sz="2000" b="0" dirty="0" smtClean="0"/>
              <a:t>[2] </a:t>
            </a:r>
            <a:r>
              <a:rPr lang="en-US" altLang="zh-CN" sz="2000" b="0" dirty="0" smtClean="0">
                <a:solidFill>
                  <a:schemeClr val="tx1"/>
                </a:solidFill>
              </a:rPr>
              <a:t>11-24-0752-02-00bn-stf-design-consideration-for-dru</a:t>
            </a:r>
            <a:endParaRPr lang="en-US" altLang="zh-CN" sz="2000" b="0"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14401"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July 2024</a:t>
            </a:r>
            <a:endParaRPr lang="en-GB" dirty="0"/>
          </a:p>
        </p:txBody>
      </p:sp>
    </p:spTree>
    <p:extLst>
      <p:ext uri="{BB962C8B-B14F-4D97-AF65-F5344CB8AC3E}">
        <p14:creationId xmlns:p14="http://schemas.microsoft.com/office/powerpoint/2010/main" val="3106848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9" name="标题 8"/>
          <p:cNvSpPr>
            <a:spLocks noGrp="1"/>
          </p:cNvSpPr>
          <p:nvPr>
            <p:ph type="title"/>
          </p:nvPr>
        </p:nvSpPr>
        <p:spPr/>
        <p:txBody>
          <a:bodyPr/>
          <a:lstStyle/>
          <a:p>
            <a:r>
              <a:rPr lang="en-US" altLang="zh-CN" dirty="0" smtClean="0"/>
              <a:t>Background</a:t>
            </a:r>
            <a:endParaRPr lang="zh-CN" altLang="en-US" dirty="0"/>
          </a:p>
        </p:txBody>
      </p:sp>
      <p:sp>
        <p:nvSpPr>
          <p:cNvPr id="12" name="Date Placeholder 3"/>
          <p:cNvSpPr txBox="1">
            <a:spLocks/>
          </p:cNvSpPr>
          <p:nvPr/>
        </p:nvSpPr>
        <p:spPr>
          <a:xfrm>
            <a:off x="839416" y="26628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a:t>
            </a:r>
            <a:r>
              <a:rPr lang="en-US" altLang="zh-CN" sz="1800" b="1" dirty="0" smtClean="0">
                <a:solidFill>
                  <a:srgbClr val="000000"/>
                </a:solidFill>
                <a:cs typeface="Arial Unicode MS" charset="0"/>
              </a:rPr>
              <a:t>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sp>
        <p:nvSpPr>
          <p:cNvPr id="2" name="文本框 1"/>
          <p:cNvSpPr txBox="1"/>
          <p:nvPr/>
        </p:nvSpPr>
        <p:spPr>
          <a:xfrm>
            <a:off x="1127448" y="1988840"/>
            <a:ext cx="9721080" cy="2308324"/>
          </a:xfrm>
          <a:prstGeom prst="rect">
            <a:avLst/>
          </a:prstGeom>
          <a:noFill/>
        </p:spPr>
        <p:txBody>
          <a:bodyPr wrap="square" rtlCol="0">
            <a:spAutoFit/>
          </a:bodyPr>
          <a:lstStyle/>
          <a:p>
            <a:pPr marL="285750" indent="-285750">
              <a:buFont typeface="Arial" panose="020B0604020202020204" pitchFamily="34" charset="0"/>
              <a:buChar char="•"/>
            </a:pPr>
            <a:r>
              <a:rPr lang="en-US" altLang="zh-CN" sz="1800" dirty="0" smtClean="0">
                <a:solidFill>
                  <a:schemeClr val="tx1"/>
                </a:solidFill>
                <a:latin typeface="+mn-lt"/>
              </a:rPr>
              <a:t>In [1], several motions related to STF transmission for DRU have been passed. They illustrate global CSD is applied in each distribution bandwidth to prevent unintentional beamforming.</a:t>
            </a:r>
          </a:p>
          <a:p>
            <a:endParaRPr lang="en-US" altLang="zh-CN" sz="1800" dirty="0" smtClean="0">
              <a:solidFill>
                <a:schemeClr val="tx1"/>
              </a:solidFill>
              <a:latin typeface="+mn-lt"/>
            </a:endParaRPr>
          </a:p>
          <a:p>
            <a:pPr marL="285750" lvl="0" indent="-285750">
              <a:buFont typeface="Arial" panose="020B0604020202020204" pitchFamily="34" charset="0"/>
              <a:buChar char="•"/>
            </a:pPr>
            <a:r>
              <a:rPr lang="en-US" altLang="zh-CN" sz="1800" dirty="0" smtClean="0">
                <a:solidFill>
                  <a:schemeClr val="tx1"/>
                </a:solidFill>
                <a:latin typeface="+mn-lt"/>
              </a:rPr>
              <a:t>In [2], it is suggested that </a:t>
            </a:r>
            <a:r>
              <a:rPr lang="en-US" altLang="zh-CN" sz="1800" dirty="0">
                <a:solidFill>
                  <a:schemeClr val="tx1"/>
                </a:solidFill>
                <a:latin typeface="+mn-lt"/>
              </a:rPr>
              <a:t>global CSD provides CSD start </a:t>
            </a:r>
            <a:r>
              <a:rPr lang="en-US" altLang="zh-CN" sz="1800" dirty="0" smtClean="0">
                <a:solidFill>
                  <a:schemeClr val="tx1"/>
                </a:solidFill>
                <a:latin typeface="+mn-lt"/>
              </a:rPr>
              <a:t>index </a:t>
            </a:r>
            <a:r>
              <a:rPr lang="en-US" altLang="zh-CN" sz="1800" dirty="0">
                <a:solidFill>
                  <a:schemeClr val="tx1"/>
                </a:solidFill>
                <a:latin typeface="+mn-lt"/>
              </a:rPr>
              <a:t>i for each DRU. If </a:t>
            </a:r>
            <a:r>
              <a:rPr lang="en-US" altLang="zh-CN" sz="1800" dirty="0" err="1">
                <a:solidFill>
                  <a:schemeClr val="tx1"/>
                </a:solidFill>
                <a:latin typeface="+mn-lt"/>
              </a:rPr>
              <a:t>Nss</a:t>
            </a:r>
            <a:r>
              <a:rPr lang="en-US" altLang="zh-CN" sz="1800" dirty="0">
                <a:solidFill>
                  <a:schemeClr val="tx1"/>
                </a:solidFill>
                <a:latin typeface="+mn-lt"/>
              </a:rPr>
              <a:t> for this DRU is larger than 1, then it </a:t>
            </a:r>
            <a:r>
              <a:rPr lang="en-US" altLang="zh-CN" sz="1800" dirty="0" smtClean="0">
                <a:solidFill>
                  <a:schemeClr val="tx1"/>
                </a:solidFill>
                <a:latin typeface="+mn-lt"/>
              </a:rPr>
              <a:t>will </a:t>
            </a:r>
            <a:r>
              <a:rPr lang="en-US" altLang="zh-CN" sz="1800" dirty="0">
                <a:solidFill>
                  <a:schemeClr val="tx1"/>
                </a:solidFill>
                <a:latin typeface="+mn-lt"/>
              </a:rPr>
              <a:t>use </a:t>
            </a:r>
            <a:r>
              <a:rPr lang="en-US" altLang="zh-CN" sz="1800" dirty="0" smtClean="0">
                <a:solidFill>
                  <a:schemeClr val="tx1"/>
                </a:solidFill>
                <a:latin typeface="+mn-lt"/>
              </a:rPr>
              <a:t>CSD[mod(i</a:t>
            </a:r>
            <a:r>
              <a:rPr lang="en-US" altLang="zh-CN" sz="1800" dirty="0">
                <a:solidFill>
                  <a:schemeClr val="tx1"/>
                </a:solidFill>
                <a:latin typeface="+mn-lt"/>
              </a:rPr>
              <a:t>: i+Nss-1, 8)] for each </a:t>
            </a:r>
            <a:r>
              <a:rPr lang="en-US" altLang="zh-CN" sz="1800" dirty="0" smtClean="0">
                <a:solidFill>
                  <a:schemeClr val="tx1"/>
                </a:solidFill>
                <a:latin typeface="+mn-lt"/>
              </a:rPr>
              <a:t>spatial stream.</a:t>
            </a:r>
          </a:p>
          <a:p>
            <a:pPr lvl="0"/>
            <a:endParaRPr lang="en-US" altLang="zh-CN" sz="1800" dirty="0" smtClean="0">
              <a:solidFill>
                <a:schemeClr val="tx1"/>
              </a:solidFill>
              <a:latin typeface="+mn-lt"/>
            </a:endParaRPr>
          </a:p>
          <a:p>
            <a:pPr marL="285750" indent="-285750">
              <a:buFont typeface="Arial" panose="020B0604020202020204" pitchFamily="34" charset="0"/>
              <a:buChar char="•"/>
            </a:pPr>
            <a:r>
              <a:rPr lang="en-US" altLang="zh-CN" sz="1800" dirty="0" smtClean="0">
                <a:solidFill>
                  <a:schemeClr val="tx1"/>
                </a:solidFill>
                <a:latin typeface="+mn-lt"/>
              </a:rPr>
              <a:t>In this proposal, we suggest that CSDs for each user are allocated by AP and the CSD start index for each user is indicated in the User Info field of the trigger frame.</a:t>
            </a:r>
            <a:endParaRPr lang="zh-CN" altLang="zh-CN" sz="1400" dirty="0">
              <a:solidFill>
                <a:schemeClr val="tx1"/>
              </a:solidFill>
              <a:latin typeface="+mn-lt"/>
            </a:endParaRPr>
          </a:p>
        </p:txBody>
      </p:sp>
    </p:spTree>
    <p:extLst>
      <p:ext uri="{BB962C8B-B14F-4D97-AF65-F5344CB8AC3E}">
        <p14:creationId xmlns:p14="http://schemas.microsoft.com/office/powerpoint/2010/main" val="2181086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Advantages of Allocating CSDs by AP</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Date Placeholder 3"/>
          <p:cNvSpPr txBox="1">
            <a:spLocks/>
          </p:cNvSpPr>
          <p:nvPr/>
        </p:nvSpPr>
        <p:spPr>
          <a:xfrm>
            <a:off x="839416" y="26628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a:t>
            </a:r>
            <a:r>
              <a:rPr lang="en-US" altLang="zh-CN" sz="1800" b="1" dirty="0" smtClean="0">
                <a:solidFill>
                  <a:srgbClr val="000000"/>
                </a:solidFill>
                <a:cs typeface="Arial Unicode MS" charset="0"/>
              </a:rPr>
              <a:t>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pic>
        <p:nvPicPr>
          <p:cNvPr id="8" name="Picture 2" descr="C:\Users\g00487387\AppData\Roaming\eSpace_Desktop\UserData\g00487387\imagefiles\C8C82811-8AD4-4A25-B6E5-FB95C38503CA.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3864" y="2276872"/>
            <a:ext cx="4811512" cy="2872770"/>
          </a:xfrm>
          <a:prstGeom prst="rect">
            <a:avLst/>
          </a:prstGeom>
          <a:noFill/>
          <a:extLst>
            <a:ext uri="{909E8E84-426E-40DD-AFC4-6F175D3DCCD1}">
              <a14:hiddenFill xmlns:a14="http://schemas.microsoft.com/office/drawing/2010/main">
                <a:solidFill>
                  <a:srgbClr val="FFFFFF"/>
                </a:solidFill>
              </a14:hiddenFill>
            </a:ext>
          </a:extLst>
        </p:spPr>
      </p:pic>
      <p:sp>
        <p:nvSpPr>
          <p:cNvPr id="6" name="文本框 5"/>
          <p:cNvSpPr txBox="1"/>
          <p:nvPr/>
        </p:nvSpPr>
        <p:spPr>
          <a:xfrm>
            <a:off x="905344" y="4342225"/>
            <a:ext cx="5442727" cy="203132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285750" indent="-285750">
              <a:buFont typeface="Arial" panose="020B0604020202020204" pitchFamily="34" charset="0"/>
              <a:buChar char="•"/>
            </a:pPr>
            <a:r>
              <a:rPr lang="en-US" altLang="zh-CN" sz="1400" dirty="0" smtClean="0">
                <a:solidFill>
                  <a:schemeClr val="tx1"/>
                </a:solidFill>
                <a:latin typeface="Times New Roman" panose="02020603050405020304" pitchFamily="18" charset="0"/>
                <a:cs typeface="Times New Roman" panose="02020603050405020304" pitchFamily="18" charset="0"/>
              </a:rPr>
              <a:t> Minimum </a:t>
            </a:r>
            <a:r>
              <a:rPr lang="en-US" altLang="zh-CN" sz="1400" dirty="0">
                <a:solidFill>
                  <a:schemeClr val="tx1"/>
                </a:solidFill>
                <a:latin typeface="Times New Roman" panose="02020603050405020304" pitchFamily="18" charset="0"/>
                <a:cs typeface="Times New Roman" panose="02020603050405020304" pitchFamily="18" charset="0"/>
              </a:rPr>
              <a:t>collision</a:t>
            </a:r>
          </a:p>
          <a:p>
            <a:pPr marL="0" indent="0"/>
            <a:r>
              <a:rPr lang="en-US" altLang="zh-CN" sz="1400" dirty="0">
                <a:solidFill>
                  <a:schemeClr val="tx1"/>
                </a:solidFill>
                <a:latin typeface="Times New Roman" panose="02020603050405020304" pitchFamily="18" charset="0"/>
                <a:cs typeface="Times New Roman" panose="02020603050405020304" pitchFamily="18" charset="0"/>
              </a:rPr>
              <a:t>     It can be verified that if the same CSD is allocated to two users, referred to as collision, the power gap between STF and Data will increase obviously. </a:t>
            </a:r>
          </a:p>
          <a:p>
            <a:pPr marL="285750" indent="-285750">
              <a:buFont typeface="Arial" panose="020B0604020202020204" pitchFamily="34" charset="0"/>
              <a:buChar char="•"/>
            </a:pPr>
            <a:r>
              <a:rPr lang="en-US" altLang="zh-CN" sz="1400" dirty="0">
                <a:solidFill>
                  <a:schemeClr val="tx1"/>
                </a:solidFill>
                <a:latin typeface="Times New Roman" panose="02020603050405020304" pitchFamily="18" charset="0"/>
                <a:cs typeface="Times New Roman" panose="02020603050405020304" pitchFamily="18" charset="0"/>
              </a:rPr>
              <a:t>Optimized CSD allocation</a:t>
            </a:r>
          </a:p>
          <a:p>
            <a:pPr marL="0" indent="0"/>
            <a:r>
              <a:rPr lang="en-US" altLang="zh-CN" sz="1400" dirty="0">
                <a:solidFill>
                  <a:schemeClr val="tx1"/>
                </a:solidFill>
                <a:latin typeface="Times New Roman" panose="02020603050405020304" pitchFamily="18" charset="0"/>
                <a:cs typeface="Times New Roman" panose="02020603050405020304" pitchFamily="18" charset="0"/>
              </a:rPr>
              <a:t>     It can be verified that different CSD allocations correspond to different power gap between STF and Data. Taking </a:t>
            </a:r>
            <a:r>
              <a:rPr lang="en-US" altLang="zh-CN" sz="1400" dirty="0" err="1">
                <a:solidFill>
                  <a:schemeClr val="tx1"/>
                </a:solidFill>
                <a:latin typeface="Times New Roman" panose="02020603050405020304" pitchFamily="18" charset="0"/>
                <a:cs typeface="Times New Roman" panose="02020603050405020304" pitchFamily="18" charset="0"/>
              </a:rPr>
              <a:t>Nss</a:t>
            </a:r>
            <a:r>
              <a:rPr lang="en-US" altLang="zh-CN" sz="1400" dirty="0">
                <a:solidFill>
                  <a:schemeClr val="tx1"/>
                </a:solidFill>
                <a:latin typeface="Times New Roman" panose="02020603050405020304" pitchFamily="18" charset="0"/>
                <a:cs typeface="Times New Roman" panose="02020603050405020304" pitchFamily="18" charset="0"/>
              </a:rPr>
              <a:t> = 2 as an example, CSD values of [0, -400ns] brings smaller power gap between STF and Data than [-600ns, -650ns]. </a:t>
            </a:r>
          </a:p>
        </p:txBody>
      </p:sp>
      <p:sp>
        <p:nvSpPr>
          <p:cNvPr id="9" name="文本框 8"/>
          <p:cNvSpPr txBox="1"/>
          <p:nvPr/>
        </p:nvSpPr>
        <p:spPr>
          <a:xfrm>
            <a:off x="905344" y="1562706"/>
            <a:ext cx="5451784" cy="2677656"/>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altLang="zh-CN" sz="1400" dirty="0" smtClean="0">
                <a:solidFill>
                  <a:schemeClr val="tx1"/>
                </a:solidFill>
                <a:latin typeface="+mn-lt"/>
              </a:rPr>
              <a:t>There exists two direct ideas about CSD allocation. The one is fixing a CSD start index to a RU index or AID12. The other one is allocating CSDs by AP and indicating the start CSD index in User Info field of the trigger frame. </a:t>
            </a:r>
          </a:p>
          <a:p>
            <a:endParaRPr lang="en-US" altLang="zh-CN" sz="1400" dirty="0">
              <a:solidFill>
                <a:schemeClr val="tx1"/>
              </a:solidFill>
              <a:latin typeface="+mn-lt"/>
            </a:endParaRPr>
          </a:p>
          <a:p>
            <a:r>
              <a:rPr lang="en-US" altLang="zh-CN" sz="1400" dirty="0" smtClean="0">
                <a:solidFill>
                  <a:schemeClr val="tx1"/>
                </a:solidFill>
                <a:latin typeface="+mn-lt"/>
              </a:rPr>
              <a:t>Since DRU selection is up to scheduling algorithms and affected by many factors, such as transmission range, pilot channel and so on, any DRUs combination is possible to be triggered. Based on such consideration, it can be expected that </a:t>
            </a:r>
            <a:r>
              <a:rPr lang="en-US" altLang="zh-CN" sz="1400" dirty="0" smtClean="0">
                <a:solidFill>
                  <a:schemeClr val="tx1"/>
                </a:solidFill>
                <a:latin typeface="Times New Roman" panose="02020603050405020304" pitchFamily="18" charset="0"/>
                <a:cs typeface="Times New Roman" panose="02020603050405020304" pitchFamily="18" charset="0"/>
              </a:rPr>
              <a:t>allocating </a:t>
            </a:r>
            <a:r>
              <a:rPr lang="en-US" altLang="zh-CN" sz="1400" dirty="0">
                <a:solidFill>
                  <a:schemeClr val="tx1"/>
                </a:solidFill>
                <a:latin typeface="Times New Roman" panose="02020603050405020304" pitchFamily="18" charset="0"/>
                <a:cs typeface="Times New Roman" panose="02020603050405020304" pitchFamily="18" charset="0"/>
              </a:rPr>
              <a:t>CSDs by AP achieves better AGC performance. The reason is that allocating CSDs by AP </a:t>
            </a:r>
            <a:r>
              <a:rPr lang="en-US" altLang="zh-CN" sz="1400" dirty="0" smtClean="0">
                <a:solidFill>
                  <a:schemeClr val="tx1"/>
                </a:solidFill>
                <a:latin typeface="Times New Roman" panose="02020603050405020304" pitchFamily="18" charset="0"/>
                <a:cs typeface="Times New Roman" panose="02020603050405020304" pitchFamily="18" charset="0"/>
              </a:rPr>
              <a:t>guarantees minimum collision and optimized CSD allocation. </a:t>
            </a:r>
            <a:r>
              <a:rPr lang="en-US" altLang="zh-CN" sz="1400" dirty="0">
                <a:solidFill>
                  <a:schemeClr val="tx1"/>
                </a:solidFill>
                <a:latin typeface="Times New Roman" panose="02020603050405020304" pitchFamily="18" charset="0"/>
                <a:cs typeface="Times New Roman" panose="02020603050405020304" pitchFamily="18" charset="0"/>
              </a:rPr>
              <a:t>Here we assume AP allocates CSDs as the current CSD allocation corresponding to </a:t>
            </a:r>
            <a:r>
              <a:rPr lang="en-US" altLang="zh-CN" sz="1400" dirty="0" err="1">
                <a:solidFill>
                  <a:schemeClr val="tx1"/>
                </a:solidFill>
                <a:latin typeface="Times New Roman" panose="02020603050405020304" pitchFamily="18" charset="0"/>
                <a:cs typeface="Times New Roman" panose="02020603050405020304" pitchFamily="18" charset="0"/>
              </a:rPr>
              <a:t>Nss</a:t>
            </a:r>
            <a:r>
              <a:rPr lang="en-US" altLang="zh-CN" sz="1400" dirty="0" smtClean="0">
                <a:solidFill>
                  <a:schemeClr val="tx1"/>
                </a:solidFill>
                <a:latin typeface="Times New Roman" panose="02020603050405020304" pitchFamily="18" charset="0"/>
                <a:cs typeface="Times New Roman" panose="02020603050405020304" pitchFamily="18" charset="0"/>
              </a:rPr>
              <a:t>.</a:t>
            </a:r>
            <a:endParaRPr lang="en-US" altLang="zh-CN"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7079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89822" y="692696"/>
            <a:ext cx="10361084" cy="1065213"/>
          </a:xfrm>
        </p:spPr>
        <p:txBody>
          <a:bodyPr/>
          <a:lstStyle/>
          <a:p>
            <a:r>
              <a:rPr lang="en-US" altLang="zh-CN" dirty="0"/>
              <a:t>Simulation Results: Part I </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Date Placeholder 3"/>
          <p:cNvSpPr txBox="1">
            <a:spLocks/>
          </p:cNvSpPr>
          <p:nvPr/>
        </p:nvSpPr>
        <p:spPr>
          <a:xfrm>
            <a:off x="839416"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a:t>
            </a:r>
            <a:r>
              <a:rPr lang="en-US" altLang="zh-CN" sz="1800" b="1" dirty="0" smtClean="0">
                <a:solidFill>
                  <a:srgbClr val="000000"/>
                </a:solidFill>
                <a:cs typeface="Arial Unicode MS" charset="0"/>
              </a:rPr>
              <a:t>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sp>
        <p:nvSpPr>
          <p:cNvPr id="8" name="文本框 7"/>
          <p:cNvSpPr txBox="1"/>
          <p:nvPr/>
        </p:nvSpPr>
        <p:spPr>
          <a:xfrm>
            <a:off x="631748" y="2288610"/>
            <a:ext cx="5088749"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smtClean="0">
                <a:solidFill>
                  <a:schemeClr val="tx1"/>
                </a:solidFill>
              </a:rPr>
              <a:t>80MHz, 52-tone DRU, </a:t>
            </a:r>
            <a:r>
              <a:rPr lang="en-US" altLang="zh-CN" sz="1200" dirty="0" smtClean="0">
                <a:solidFill>
                  <a:schemeClr val="accent2"/>
                </a:solidFill>
              </a:rPr>
              <a:t>2 users </a:t>
            </a:r>
            <a:r>
              <a:rPr lang="en-US" altLang="zh-CN" sz="1200" dirty="0" smtClean="0">
                <a:solidFill>
                  <a:schemeClr val="tx1"/>
                </a:solidFill>
              </a:rPr>
              <a:t>with 1ss per user, Channel D, SNR=30dB</a:t>
            </a:r>
            <a:endParaRPr lang="zh-CN" altLang="en-US" sz="1200" dirty="0">
              <a:solidFill>
                <a:schemeClr val="tx1"/>
              </a:solidFill>
            </a:endParaRPr>
          </a:p>
        </p:txBody>
      </p:sp>
      <p:sp>
        <p:nvSpPr>
          <p:cNvPr id="10" name="文本框 9"/>
          <p:cNvSpPr txBox="1"/>
          <p:nvPr/>
        </p:nvSpPr>
        <p:spPr>
          <a:xfrm>
            <a:off x="631749" y="4934932"/>
            <a:ext cx="5088749" cy="138499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smtClean="0">
                <a:solidFill>
                  <a:schemeClr val="tx1"/>
                </a:solidFill>
              </a:rPr>
              <a:t>Observation: </a:t>
            </a:r>
          </a:p>
          <a:p>
            <a:endParaRPr lang="en-US" altLang="zh-CN" sz="1200" dirty="0" smtClean="0">
              <a:solidFill>
                <a:schemeClr val="tx1"/>
              </a:solidFill>
            </a:endParaRPr>
          </a:p>
          <a:p>
            <a:r>
              <a:rPr lang="en-US" altLang="zh-CN" sz="1200" dirty="0" smtClean="0">
                <a:solidFill>
                  <a:schemeClr val="tx1"/>
                </a:solidFill>
              </a:rPr>
              <a:t>For 2 users with CSD collision, the power gap range is [-3.5, 2]dB;</a:t>
            </a:r>
          </a:p>
          <a:p>
            <a:endParaRPr lang="en-US" altLang="zh-CN" sz="1200" dirty="0" smtClean="0">
              <a:solidFill>
                <a:schemeClr val="tx1"/>
              </a:solidFill>
            </a:endParaRPr>
          </a:p>
          <a:p>
            <a:r>
              <a:rPr lang="en-US" altLang="zh-CN" sz="1200" dirty="0" smtClean="0">
                <a:solidFill>
                  <a:schemeClr val="tx1"/>
                </a:solidFill>
              </a:rPr>
              <a:t>For 2 users without CSD collision, the power gap range is [-0.2, 0.4]dB;</a:t>
            </a:r>
          </a:p>
          <a:p>
            <a:endParaRPr lang="en-US" altLang="zh-CN" sz="1200" dirty="0" smtClean="0">
              <a:solidFill>
                <a:schemeClr val="tx1"/>
              </a:solidFill>
            </a:endParaRPr>
          </a:p>
          <a:p>
            <a:r>
              <a:rPr lang="en-US" altLang="zh-CN" sz="1200" dirty="0" smtClean="0">
                <a:solidFill>
                  <a:schemeClr val="tx1"/>
                </a:solidFill>
              </a:rPr>
              <a:t>For 2 users if </a:t>
            </a:r>
            <a:r>
              <a:rPr lang="en-US" altLang="zh-CN" sz="1200" dirty="0">
                <a:solidFill>
                  <a:schemeClr val="tx1"/>
                </a:solidFill>
              </a:rPr>
              <a:t>CSD collision </a:t>
            </a:r>
            <a:r>
              <a:rPr lang="en-US" altLang="zh-CN" sz="1200" dirty="0" smtClean="0">
                <a:solidFill>
                  <a:schemeClr val="tx1"/>
                </a:solidFill>
              </a:rPr>
              <a:t>is avoided,</a:t>
            </a:r>
            <a:r>
              <a:rPr lang="zh-CN" altLang="en-US" sz="1200" dirty="0" smtClean="0">
                <a:solidFill>
                  <a:schemeClr val="tx1"/>
                </a:solidFill>
              </a:rPr>
              <a:t> </a:t>
            </a:r>
            <a:r>
              <a:rPr lang="en-US" altLang="zh-CN" sz="1200" dirty="0" smtClean="0">
                <a:solidFill>
                  <a:schemeClr val="tx1"/>
                </a:solidFill>
              </a:rPr>
              <a:t>the power gap range is reduced by </a:t>
            </a:r>
            <a:r>
              <a:rPr lang="en-US" altLang="zh-CN" sz="1200" dirty="0" smtClean="0">
                <a:solidFill>
                  <a:schemeClr val="accent2"/>
                </a:solidFill>
              </a:rPr>
              <a:t>5dB</a:t>
            </a:r>
            <a:r>
              <a:rPr lang="en-US" altLang="zh-CN" sz="1200" dirty="0" smtClean="0">
                <a:solidFill>
                  <a:schemeClr val="tx1"/>
                </a:solidFill>
              </a:rPr>
              <a:t>.</a:t>
            </a:r>
            <a:endParaRPr lang="zh-CN" altLang="en-US" sz="1200" dirty="0">
              <a:solidFill>
                <a:schemeClr val="tx1"/>
              </a:solidFill>
            </a:endParaRPr>
          </a:p>
        </p:txBody>
      </p:sp>
      <p:sp>
        <p:nvSpPr>
          <p:cNvPr id="11" name="文本框 10"/>
          <p:cNvSpPr txBox="1"/>
          <p:nvPr/>
        </p:nvSpPr>
        <p:spPr>
          <a:xfrm>
            <a:off x="6167081" y="2292388"/>
            <a:ext cx="5114461" cy="27699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altLang="zh-CN" sz="1200" dirty="0" smtClean="0">
                <a:solidFill>
                  <a:schemeClr val="tx1"/>
                </a:solidFill>
              </a:rPr>
              <a:t>80MHz, 52-tone DRU, </a:t>
            </a:r>
            <a:r>
              <a:rPr lang="en-US" altLang="zh-CN" sz="1200" dirty="0" smtClean="0">
                <a:solidFill>
                  <a:schemeClr val="accent2"/>
                </a:solidFill>
              </a:rPr>
              <a:t>3 users </a:t>
            </a:r>
            <a:r>
              <a:rPr lang="en-US" altLang="zh-CN" sz="1200" dirty="0" smtClean="0">
                <a:solidFill>
                  <a:schemeClr val="tx1"/>
                </a:solidFill>
              </a:rPr>
              <a:t>with 1ss per user, Channel D, SNR=30dB</a:t>
            </a:r>
            <a:endParaRPr lang="zh-CN" altLang="en-US" sz="1200" dirty="0">
              <a:solidFill>
                <a:schemeClr val="tx1"/>
              </a:solidFill>
            </a:endParaRPr>
          </a:p>
        </p:txBody>
      </p:sp>
      <p:sp>
        <p:nvSpPr>
          <p:cNvPr id="14" name="文本框 13"/>
          <p:cNvSpPr txBox="1"/>
          <p:nvPr/>
        </p:nvSpPr>
        <p:spPr>
          <a:xfrm>
            <a:off x="6177835" y="4934931"/>
            <a:ext cx="5140737"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zh-CN" sz="1200" dirty="0" smtClean="0">
                <a:solidFill>
                  <a:schemeClr val="tx1"/>
                </a:solidFill>
              </a:rPr>
              <a:t>Observation: </a:t>
            </a:r>
          </a:p>
          <a:p>
            <a:endParaRPr lang="en-US" altLang="zh-CN" sz="1200" dirty="0" smtClean="0">
              <a:solidFill>
                <a:schemeClr val="tx1"/>
              </a:solidFill>
            </a:endParaRPr>
          </a:p>
          <a:p>
            <a:r>
              <a:rPr lang="en-US" altLang="zh-CN" sz="1200" dirty="0" smtClean="0">
                <a:solidFill>
                  <a:schemeClr val="tx1"/>
                </a:solidFill>
              </a:rPr>
              <a:t>For 3 users with CSD collision, the power gap range is [-2.1, 1.6]dB;</a:t>
            </a:r>
          </a:p>
          <a:p>
            <a:endParaRPr lang="en-US" altLang="zh-CN" sz="1200" dirty="0" smtClean="0">
              <a:solidFill>
                <a:schemeClr val="tx1"/>
              </a:solidFill>
            </a:endParaRPr>
          </a:p>
          <a:p>
            <a:r>
              <a:rPr lang="en-US" altLang="zh-CN" sz="1200" dirty="0" smtClean="0">
                <a:solidFill>
                  <a:schemeClr val="tx1"/>
                </a:solidFill>
              </a:rPr>
              <a:t>For 3 users without CSD collision, the power gap range is [-0.4, 0.3]dB;</a:t>
            </a:r>
          </a:p>
          <a:p>
            <a:endParaRPr lang="en-US" altLang="zh-CN" sz="1200" dirty="0" smtClean="0">
              <a:solidFill>
                <a:schemeClr val="tx1"/>
              </a:solidFill>
            </a:endParaRPr>
          </a:p>
          <a:p>
            <a:r>
              <a:rPr lang="en-US" altLang="zh-CN" sz="1200" dirty="0" smtClean="0">
                <a:solidFill>
                  <a:schemeClr val="tx1"/>
                </a:solidFill>
              </a:rPr>
              <a:t>For 3 users, </a:t>
            </a:r>
            <a:r>
              <a:rPr lang="en-US" altLang="zh-CN" sz="1200" dirty="0">
                <a:solidFill>
                  <a:schemeClr val="tx1"/>
                </a:solidFill>
              </a:rPr>
              <a:t>if CSD collision is avoided,</a:t>
            </a:r>
            <a:r>
              <a:rPr lang="zh-CN" altLang="en-US" sz="1200" dirty="0">
                <a:solidFill>
                  <a:schemeClr val="tx1"/>
                </a:solidFill>
              </a:rPr>
              <a:t> </a:t>
            </a:r>
            <a:r>
              <a:rPr lang="en-US" altLang="zh-CN" sz="1200" dirty="0">
                <a:solidFill>
                  <a:schemeClr val="tx1"/>
                </a:solidFill>
              </a:rPr>
              <a:t>the power gap range is reduced by </a:t>
            </a:r>
            <a:r>
              <a:rPr lang="en-US" altLang="zh-CN" sz="1200" dirty="0" smtClean="0">
                <a:solidFill>
                  <a:schemeClr val="accent2"/>
                </a:solidFill>
              </a:rPr>
              <a:t>3dB</a:t>
            </a:r>
            <a:r>
              <a:rPr lang="en-US" altLang="zh-CN" sz="1200" dirty="0" smtClean="0">
                <a:solidFill>
                  <a:schemeClr val="tx1"/>
                </a:solidFill>
              </a:rPr>
              <a:t>.</a:t>
            </a:r>
            <a:endParaRPr lang="zh-CN" altLang="en-US" sz="1200" dirty="0">
              <a:solidFill>
                <a:schemeClr val="tx1"/>
              </a:solidFill>
            </a:endParaRPr>
          </a:p>
        </p:txBody>
      </p:sp>
      <p:pic>
        <p:nvPicPr>
          <p:cNvPr id="21" name="图片 20"/>
          <p:cNvPicPr>
            <a:picLocks noChangeAspect="1"/>
          </p:cNvPicPr>
          <p:nvPr/>
        </p:nvPicPr>
        <p:blipFill>
          <a:blip r:embed="rId2"/>
          <a:stretch>
            <a:fillRect/>
          </a:stretch>
        </p:blipFill>
        <p:spPr>
          <a:xfrm>
            <a:off x="1511094" y="2544627"/>
            <a:ext cx="3204424" cy="2390304"/>
          </a:xfrm>
          <a:prstGeom prst="rect">
            <a:avLst/>
          </a:prstGeom>
        </p:spPr>
      </p:pic>
      <p:pic>
        <p:nvPicPr>
          <p:cNvPr id="22" name="图片 21"/>
          <p:cNvPicPr>
            <a:picLocks noChangeAspect="1"/>
          </p:cNvPicPr>
          <p:nvPr/>
        </p:nvPicPr>
        <p:blipFill>
          <a:blip r:embed="rId3"/>
          <a:stretch>
            <a:fillRect/>
          </a:stretch>
        </p:blipFill>
        <p:spPr>
          <a:xfrm>
            <a:off x="6810328" y="2534430"/>
            <a:ext cx="3318120" cy="2471114"/>
          </a:xfrm>
          <a:prstGeom prst="rect">
            <a:avLst/>
          </a:prstGeom>
        </p:spPr>
      </p:pic>
      <p:sp>
        <p:nvSpPr>
          <p:cNvPr id="3" name="文本框 2"/>
          <p:cNvSpPr txBox="1"/>
          <p:nvPr/>
        </p:nvSpPr>
        <p:spPr>
          <a:xfrm>
            <a:off x="2306063" y="1710620"/>
            <a:ext cx="7528601"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1600" dirty="0" smtClean="0">
                <a:solidFill>
                  <a:schemeClr val="tx1"/>
                </a:solidFill>
              </a:rPr>
              <a:t>In part I, we compare the performance for </a:t>
            </a:r>
            <a:r>
              <a:rPr lang="en-US" altLang="zh-CN" sz="1600" dirty="0">
                <a:solidFill>
                  <a:schemeClr val="tx1"/>
                </a:solidFill>
              </a:rPr>
              <a:t>CSD Allocation </a:t>
            </a:r>
            <a:r>
              <a:rPr lang="en-US" altLang="zh-CN" sz="1600" dirty="0" smtClean="0">
                <a:solidFill>
                  <a:schemeClr val="tx1"/>
                </a:solidFill>
              </a:rPr>
              <a:t>with and without collision.</a:t>
            </a:r>
            <a:endParaRPr lang="zh-CN" altLang="en-US" sz="1600" dirty="0">
              <a:solidFill>
                <a:schemeClr val="tx1"/>
              </a:solidFill>
            </a:endParaRPr>
          </a:p>
        </p:txBody>
      </p:sp>
    </p:spTree>
    <p:extLst>
      <p:ext uri="{BB962C8B-B14F-4D97-AF65-F5344CB8AC3E}">
        <p14:creationId xmlns:p14="http://schemas.microsoft.com/office/powerpoint/2010/main" val="3901548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Date Placeholder 3"/>
          <p:cNvSpPr txBox="1">
            <a:spLocks/>
          </p:cNvSpPr>
          <p:nvPr/>
        </p:nvSpPr>
        <p:spPr>
          <a:xfrm>
            <a:off x="839416" y="304801"/>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a:t>
            </a:r>
            <a:r>
              <a:rPr lang="en-US" altLang="zh-CN" sz="1800" b="1" dirty="0" smtClean="0">
                <a:solidFill>
                  <a:srgbClr val="000000"/>
                </a:solidFill>
                <a:cs typeface="Arial Unicode MS" charset="0"/>
              </a:rPr>
              <a:t>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sp>
        <p:nvSpPr>
          <p:cNvPr id="8" name="文本框 7"/>
          <p:cNvSpPr txBox="1"/>
          <p:nvPr/>
        </p:nvSpPr>
        <p:spPr>
          <a:xfrm>
            <a:off x="3339180" y="1689365"/>
            <a:ext cx="4724323" cy="276999"/>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smtClean="0">
                <a:solidFill>
                  <a:schemeClr val="tx1"/>
                </a:solidFill>
              </a:rPr>
              <a:t>80MHz, 52-tone DRU, 4 users with 1ss per user, Channel D, SNR=30dB</a:t>
            </a:r>
            <a:endParaRPr lang="zh-CN" altLang="en-US" sz="1200" dirty="0">
              <a:solidFill>
                <a:schemeClr val="tx1"/>
              </a:solidFill>
            </a:endParaRPr>
          </a:p>
        </p:txBody>
      </p:sp>
      <p:sp>
        <p:nvSpPr>
          <p:cNvPr id="10" name="文本框 9"/>
          <p:cNvSpPr txBox="1"/>
          <p:nvPr/>
        </p:nvSpPr>
        <p:spPr>
          <a:xfrm>
            <a:off x="2999656" y="4847884"/>
            <a:ext cx="5116726" cy="1384995"/>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smtClean="0">
                <a:solidFill>
                  <a:schemeClr val="tx1"/>
                </a:solidFill>
              </a:rPr>
              <a:t>Observation: </a:t>
            </a:r>
          </a:p>
          <a:p>
            <a:endParaRPr lang="en-US" altLang="zh-CN" sz="1200" dirty="0" smtClean="0">
              <a:solidFill>
                <a:schemeClr val="tx1"/>
              </a:solidFill>
            </a:endParaRPr>
          </a:p>
          <a:p>
            <a:r>
              <a:rPr lang="en-US" altLang="zh-CN" sz="1200" dirty="0" smtClean="0">
                <a:solidFill>
                  <a:schemeClr val="tx1"/>
                </a:solidFill>
              </a:rPr>
              <a:t>For 4 users with CSD collision, the power gap range is [-1.6, 1.4]dB;</a:t>
            </a:r>
          </a:p>
          <a:p>
            <a:endParaRPr lang="en-US" altLang="zh-CN" sz="1200" dirty="0" smtClean="0">
              <a:solidFill>
                <a:schemeClr val="tx1"/>
              </a:solidFill>
            </a:endParaRPr>
          </a:p>
          <a:p>
            <a:r>
              <a:rPr lang="en-US" altLang="zh-CN" sz="1200" dirty="0" smtClean="0">
                <a:solidFill>
                  <a:schemeClr val="tx1"/>
                </a:solidFill>
              </a:rPr>
              <a:t>For 4 users without CSD collision, the power gap range is [-0.6, 0.4]dB;</a:t>
            </a:r>
          </a:p>
          <a:p>
            <a:endParaRPr lang="en-US" altLang="zh-CN" sz="1200" dirty="0" smtClean="0">
              <a:solidFill>
                <a:schemeClr val="tx1"/>
              </a:solidFill>
            </a:endParaRPr>
          </a:p>
          <a:p>
            <a:r>
              <a:rPr lang="en-US" altLang="zh-CN" sz="1200" dirty="0">
                <a:solidFill>
                  <a:schemeClr val="tx1"/>
                </a:solidFill>
              </a:rPr>
              <a:t>For </a:t>
            </a:r>
            <a:r>
              <a:rPr lang="en-US" altLang="zh-CN" sz="1200" dirty="0" smtClean="0">
                <a:solidFill>
                  <a:schemeClr val="tx1"/>
                </a:solidFill>
              </a:rPr>
              <a:t>4 </a:t>
            </a:r>
            <a:r>
              <a:rPr lang="en-US" altLang="zh-CN" sz="1200" dirty="0">
                <a:solidFill>
                  <a:schemeClr val="tx1"/>
                </a:solidFill>
              </a:rPr>
              <a:t>users, if CSD collision is avoided,</a:t>
            </a:r>
            <a:r>
              <a:rPr lang="zh-CN" altLang="en-US" sz="1200" dirty="0">
                <a:solidFill>
                  <a:schemeClr val="tx1"/>
                </a:solidFill>
              </a:rPr>
              <a:t> </a:t>
            </a:r>
            <a:r>
              <a:rPr lang="en-US" altLang="zh-CN" sz="1200" dirty="0">
                <a:solidFill>
                  <a:schemeClr val="tx1"/>
                </a:solidFill>
              </a:rPr>
              <a:t>the power gap range is reduced by </a:t>
            </a:r>
            <a:r>
              <a:rPr lang="en-US" altLang="zh-CN" sz="1200" dirty="0" smtClean="0">
                <a:solidFill>
                  <a:schemeClr val="accent2"/>
                </a:solidFill>
              </a:rPr>
              <a:t>2dB</a:t>
            </a:r>
            <a:r>
              <a:rPr lang="en-US" altLang="zh-CN" sz="1200" dirty="0" smtClean="0">
                <a:solidFill>
                  <a:schemeClr val="tx1"/>
                </a:solidFill>
              </a:rPr>
              <a:t>.</a:t>
            </a:r>
            <a:endParaRPr lang="zh-CN" altLang="en-US" sz="1200" dirty="0">
              <a:solidFill>
                <a:schemeClr val="tx1"/>
              </a:solidFill>
            </a:endParaRPr>
          </a:p>
        </p:txBody>
      </p:sp>
      <p:pic>
        <p:nvPicPr>
          <p:cNvPr id="11" name="图片 10"/>
          <p:cNvPicPr>
            <a:picLocks noChangeAspect="1"/>
          </p:cNvPicPr>
          <p:nvPr/>
        </p:nvPicPr>
        <p:blipFill>
          <a:blip r:embed="rId2"/>
          <a:stretch>
            <a:fillRect/>
          </a:stretch>
        </p:blipFill>
        <p:spPr>
          <a:xfrm>
            <a:off x="3565554" y="2002615"/>
            <a:ext cx="3754581" cy="2796159"/>
          </a:xfrm>
          <a:prstGeom prst="rect">
            <a:avLst/>
          </a:prstGeom>
        </p:spPr>
      </p:pic>
      <p:sp>
        <p:nvSpPr>
          <p:cNvPr id="12" name="标题 1"/>
          <p:cNvSpPr txBox="1">
            <a:spLocks/>
          </p:cNvSpPr>
          <p:nvPr/>
        </p:nvSpPr>
        <p:spPr bwMode="auto">
          <a:xfrm>
            <a:off x="965200" y="587902"/>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Simulation Results: Part I </a:t>
            </a:r>
            <a:endParaRPr lang="zh-CN" altLang="en-US" kern="0" dirty="0"/>
          </a:p>
        </p:txBody>
      </p:sp>
    </p:spTree>
    <p:extLst>
      <p:ext uri="{BB962C8B-B14F-4D97-AF65-F5344CB8AC3E}">
        <p14:creationId xmlns:p14="http://schemas.microsoft.com/office/powerpoint/2010/main" val="880950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Date Placeholder 3"/>
          <p:cNvSpPr txBox="1">
            <a:spLocks/>
          </p:cNvSpPr>
          <p:nvPr/>
        </p:nvSpPr>
        <p:spPr>
          <a:xfrm>
            <a:off x="839416" y="304801"/>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a:t>
            </a:r>
            <a:r>
              <a:rPr lang="en-US" altLang="zh-CN" sz="1800" b="1" dirty="0" smtClean="0">
                <a:solidFill>
                  <a:srgbClr val="000000"/>
                </a:solidFill>
                <a:cs typeface="Arial Unicode MS" charset="0"/>
              </a:rPr>
              <a:t>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sp>
        <p:nvSpPr>
          <p:cNvPr id="9" name="文本框 8"/>
          <p:cNvSpPr txBox="1"/>
          <p:nvPr/>
        </p:nvSpPr>
        <p:spPr>
          <a:xfrm>
            <a:off x="5395892" y="2637573"/>
            <a:ext cx="5011389"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smtClean="0">
                <a:solidFill>
                  <a:schemeClr val="tx1"/>
                </a:solidFill>
              </a:rPr>
              <a:t>80MHz, 52-tone DRU, </a:t>
            </a:r>
            <a:r>
              <a:rPr lang="en-US" altLang="zh-CN" sz="1200" dirty="0" smtClean="0">
                <a:solidFill>
                  <a:schemeClr val="accent2"/>
                </a:solidFill>
              </a:rPr>
              <a:t>2 users </a:t>
            </a:r>
            <a:r>
              <a:rPr lang="en-US" altLang="zh-CN" sz="1200" dirty="0" smtClean="0">
                <a:solidFill>
                  <a:schemeClr val="tx1"/>
                </a:solidFill>
              </a:rPr>
              <a:t>with 1ss per user, Channel D, SNR=30dB</a:t>
            </a:r>
            <a:endParaRPr lang="zh-CN" altLang="en-US" sz="1200" dirty="0">
              <a:solidFill>
                <a:schemeClr val="tx1"/>
              </a:solidFill>
            </a:endParaRPr>
          </a:p>
        </p:txBody>
      </p:sp>
      <p:pic>
        <p:nvPicPr>
          <p:cNvPr id="11" name="图片 10"/>
          <p:cNvPicPr>
            <a:picLocks noChangeAspect="1"/>
          </p:cNvPicPr>
          <p:nvPr/>
        </p:nvPicPr>
        <p:blipFill>
          <a:blip r:embed="rId2"/>
          <a:stretch>
            <a:fillRect/>
          </a:stretch>
        </p:blipFill>
        <p:spPr>
          <a:xfrm>
            <a:off x="983432" y="2276872"/>
            <a:ext cx="4274988" cy="3096344"/>
          </a:xfrm>
          <a:prstGeom prst="rect">
            <a:avLst/>
          </a:prstGeom>
        </p:spPr>
      </p:pic>
      <p:sp>
        <p:nvSpPr>
          <p:cNvPr id="12" name="文本框 11"/>
          <p:cNvSpPr txBox="1"/>
          <p:nvPr/>
        </p:nvSpPr>
        <p:spPr>
          <a:xfrm>
            <a:off x="5395892" y="3076388"/>
            <a:ext cx="5011389" cy="200054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smtClean="0">
                <a:solidFill>
                  <a:schemeClr val="tx1"/>
                </a:solidFill>
              </a:rPr>
              <a:t>Observation: </a:t>
            </a:r>
          </a:p>
          <a:p>
            <a:endParaRPr lang="en-US" altLang="zh-CN" sz="1200" dirty="0" smtClean="0">
              <a:solidFill>
                <a:schemeClr val="tx1"/>
              </a:solidFill>
            </a:endParaRPr>
          </a:p>
          <a:p>
            <a:pPr marL="171450" indent="-171450">
              <a:buFont typeface="Arial" panose="020B0604020202020204" pitchFamily="34" charset="0"/>
              <a:buChar char="•"/>
            </a:pPr>
            <a:r>
              <a:rPr lang="en-US" altLang="zh-CN" sz="1200" dirty="0" smtClean="0">
                <a:solidFill>
                  <a:schemeClr val="tx1"/>
                </a:solidFill>
              </a:rPr>
              <a:t>For 2 users with </a:t>
            </a:r>
            <a:r>
              <a:rPr lang="en-US" altLang="zh-CN" sz="1200" dirty="0">
                <a:solidFill>
                  <a:schemeClr val="tx1"/>
                </a:solidFill>
              </a:rPr>
              <a:t>non-optimized </a:t>
            </a:r>
            <a:r>
              <a:rPr lang="en-US" altLang="zh-CN" sz="1200" dirty="0" smtClean="0">
                <a:solidFill>
                  <a:schemeClr val="tx1"/>
                </a:solidFill>
              </a:rPr>
              <a:t>CSD allocation [-600, -650]ns , the power gap range is [-2.5, 1.5]dB;</a:t>
            </a:r>
          </a:p>
          <a:p>
            <a:endParaRPr lang="en-US" altLang="zh-CN" sz="1200" dirty="0" smtClean="0">
              <a:solidFill>
                <a:schemeClr val="tx1"/>
              </a:solidFill>
            </a:endParaRPr>
          </a:p>
          <a:p>
            <a:pPr marL="171450" indent="-171450">
              <a:buFont typeface="Arial" panose="020B0604020202020204" pitchFamily="34" charset="0"/>
              <a:buChar char="•"/>
            </a:pPr>
            <a:r>
              <a:rPr lang="en-US" altLang="zh-CN" sz="1200" dirty="0" smtClean="0">
                <a:solidFill>
                  <a:schemeClr val="tx1"/>
                </a:solidFill>
              </a:rPr>
              <a:t>For 2 users with optimized CSD allocation [0 -400]ns, the power gap range is [-0.2, 0.4]dB;</a:t>
            </a:r>
          </a:p>
          <a:p>
            <a:endParaRPr lang="en-US" altLang="zh-CN" sz="1200" dirty="0" smtClean="0">
              <a:solidFill>
                <a:schemeClr val="tx1"/>
              </a:solidFill>
            </a:endParaRPr>
          </a:p>
          <a:p>
            <a:pPr marL="171450" indent="-171450">
              <a:buFont typeface="Arial" panose="020B0604020202020204" pitchFamily="34" charset="0"/>
              <a:buChar char="•"/>
            </a:pPr>
            <a:r>
              <a:rPr lang="en-US" altLang="zh-CN" sz="1200" dirty="0" smtClean="0">
                <a:solidFill>
                  <a:schemeClr val="tx1"/>
                </a:solidFill>
              </a:rPr>
              <a:t>For 2 users with optimized CSD allocation,</a:t>
            </a:r>
            <a:r>
              <a:rPr lang="zh-CN" altLang="en-US" sz="1200" dirty="0" smtClean="0">
                <a:solidFill>
                  <a:schemeClr val="tx1"/>
                </a:solidFill>
              </a:rPr>
              <a:t> </a:t>
            </a:r>
            <a:r>
              <a:rPr lang="en-US" altLang="zh-CN" sz="1200" dirty="0" smtClean="0">
                <a:solidFill>
                  <a:schemeClr val="tx1"/>
                </a:solidFill>
              </a:rPr>
              <a:t>the power gap range is reduced by </a:t>
            </a:r>
            <a:r>
              <a:rPr lang="en-US" altLang="zh-CN" sz="1200" dirty="0" smtClean="0">
                <a:solidFill>
                  <a:schemeClr val="accent2"/>
                </a:solidFill>
              </a:rPr>
              <a:t>3.4dB</a:t>
            </a:r>
            <a:r>
              <a:rPr lang="en-US" altLang="zh-CN" sz="1200" dirty="0" smtClean="0">
                <a:solidFill>
                  <a:schemeClr val="tx1"/>
                </a:solidFill>
              </a:rPr>
              <a:t>.</a:t>
            </a:r>
            <a:endParaRPr lang="zh-CN" altLang="en-US" sz="1200" dirty="0">
              <a:solidFill>
                <a:schemeClr val="tx1"/>
              </a:solidFill>
            </a:endParaRPr>
          </a:p>
        </p:txBody>
      </p:sp>
      <p:sp>
        <p:nvSpPr>
          <p:cNvPr id="10" name="标题 1"/>
          <p:cNvSpPr txBox="1">
            <a:spLocks/>
          </p:cNvSpPr>
          <p:nvPr/>
        </p:nvSpPr>
        <p:spPr bwMode="auto">
          <a:xfrm>
            <a:off x="889822" y="692696"/>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Simulation Results: Part II </a:t>
            </a:r>
            <a:endParaRPr lang="zh-CN" altLang="en-US" kern="0" dirty="0"/>
          </a:p>
        </p:txBody>
      </p:sp>
      <p:sp>
        <p:nvSpPr>
          <p:cNvPr id="13" name="文本框 12"/>
          <p:cNvSpPr txBox="1"/>
          <p:nvPr/>
        </p:nvSpPr>
        <p:spPr>
          <a:xfrm>
            <a:off x="2289944" y="1762279"/>
            <a:ext cx="7560840"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1600" dirty="0" smtClean="0">
                <a:solidFill>
                  <a:schemeClr val="tx1"/>
                </a:solidFill>
              </a:rPr>
              <a:t>In part II, we compare the performance for non-optimized and optimized CSD allocation.</a:t>
            </a:r>
            <a:endParaRPr lang="zh-CN" altLang="en-US" sz="1600" dirty="0">
              <a:solidFill>
                <a:schemeClr val="tx1"/>
              </a:solidFill>
            </a:endParaRPr>
          </a:p>
        </p:txBody>
      </p:sp>
    </p:spTree>
    <p:extLst>
      <p:ext uri="{BB962C8B-B14F-4D97-AF65-F5344CB8AC3E}">
        <p14:creationId xmlns:p14="http://schemas.microsoft.com/office/powerpoint/2010/main" val="4003506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Date Placeholder 3"/>
          <p:cNvSpPr txBox="1">
            <a:spLocks/>
          </p:cNvSpPr>
          <p:nvPr/>
        </p:nvSpPr>
        <p:spPr>
          <a:xfrm>
            <a:off x="839416" y="304801"/>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a:t>
            </a:r>
            <a:r>
              <a:rPr lang="en-US" altLang="zh-CN" sz="1800" b="1" dirty="0" smtClean="0">
                <a:solidFill>
                  <a:srgbClr val="000000"/>
                </a:solidFill>
                <a:cs typeface="Arial Unicode MS" charset="0"/>
              </a:rPr>
              <a:t>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sp>
        <p:nvSpPr>
          <p:cNvPr id="9" name="文本框 8"/>
          <p:cNvSpPr txBox="1"/>
          <p:nvPr/>
        </p:nvSpPr>
        <p:spPr>
          <a:xfrm>
            <a:off x="5793317" y="2141117"/>
            <a:ext cx="5140737" cy="27699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altLang="zh-CN" sz="1200" dirty="0" smtClean="0">
                <a:solidFill>
                  <a:schemeClr val="tx1"/>
                </a:solidFill>
              </a:rPr>
              <a:t>80MHz, 52-tone DRU, </a:t>
            </a:r>
            <a:r>
              <a:rPr lang="en-US" altLang="zh-CN" sz="1200" dirty="0" smtClean="0">
                <a:solidFill>
                  <a:schemeClr val="accent2"/>
                </a:solidFill>
              </a:rPr>
              <a:t>3 users </a:t>
            </a:r>
            <a:r>
              <a:rPr lang="en-US" altLang="zh-CN" sz="1200" dirty="0" smtClean="0">
                <a:solidFill>
                  <a:schemeClr val="tx1"/>
                </a:solidFill>
              </a:rPr>
              <a:t>with 1ss per user, Channel D, SNR=30dB</a:t>
            </a:r>
            <a:endParaRPr lang="zh-CN" altLang="en-US" sz="1200" dirty="0">
              <a:solidFill>
                <a:schemeClr val="tx1"/>
              </a:solidFill>
            </a:endParaRPr>
          </a:p>
        </p:txBody>
      </p:sp>
      <p:pic>
        <p:nvPicPr>
          <p:cNvPr id="2" name="图片 1"/>
          <p:cNvPicPr>
            <a:picLocks noChangeAspect="1"/>
          </p:cNvPicPr>
          <p:nvPr/>
        </p:nvPicPr>
        <p:blipFill>
          <a:blip r:embed="rId2"/>
          <a:stretch>
            <a:fillRect/>
          </a:stretch>
        </p:blipFill>
        <p:spPr>
          <a:xfrm>
            <a:off x="829278" y="1926152"/>
            <a:ext cx="5019804" cy="3320945"/>
          </a:xfrm>
          <a:prstGeom prst="rect">
            <a:avLst/>
          </a:prstGeom>
        </p:spPr>
      </p:pic>
      <p:sp>
        <p:nvSpPr>
          <p:cNvPr id="10" name="文本框 9"/>
          <p:cNvSpPr txBox="1"/>
          <p:nvPr/>
        </p:nvSpPr>
        <p:spPr>
          <a:xfrm>
            <a:off x="5793318" y="2519922"/>
            <a:ext cx="5140737" cy="24929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zh-CN" sz="1200" dirty="0" smtClean="0">
                <a:solidFill>
                  <a:schemeClr val="tx1"/>
                </a:solidFill>
              </a:rPr>
              <a:t>Observation: </a:t>
            </a:r>
          </a:p>
          <a:p>
            <a:endParaRPr lang="en-US" altLang="zh-CN" sz="1200" dirty="0" smtClean="0">
              <a:solidFill>
                <a:schemeClr val="tx1"/>
              </a:solidFill>
            </a:endParaRPr>
          </a:p>
          <a:p>
            <a:pPr marL="171450" indent="-171450">
              <a:buFont typeface="Arial" panose="020B0604020202020204" pitchFamily="34" charset="0"/>
              <a:buChar char="•"/>
            </a:pPr>
            <a:r>
              <a:rPr lang="en-US" altLang="zh-CN" sz="1200" dirty="0">
                <a:solidFill>
                  <a:schemeClr val="tx1"/>
                </a:solidFill>
              </a:rPr>
              <a:t>For </a:t>
            </a:r>
            <a:r>
              <a:rPr lang="en-US" altLang="zh-CN" sz="1200" dirty="0" smtClean="0">
                <a:solidFill>
                  <a:schemeClr val="tx1"/>
                </a:solidFill>
              </a:rPr>
              <a:t>3 </a:t>
            </a:r>
            <a:r>
              <a:rPr lang="en-US" altLang="zh-CN" sz="1200" dirty="0">
                <a:solidFill>
                  <a:schemeClr val="tx1"/>
                </a:solidFill>
              </a:rPr>
              <a:t>users with </a:t>
            </a:r>
            <a:r>
              <a:rPr lang="en-US" altLang="zh-CN" sz="1200" dirty="0" smtClean="0">
                <a:solidFill>
                  <a:schemeClr val="tx1"/>
                </a:solidFill>
              </a:rPr>
              <a:t>non-optimized </a:t>
            </a:r>
            <a:r>
              <a:rPr lang="en-US" altLang="zh-CN" sz="1200" dirty="0">
                <a:solidFill>
                  <a:schemeClr val="tx1"/>
                </a:solidFill>
              </a:rPr>
              <a:t>CSD allocation [-600, </a:t>
            </a:r>
            <a:r>
              <a:rPr lang="en-US" altLang="zh-CN" sz="1200" dirty="0" smtClean="0">
                <a:solidFill>
                  <a:schemeClr val="tx1"/>
                </a:solidFill>
              </a:rPr>
              <a:t>-350, -650]ns </a:t>
            </a:r>
            <a:r>
              <a:rPr lang="en-US" altLang="zh-CN" sz="1200" dirty="0">
                <a:solidFill>
                  <a:schemeClr val="tx1"/>
                </a:solidFill>
              </a:rPr>
              <a:t>, the power gap range is </a:t>
            </a:r>
            <a:r>
              <a:rPr lang="en-US" altLang="zh-CN" sz="1200" dirty="0" smtClean="0">
                <a:solidFill>
                  <a:schemeClr val="tx1"/>
                </a:solidFill>
              </a:rPr>
              <a:t>[-1.7, 1.2]dB;</a:t>
            </a:r>
          </a:p>
          <a:p>
            <a:pPr marL="171450" indent="-171450">
              <a:buFont typeface="Arial" panose="020B0604020202020204" pitchFamily="34" charset="0"/>
              <a:buChar char="•"/>
            </a:pPr>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3 users with non-optimal CSD allocation [-600, </a:t>
            </a:r>
            <a:r>
              <a:rPr lang="en-US" altLang="zh-CN" sz="1200" dirty="0" smtClean="0">
                <a:solidFill>
                  <a:schemeClr val="tx1"/>
                </a:solidFill>
              </a:rPr>
              <a:t>-650</a:t>
            </a:r>
            <a:r>
              <a:rPr lang="en-US" altLang="zh-CN" sz="1200" dirty="0">
                <a:solidFill>
                  <a:schemeClr val="tx1"/>
                </a:solidFill>
              </a:rPr>
              <a:t>, </a:t>
            </a:r>
            <a:r>
              <a:rPr lang="en-US" altLang="zh-CN" sz="1200" dirty="0" smtClean="0">
                <a:solidFill>
                  <a:schemeClr val="tx1"/>
                </a:solidFill>
              </a:rPr>
              <a:t>-750]ns </a:t>
            </a:r>
            <a:r>
              <a:rPr lang="en-US" altLang="zh-CN" sz="1200" dirty="0">
                <a:solidFill>
                  <a:schemeClr val="tx1"/>
                </a:solidFill>
              </a:rPr>
              <a:t>, the power gap range is [-</a:t>
            </a:r>
            <a:r>
              <a:rPr lang="en-US" altLang="zh-CN" sz="1200" dirty="0" smtClean="0">
                <a:solidFill>
                  <a:schemeClr val="tx1"/>
                </a:solidFill>
              </a:rPr>
              <a:t>1.8, 1.3]dB;</a:t>
            </a:r>
            <a:endParaRPr lang="en-US" altLang="zh-CN" sz="1200" dirty="0">
              <a:solidFill>
                <a:schemeClr val="tx1"/>
              </a:solidFill>
            </a:endParaRPr>
          </a:p>
          <a:p>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a:t>
            </a:r>
            <a:r>
              <a:rPr lang="en-US" altLang="zh-CN" sz="1200" dirty="0" smtClean="0">
                <a:solidFill>
                  <a:schemeClr val="tx1"/>
                </a:solidFill>
              </a:rPr>
              <a:t>3 </a:t>
            </a:r>
            <a:r>
              <a:rPr lang="en-US" altLang="zh-CN" sz="1200" dirty="0">
                <a:solidFill>
                  <a:schemeClr val="tx1"/>
                </a:solidFill>
              </a:rPr>
              <a:t>users with </a:t>
            </a:r>
            <a:r>
              <a:rPr lang="en-US" altLang="zh-CN" sz="1200" dirty="0" smtClean="0">
                <a:solidFill>
                  <a:schemeClr val="tx1"/>
                </a:solidFill>
              </a:rPr>
              <a:t>optimized </a:t>
            </a:r>
            <a:r>
              <a:rPr lang="en-US" altLang="zh-CN" sz="1200" dirty="0">
                <a:solidFill>
                  <a:schemeClr val="tx1"/>
                </a:solidFill>
              </a:rPr>
              <a:t>CSD allocation [0 -</a:t>
            </a:r>
            <a:r>
              <a:rPr lang="en-US" altLang="zh-CN" sz="1200" dirty="0" smtClean="0">
                <a:solidFill>
                  <a:schemeClr val="tx1"/>
                </a:solidFill>
              </a:rPr>
              <a:t>400 -200]ns</a:t>
            </a:r>
            <a:r>
              <a:rPr lang="en-US" altLang="zh-CN" sz="1200" dirty="0">
                <a:solidFill>
                  <a:schemeClr val="tx1"/>
                </a:solidFill>
              </a:rPr>
              <a:t>, the power gap range is [-</a:t>
            </a:r>
            <a:r>
              <a:rPr lang="en-US" altLang="zh-CN" sz="1200" dirty="0" smtClean="0">
                <a:solidFill>
                  <a:schemeClr val="tx1"/>
                </a:solidFill>
              </a:rPr>
              <a:t>0.4, 0.3]dB</a:t>
            </a:r>
            <a:r>
              <a:rPr lang="en-US" altLang="zh-CN" sz="1200" dirty="0">
                <a:solidFill>
                  <a:schemeClr val="tx1"/>
                </a:solidFill>
              </a:rPr>
              <a:t>;</a:t>
            </a:r>
          </a:p>
          <a:p>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a:t>
            </a:r>
            <a:r>
              <a:rPr lang="en-US" altLang="zh-CN" sz="1200" dirty="0" smtClean="0">
                <a:solidFill>
                  <a:schemeClr val="tx1"/>
                </a:solidFill>
              </a:rPr>
              <a:t>3 </a:t>
            </a:r>
            <a:r>
              <a:rPr lang="en-US" altLang="zh-CN" sz="1200" dirty="0">
                <a:solidFill>
                  <a:schemeClr val="tx1"/>
                </a:solidFill>
              </a:rPr>
              <a:t>users with optimal CSD allocation,</a:t>
            </a:r>
            <a:r>
              <a:rPr lang="zh-CN" altLang="en-US" sz="1200" dirty="0">
                <a:solidFill>
                  <a:schemeClr val="tx1"/>
                </a:solidFill>
              </a:rPr>
              <a:t> </a:t>
            </a:r>
            <a:r>
              <a:rPr lang="en-US" altLang="zh-CN" sz="1200" dirty="0">
                <a:solidFill>
                  <a:schemeClr val="tx1"/>
                </a:solidFill>
              </a:rPr>
              <a:t>the power gap range is reduced by </a:t>
            </a:r>
            <a:r>
              <a:rPr lang="en-US" altLang="zh-CN" sz="1200" dirty="0" smtClean="0">
                <a:solidFill>
                  <a:schemeClr val="accent2"/>
                </a:solidFill>
              </a:rPr>
              <a:t>2.3dB</a:t>
            </a:r>
            <a:r>
              <a:rPr lang="en-US" altLang="zh-CN" sz="1200" dirty="0" smtClean="0">
                <a:solidFill>
                  <a:schemeClr val="tx1"/>
                </a:solidFill>
              </a:rPr>
              <a:t>.</a:t>
            </a:r>
            <a:endParaRPr lang="zh-CN" altLang="en-US" sz="1200" dirty="0">
              <a:solidFill>
                <a:schemeClr val="tx1"/>
              </a:solidFill>
            </a:endParaRPr>
          </a:p>
        </p:txBody>
      </p:sp>
      <p:sp>
        <p:nvSpPr>
          <p:cNvPr id="11" name="标题 1"/>
          <p:cNvSpPr txBox="1">
            <a:spLocks/>
          </p:cNvSpPr>
          <p:nvPr/>
        </p:nvSpPr>
        <p:spPr bwMode="auto">
          <a:xfrm>
            <a:off x="839416" y="512676"/>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Simulation Results: Part II </a:t>
            </a:r>
            <a:endParaRPr lang="zh-CN" altLang="en-US" kern="0" dirty="0"/>
          </a:p>
        </p:txBody>
      </p:sp>
    </p:spTree>
    <p:extLst>
      <p:ext uri="{BB962C8B-B14F-4D97-AF65-F5344CB8AC3E}">
        <p14:creationId xmlns:p14="http://schemas.microsoft.com/office/powerpoint/2010/main" val="1966350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文本框 6"/>
          <p:cNvSpPr txBox="1"/>
          <p:nvPr/>
        </p:nvSpPr>
        <p:spPr>
          <a:xfrm>
            <a:off x="5303912" y="2200405"/>
            <a:ext cx="5653884" cy="276999"/>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smtClean="0">
                <a:solidFill>
                  <a:schemeClr val="tx1"/>
                </a:solidFill>
              </a:rPr>
              <a:t>80MHz, 52-tone DRU, 4 users with 1ss per user, Channel D, SNR=30dB</a:t>
            </a:r>
            <a:endParaRPr lang="zh-CN" altLang="en-US" sz="1200" dirty="0">
              <a:solidFill>
                <a:schemeClr val="tx1"/>
              </a:solidFill>
            </a:endParaRPr>
          </a:p>
        </p:txBody>
      </p:sp>
      <p:pic>
        <p:nvPicPr>
          <p:cNvPr id="8" name="图片 7"/>
          <p:cNvPicPr>
            <a:picLocks noChangeAspect="1"/>
          </p:cNvPicPr>
          <p:nvPr/>
        </p:nvPicPr>
        <p:blipFill>
          <a:blip r:embed="rId2"/>
          <a:stretch>
            <a:fillRect/>
          </a:stretch>
        </p:blipFill>
        <p:spPr>
          <a:xfrm>
            <a:off x="632643" y="1916832"/>
            <a:ext cx="4706017" cy="3557220"/>
          </a:xfrm>
          <a:prstGeom prst="rect">
            <a:avLst/>
          </a:prstGeom>
        </p:spPr>
      </p:pic>
      <p:sp>
        <p:nvSpPr>
          <p:cNvPr id="9" name="文本框 8"/>
          <p:cNvSpPr txBox="1"/>
          <p:nvPr/>
        </p:nvSpPr>
        <p:spPr>
          <a:xfrm>
            <a:off x="5287866" y="2521851"/>
            <a:ext cx="5669930" cy="2492990"/>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smtClean="0">
                <a:solidFill>
                  <a:schemeClr val="tx1"/>
                </a:solidFill>
              </a:rPr>
              <a:t>Observation: </a:t>
            </a:r>
          </a:p>
          <a:p>
            <a:endParaRPr lang="en-US" altLang="zh-CN" sz="1200" dirty="0" smtClean="0">
              <a:solidFill>
                <a:schemeClr val="tx1"/>
              </a:solidFill>
            </a:endParaRPr>
          </a:p>
          <a:p>
            <a:pPr marL="171450" indent="-171450">
              <a:buFont typeface="Arial" panose="020B0604020202020204" pitchFamily="34" charset="0"/>
              <a:buChar char="•"/>
            </a:pPr>
            <a:r>
              <a:rPr lang="en-US" altLang="zh-CN" sz="1200" dirty="0">
                <a:solidFill>
                  <a:schemeClr val="tx1"/>
                </a:solidFill>
              </a:rPr>
              <a:t>For </a:t>
            </a:r>
            <a:r>
              <a:rPr lang="en-US" altLang="zh-CN" sz="1200" dirty="0" smtClean="0">
                <a:solidFill>
                  <a:schemeClr val="tx1"/>
                </a:solidFill>
              </a:rPr>
              <a:t>4 </a:t>
            </a:r>
            <a:r>
              <a:rPr lang="en-US" altLang="zh-CN" sz="1200" dirty="0">
                <a:solidFill>
                  <a:schemeClr val="tx1"/>
                </a:solidFill>
              </a:rPr>
              <a:t>users with non-optimized CSD allocation [-600, -350, -</a:t>
            </a:r>
            <a:r>
              <a:rPr lang="en-US" altLang="zh-CN" sz="1200" dirty="0" smtClean="0">
                <a:solidFill>
                  <a:schemeClr val="tx1"/>
                </a:solidFill>
              </a:rPr>
              <a:t>650, -100]ns </a:t>
            </a:r>
            <a:r>
              <a:rPr lang="en-US" altLang="zh-CN" sz="1200" dirty="0">
                <a:solidFill>
                  <a:schemeClr val="tx1"/>
                </a:solidFill>
              </a:rPr>
              <a:t>, the power gap range is [-</a:t>
            </a:r>
            <a:r>
              <a:rPr lang="en-US" altLang="zh-CN" sz="1200" dirty="0" smtClean="0">
                <a:solidFill>
                  <a:schemeClr val="tx1"/>
                </a:solidFill>
              </a:rPr>
              <a:t>1.3, 0.9]dB</a:t>
            </a:r>
            <a:r>
              <a:rPr lang="en-US" altLang="zh-CN" sz="1200" dirty="0">
                <a:solidFill>
                  <a:schemeClr val="tx1"/>
                </a:solidFill>
              </a:rPr>
              <a:t>;</a:t>
            </a:r>
          </a:p>
          <a:p>
            <a:pPr marL="171450" indent="-171450">
              <a:buFont typeface="Arial" panose="020B0604020202020204" pitchFamily="34" charset="0"/>
              <a:buChar char="•"/>
            </a:pPr>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a:t>
            </a:r>
            <a:r>
              <a:rPr lang="en-US" altLang="zh-CN" sz="1200" dirty="0" smtClean="0">
                <a:solidFill>
                  <a:schemeClr val="tx1"/>
                </a:solidFill>
              </a:rPr>
              <a:t>4 </a:t>
            </a:r>
            <a:r>
              <a:rPr lang="en-US" altLang="zh-CN" sz="1200" dirty="0">
                <a:solidFill>
                  <a:schemeClr val="tx1"/>
                </a:solidFill>
              </a:rPr>
              <a:t>users with non-optimized CSD allocation [-600, -650, </a:t>
            </a:r>
            <a:r>
              <a:rPr lang="en-US" altLang="zh-CN" sz="1200" dirty="0" smtClean="0">
                <a:solidFill>
                  <a:schemeClr val="tx1"/>
                </a:solidFill>
              </a:rPr>
              <a:t>-400, -350]ns </a:t>
            </a:r>
            <a:r>
              <a:rPr lang="en-US" altLang="zh-CN" sz="1200" dirty="0">
                <a:solidFill>
                  <a:schemeClr val="tx1"/>
                </a:solidFill>
              </a:rPr>
              <a:t>, the power gap range is [-</a:t>
            </a:r>
            <a:r>
              <a:rPr lang="en-US" altLang="zh-CN" sz="1200" dirty="0" smtClean="0">
                <a:solidFill>
                  <a:schemeClr val="tx1"/>
                </a:solidFill>
              </a:rPr>
              <a:t>1.7, 1.1]dB</a:t>
            </a:r>
            <a:r>
              <a:rPr lang="en-US" altLang="zh-CN" sz="1200" dirty="0">
                <a:solidFill>
                  <a:schemeClr val="tx1"/>
                </a:solidFill>
              </a:rPr>
              <a:t>;</a:t>
            </a:r>
          </a:p>
          <a:p>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a:t>
            </a:r>
            <a:r>
              <a:rPr lang="en-US" altLang="zh-CN" sz="1200" dirty="0" smtClean="0">
                <a:solidFill>
                  <a:schemeClr val="tx1"/>
                </a:solidFill>
              </a:rPr>
              <a:t>4 </a:t>
            </a:r>
            <a:r>
              <a:rPr lang="en-US" altLang="zh-CN" sz="1200" dirty="0">
                <a:solidFill>
                  <a:schemeClr val="tx1"/>
                </a:solidFill>
              </a:rPr>
              <a:t>users with </a:t>
            </a:r>
            <a:r>
              <a:rPr lang="en-US" altLang="zh-CN" sz="1200" dirty="0" smtClean="0">
                <a:solidFill>
                  <a:schemeClr val="tx1"/>
                </a:solidFill>
              </a:rPr>
              <a:t>optimized </a:t>
            </a:r>
            <a:r>
              <a:rPr lang="en-US" altLang="zh-CN" sz="1200" dirty="0">
                <a:solidFill>
                  <a:schemeClr val="tx1"/>
                </a:solidFill>
              </a:rPr>
              <a:t>CSD allocation [0 -400 -</a:t>
            </a:r>
            <a:r>
              <a:rPr lang="en-US" altLang="zh-CN" sz="1200" dirty="0" smtClean="0">
                <a:solidFill>
                  <a:schemeClr val="tx1"/>
                </a:solidFill>
              </a:rPr>
              <a:t>200 -600]ns</a:t>
            </a:r>
            <a:r>
              <a:rPr lang="en-US" altLang="zh-CN" sz="1200" dirty="0">
                <a:solidFill>
                  <a:schemeClr val="tx1"/>
                </a:solidFill>
              </a:rPr>
              <a:t>, the power gap range is [-</a:t>
            </a:r>
            <a:r>
              <a:rPr lang="en-US" altLang="zh-CN" sz="1200" dirty="0" smtClean="0">
                <a:solidFill>
                  <a:schemeClr val="tx1"/>
                </a:solidFill>
              </a:rPr>
              <a:t>0.6, 0.4]dB</a:t>
            </a:r>
            <a:r>
              <a:rPr lang="en-US" altLang="zh-CN" sz="1200" dirty="0">
                <a:solidFill>
                  <a:schemeClr val="tx1"/>
                </a:solidFill>
              </a:rPr>
              <a:t>;</a:t>
            </a:r>
          </a:p>
          <a:p>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3 users with </a:t>
            </a:r>
            <a:r>
              <a:rPr lang="en-US" altLang="zh-CN" sz="1200" dirty="0" smtClean="0">
                <a:solidFill>
                  <a:schemeClr val="tx1"/>
                </a:solidFill>
              </a:rPr>
              <a:t>optimized </a:t>
            </a:r>
            <a:r>
              <a:rPr lang="en-US" altLang="zh-CN" sz="1200" dirty="0">
                <a:solidFill>
                  <a:schemeClr val="tx1"/>
                </a:solidFill>
              </a:rPr>
              <a:t>CSD allocation,</a:t>
            </a:r>
            <a:r>
              <a:rPr lang="zh-CN" altLang="en-US" sz="1200" dirty="0">
                <a:solidFill>
                  <a:schemeClr val="tx1"/>
                </a:solidFill>
              </a:rPr>
              <a:t> </a:t>
            </a:r>
            <a:r>
              <a:rPr lang="en-US" altLang="zh-CN" sz="1200" dirty="0">
                <a:solidFill>
                  <a:schemeClr val="tx1"/>
                </a:solidFill>
              </a:rPr>
              <a:t>the power gap range is reduced by </a:t>
            </a:r>
            <a:r>
              <a:rPr lang="en-US" altLang="zh-CN" sz="1200" dirty="0" smtClean="0">
                <a:solidFill>
                  <a:schemeClr val="accent2"/>
                </a:solidFill>
              </a:rPr>
              <a:t>1.2~1.8dB</a:t>
            </a:r>
            <a:r>
              <a:rPr lang="en-US" altLang="zh-CN" sz="1200" dirty="0" smtClean="0">
                <a:solidFill>
                  <a:schemeClr val="tx1"/>
                </a:solidFill>
              </a:rPr>
              <a:t>.</a:t>
            </a:r>
            <a:endParaRPr lang="zh-CN" altLang="en-US" sz="1200" dirty="0">
              <a:solidFill>
                <a:schemeClr val="tx1"/>
              </a:solidFill>
            </a:endParaRPr>
          </a:p>
        </p:txBody>
      </p:sp>
      <p:sp>
        <p:nvSpPr>
          <p:cNvPr id="10" name="Date Placeholder 3"/>
          <p:cNvSpPr txBox="1">
            <a:spLocks/>
          </p:cNvSpPr>
          <p:nvPr/>
        </p:nvSpPr>
        <p:spPr>
          <a:xfrm>
            <a:off x="884004" y="275761"/>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a:t>
            </a:r>
            <a:r>
              <a:rPr lang="en-US" altLang="zh-CN" sz="1800" b="1" dirty="0" smtClean="0">
                <a:solidFill>
                  <a:srgbClr val="000000"/>
                </a:solidFill>
                <a:cs typeface="Arial Unicode MS" charset="0"/>
              </a:rPr>
              <a:t>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sp>
        <p:nvSpPr>
          <p:cNvPr id="11" name="标题 1"/>
          <p:cNvSpPr txBox="1">
            <a:spLocks/>
          </p:cNvSpPr>
          <p:nvPr/>
        </p:nvSpPr>
        <p:spPr bwMode="auto">
          <a:xfrm>
            <a:off x="781146" y="644893"/>
            <a:ext cx="10729192"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Simulation Results: Part II </a:t>
            </a:r>
            <a:endParaRPr lang="zh-CN" altLang="en-US" kern="0" dirty="0"/>
          </a:p>
        </p:txBody>
      </p:sp>
    </p:spTree>
    <p:extLst>
      <p:ext uri="{BB962C8B-B14F-4D97-AF65-F5344CB8AC3E}">
        <p14:creationId xmlns:p14="http://schemas.microsoft.com/office/powerpoint/2010/main" val="3446042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a:xfrm>
            <a:off x="1415479" y="1977125"/>
            <a:ext cx="9034459" cy="731795"/>
          </a:xfrm>
        </p:spPr>
        <p:txBody>
          <a:bodyPr/>
          <a:lstStyle/>
          <a:p>
            <a:pPr marL="0" lvl="0" indent="0" eaLnBrk="0" hangingPunct="0">
              <a:spcBef>
                <a:spcPct val="0"/>
              </a:spcBef>
            </a:pPr>
            <a:r>
              <a:rPr lang="en-US" altLang="zh-CN" sz="1800" b="0" dirty="0" smtClean="0"/>
              <a:t>In this proposal, </a:t>
            </a:r>
            <a:r>
              <a:rPr lang="en-US" altLang="zh-CN" sz="1800" b="0" kern="1200" dirty="0">
                <a:ea typeface="MS Gothic" charset="-128"/>
              </a:rPr>
              <a:t>we suggest that CSDs for each user are allocated by AP </a:t>
            </a:r>
            <a:r>
              <a:rPr lang="en-US" altLang="zh-CN" sz="1800" b="0" kern="1200" dirty="0" smtClean="0">
                <a:ea typeface="MS Gothic" charset="-128"/>
              </a:rPr>
              <a:t>and indicated </a:t>
            </a:r>
            <a:r>
              <a:rPr lang="en-US" altLang="zh-CN" sz="1800" b="0" kern="1200" dirty="0">
                <a:ea typeface="MS Gothic" charset="-128"/>
              </a:rPr>
              <a:t>in the User Info field of the trigger frame</a:t>
            </a:r>
            <a:r>
              <a:rPr lang="en-US" altLang="zh-CN" sz="1800" b="0" kern="1200" dirty="0" smtClean="0">
                <a:ea typeface="MS Gothic" charset="-128"/>
              </a:rPr>
              <a:t>. In addition, we verify that CSDs allocated by AP achieves better AGC performance.</a:t>
            </a:r>
            <a:endParaRPr lang="zh-CN" altLang="zh-CN" sz="1400" b="0" kern="1200" dirty="0">
              <a:ea typeface="MS Gothic" charset="-128"/>
            </a:endParaRPr>
          </a:p>
          <a:p>
            <a:endParaRPr lang="zh-CN" altLang="en-US" sz="18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Date Placeholder 3"/>
          <p:cNvSpPr txBox="1">
            <a:spLocks/>
          </p:cNvSpPr>
          <p:nvPr/>
        </p:nvSpPr>
        <p:spPr>
          <a:xfrm>
            <a:off x="914401" y="28179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a:t>
            </a:r>
            <a:r>
              <a:rPr lang="en-US" altLang="zh-CN" sz="1800" b="1" dirty="0" smtClean="0">
                <a:solidFill>
                  <a:srgbClr val="000000"/>
                </a:solidFill>
                <a:cs typeface="Arial Unicode MS" charset="0"/>
              </a:rPr>
              <a:t>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685612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33635</TotalTime>
  <Words>1120</Words>
  <Application>Microsoft Office PowerPoint</Application>
  <PresentationFormat>宽屏</PresentationFormat>
  <Paragraphs>133</Paragraphs>
  <Slides>11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Arial Unicode MS</vt:lpstr>
      <vt:lpstr>MS Gothic</vt:lpstr>
      <vt:lpstr>Arial</vt:lpstr>
      <vt:lpstr>Times New Roman</vt:lpstr>
      <vt:lpstr>Office 主题​​</vt:lpstr>
      <vt:lpstr>CSD Indication Design</vt:lpstr>
      <vt:lpstr>Background</vt:lpstr>
      <vt:lpstr>Advantages of Allocating CSDs by AP</vt:lpstr>
      <vt:lpstr>Simulation Results: Part I </vt:lpstr>
      <vt:lpstr>PowerPoint 演示文稿</vt:lpstr>
      <vt:lpstr>PowerPoint 演示文稿</vt:lpstr>
      <vt:lpstr>PowerPoint 演示文稿</vt:lpstr>
      <vt:lpstr>PowerPoint 演示文稿</vt:lpstr>
      <vt:lpstr>Summary</vt:lpstr>
      <vt:lpstr>SP 1</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xuyue (I)</dc:creator>
  <cp:lastModifiedBy>gongbo (E)</cp:lastModifiedBy>
  <cp:revision>1652</cp:revision>
  <cp:lastPrinted>1601-01-01T00:00:00Z</cp:lastPrinted>
  <dcterms:created xsi:type="dcterms:W3CDTF">2023-05-31T01:05:25Z</dcterms:created>
  <dcterms:modified xsi:type="dcterms:W3CDTF">2024-07-11T01:59:42Z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(3)BAT8RfzgrJYhmKGKNS2d0ikX0nqp/TeMZDHlZQRRORGw+sEW1CJGkh7/7W1QJe+DINbnS32Q
8+Hd7Rd8mmn7jOVNk36k1w0sSI2Zs+VIS50Wc05KuODxiAf9ZY5jUYPEE9C7bkF3Su4vTccv
q25rpFPWbd0ecszeskK4t3rfLzNIOJ2woIrhVKi5J/BoayGRYRvtsvL6lRtCvB7d73TDJaas
XCjziR+EUItymQS88K</vt:lpwstr>
  </property>
  <property fmtid="{D5CDD505-2E9C-101B-9397-08002B2CF9AE}" pid="3" name="_2015_ms_pID_7253431">
    <vt:lpwstr>FM244nbFiuEWupLcE1/96o+x+dixiQ82AmcEYkgTNFSEw/nWV5j2vT
LvRb6JA0OiYcZH/+sXUt8dQcHM7hkrPNzGZbvDeP2ZwuiCTAza+DIRu50T2/fmVx75P03rh+
joUPSEf1mdH/qvr5V967kw68pjt2aI/1hhJPqgcKrwI6qKA9Yu1FON93GIo2l8lhgpeas6xj
F8/bbXojQWS+8mCb20IgJvOS+uYWEnyEO4oI</vt:lpwstr>
  </property>
  <property fmtid="{D5CDD505-2E9C-101B-9397-08002B2CF9AE}" pid="4" name="_2015_ms_pID_7253432">
    <vt:lpwstr>dQ==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1720663057</vt:lpwstr>
  </property>
</Properties>
</file>