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147472560" r:id="rId5"/>
    <p:sldId id="2147472561" r:id="rId6"/>
    <p:sldId id="141169911" r:id="rId7"/>
    <p:sldId id="2147472576" r:id="rId8"/>
    <p:sldId id="2147472578" r:id="rId9"/>
    <p:sldId id="2147472575" r:id="rId10"/>
    <p:sldId id="2147472562" r:id="rId11"/>
    <p:sldId id="2147472563" r:id="rId12"/>
    <p:sldId id="2147472571" r:id="rId13"/>
    <p:sldId id="214747257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B4753D28-6F3D-2291-C442-34C9018A370C}" name="Abdel Karim Ajami" initials="AKA" userId="S::aajami@qti.qualcomm.com::52d54957-2a0e-4b01-bea4-4ee51dbbefc4" providerId="AD"/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heon" initials="J" lastIdx="1" clrIdx="0">
    <p:extLst>
      <p:ext uri="{19B8F6BF-5375-455C-9EA6-DF929625EA0E}">
        <p15:presenceInfo xmlns:p15="http://schemas.microsoft.com/office/powerpoint/2012/main" userId="Jahe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499"/>
    <a:srgbClr val="E65050"/>
    <a:srgbClr val="FFCCFF"/>
    <a:srgbClr val="BDE4EF"/>
    <a:srgbClr val="FFF2CC"/>
    <a:srgbClr val="20B2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6BBF97-1870-42C7-8455-D983EE3CA634}" v="19" dt="2024-01-29T23:52:18.609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46" autoAdjust="0"/>
    <p:restoredTop sz="89541" autoAdjust="0"/>
  </p:normalViewPr>
  <p:slideViewPr>
    <p:cSldViewPr snapToGrid="0">
      <p:cViewPr varScale="1">
        <p:scale>
          <a:sx n="89" d="100"/>
          <a:sy n="89" d="100"/>
        </p:scale>
        <p:origin x="1555" y="82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vanni Chisci" userId="eeac98f7-fbf3-469c-b682-696f1247cc3f" providerId="ADAL" clId="{166BBF97-1870-42C7-8455-D983EE3CA634}"/>
    <pc:docChg chg="custSel addSld delSld modSld modMainMaster">
      <pc:chgData name="Giovanni Chisci" userId="eeac98f7-fbf3-469c-b682-696f1247cc3f" providerId="ADAL" clId="{166BBF97-1870-42C7-8455-D983EE3CA634}" dt="2024-01-29T23:55:58.777" v="429" actId="20577"/>
      <pc:docMkLst>
        <pc:docMk/>
      </pc:docMkLst>
      <pc:sldChg chg="addSp modSp mod">
        <pc:chgData name="Giovanni Chisci" userId="eeac98f7-fbf3-469c-b682-696f1247cc3f" providerId="ADAL" clId="{166BBF97-1870-42C7-8455-D983EE3CA634}" dt="2024-01-29T23:53:09.690" v="424" actId="1076"/>
        <pc:sldMkLst>
          <pc:docMk/>
          <pc:sldMk cId="1565705313" sldId="141169911"/>
        </pc:sldMkLst>
        <pc:spChg chg="mod">
          <ac:chgData name="Giovanni Chisci" userId="eeac98f7-fbf3-469c-b682-696f1247cc3f" providerId="ADAL" clId="{166BBF97-1870-42C7-8455-D983EE3CA634}" dt="2024-01-29T23:53:01.578" v="421" actId="27636"/>
          <ac:spMkLst>
            <pc:docMk/>
            <pc:sldMk cId="1565705313" sldId="141169911"/>
            <ac:spMk id="19" creationId="{25C3E2CA-55D5-27BE-17F7-ACDDBEAF6B5A}"/>
          </ac:spMkLst>
        </pc:spChg>
        <pc:picChg chg="add mod">
          <ac:chgData name="Giovanni Chisci" userId="eeac98f7-fbf3-469c-b682-696f1247cc3f" providerId="ADAL" clId="{166BBF97-1870-42C7-8455-D983EE3CA634}" dt="2024-01-29T23:53:09.690" v="424" actId="1076"/>
          <ac:picMkLst>
            <pc:docMk/>
            <pc:sldMk cId="1565705313" sldId="141169911"/>
            <ac:picMk id="6" creationId="{2C122C9F-034B-922D-056E-0CA311C20FAA}"/>
          </ac:picMkLst>
        </pc:picChg>
      </pc:sldChg>
      <pc:sldChg chg="del">
        <pc:chgData name="Giovanni Chisci" userId="eeac98f7-fbf3-469c-b682-696f1247cc3f" providerId="ADAL" clId="{166BBF97-1870-42C7-8455-D983EE3CA634}" dt="2024-01-29T23:46:04.963" v="268" actId="47"/>
        <pc:sldMkLst>
          <pc:docMk/>
          <pc:sldMk cId="3249741103" sldId="141169912"/>
        </pc:sldMkLst>
      </pc:sldChg>
      <pc:sldChg chg="add">
        <pc:chgData name="Giovanni Chisci" userId="eeac98f7-fbf3-469c-b682-696f1247cc3f" providerId="ADAL" clId="{166BBF97-1870-42C7-8455-D983EE3CA634}" dt="2024-01-29T23:43:44.414" v="267"/>
        <pc:sldMkLst>
          <pc:docMk/>
          <pc:sldMk cId="3671096379" sldId="2147472544"/>
        </pc:sldMkLst>
      </pc:sldChg>
      <pc:sldChg chg="addSp delSp modSp new del mod">
        <pc:chgData name="Giovanni Chisci" userId="eeac98f7-fbf3-469c-b682-696f1247cc3f" providerId="ADAL" clId="{166BBF97-1870-42C7-8455-D983EE3CA634}" dt="2024-01-29T23:53:35.674" v="425" actId="47"/>
        <pc:sldMkLst>
          <pc:docMk/>
          <pc:sldMk cId="1535789226" sldId="2147472545"/>
        </pc:sldMkLst>
        <pc:spChg chg="add mod">
          <ac:chgData name="Giovanni Chisci" userId="eeac98f7-fbf3-469c-b682-696f1247cc3f" providerId="ADAL" clId="{166BBF97-1870-42C7-8455-D983EE3CA634}" dt="2024-01-29T23:47:48.396" v="320" actId="14100"/>
          <ac:spMkLst>
            <pc:docMk/>
            <pc:sldMk cId="1535789226" sldId="2147472545"/>
            <ac:spMk id="6" creationId="{F9ED18AA-E3B4-F1D9-5772-3BB5BC068EA6}"/>
          </ac:spMkLst>
        </pc:spChg>
        <pc:spChg chg="add mod">
          <ac:chgData name="Giovanni Chisci" userId="eeac98f7-fbf3-469c-b682-696f1247cc3f" providerId="ADAL" clId="{166BBF97-1870-42C7-8455-D983EE3CA634}" dt="2024-01-29T23:52:06.850" v="406" actId="1037"/>
          <ac:spMkLst>
            <pc:docMk/>
            <pc:sldMk cId="1535789226" sldId="2147472545"/>
            <ac:spMk id="7" creationId="{FD1A70C6-032E-2F90-5FBB-61348BA104DB}"/>
          </ac:spMkLst>
        </pc:spChg>
        <pc:spChg chg="add mod">
          <ac:chgData name="Giovanni Chisci" userId="eeac98f7-fbf3-469c-b682-696f1247cc3f" providerId="ADAL" clId="{166BBF97-1870-42C7-8455-D983EE3CA634}" dt="2024-01-29T23:47:33.412" v="313" actId="1076"/>
          <ac:spMkLst>
            <pc:docMk/>
            <pc:sldMk cId="1535789226" sldId="2147472545"/>
            <ac:spMk id="8" creationId="{00F65B9A-E2B4-C604-ED5C-31293A62048F}"/>
          </ac:spMkLst>
        </pc:spChg>
        <pc:spChg chg="add mod">
          <ac:chgData name="Giovanni Chisci" userId="eeac98f7-fbf3-469c-b682-696f1247cc3f" providerId="ADAL" clId="{166BBF97-1870-42C7-8455-D983EE3CA634}" dt="2024-01-29T23:47:45.865" v="319" actId="207"/>
          <ac:spMkLst>
            <pc:docMk/>
            <pc:sldMk cId="1535789226" sldId="2147472545"/>
            <ac:spMk id="9" creationId="{848DFEBA-71F4-F390-6F98-B282C876B52D}"/>
          </ac:spMkLst>
        </pc:spChg>
        <pc:spChg chg="add mod">
          <ac:chgData name="Giovanni Chisci" userId="eeac98f7-fbf3-469c-b682-696f1247cc3f" providerId="ADAL" clId="{166BBF97-1870-42C7-8455-D983EE3CA634}" dt="2024-01-29T23:48:24.075" v="342" actId="1076"/>
          <ac:spMkLst>
            <pc:docMk/>
            <pc:sldMk cId="1535789226" sldId="2147472545"/>
            <ac:spMk id="10" creationId="{9472B3CC-F028-032B-D6BE-478EB82317C2}"/>
          </ac:spMkLst>
        </pc:spChg>
        <pc:spChg chg="add mod">
          <ac:chgData name="Giovanni Chisci" userId="eeac98f7-fbf3-469c-b682-696f1247cc3f" providerId="ADAL" clId="{166BBF97-1870-42C7-8455-D983EE3CA634}" dt="2024-01-29T23:48:53.271" v="348" actId="693"/>
          <ac:spMkLst>
            <pc:docMk/>
            <pc:sldMk cId="1535789226" sldId="2147472545"/>
            <ac:spMk id="16" creationId="{C59226A3-7999-6A6E-FBBF-E0D3D317874B}"/>
          </ac:spMkLst>
        </pc:spChg>
        <pc:spChg chg="add del mod">
          <ac:chgData name="Giovanni Chisci" userId="eeac98f7-fbf3-469c-b682-696f1247cc3f" providerId="ADAL" clId="{166BBF97-1870-42C7-8455-D983EE3CA634}" dt="2024-01-29T23:49:08.740" v="352" actId="478"/>
          <ac:spMkLst>
            <pc:docMk/>
            <pc:sldMk cId="1535789226" sldId="2147472545"/>
            <ac:spMk id="17" creationId="{077F4CDE-9CA0-AC88-C3C6-24701983618E}"/>
          </ac:spMkLst>
        </pc:spChg>
        <pc:spChg chg="add mod">
          <ac:chgData name="Giovanni Chisci" userId="eeac98f7-fbf3-469c-b682-696f1247cc3f" providerId="ADAL" clId="{166BBF97-1870-42C7-8455-D983EE3CA634}" dt="2024-01-29T23:49:48.155" v="361" actId="1076"/>
          <ac:spMkLst>
            <pc:docMk/>
            <pc:sldMk cId="1535789226" sldId="2147472545"/>
            <ac:spMk id="18" creationId="{7AB43C35-1B43-F64D-C55F-48F43342CCAB}"/>
          </ac:spMkLst>
        </pc:spChg>
        <pc:spChg chg="add mod">
          <ac:chgData name="Giovanni Chisci" userId="eeac98f7-fbf3-469c-b682-696f1247cc3f" providerId="ADAL" clId="{166BBF97-1870-42C7-8455-D983EE3CA634}" dt="2024-01-29T23:50:55.058" v="388" actId="1076"/>
          <ac:spMkLst>
            <pc:docMk/>
            <pc:sldMk cId="1535789226" sldId="2147472545"/>
            <ac:spMk id="32" creationId="{FB4FE53D-3D44-EA2D-28CE-9682B0544498}"/>
          </ac:spMkLst>
        </pc:spChg>
        <pc:spChg chg="add mod">
          <ac:chgData name="Giovanni Chisci" userId="eeac98f7-fbf3-469c-b682-696f1247cc3f" providerId="ADAL" clId="{166BBF97-1870-42C7-8455-D983EE3CA634}" dt="2024-01-29T23:51:23.428" v="397" actId="1076"/>
          <ac:spMkLst>
            <pc:docMk/>
            <pc:sldMk cId="1535789226" sldId="2147472545"/>
            <ac:spMk id="33" creationId="{482527A0-E6A5-3547-2194-A2A52001314D}"/>
          </ac:spMkLst>
        </pc:spChg>
        <pc:spChg chg="add mod">
          <ac:chgData name="Giovanni Chisci" userId="eeac98f7-fbf3-469c-b682-696f1247cc3f" providerId="ADAL" clId="{166BBF97-1870-42C7-8455-D983EE3CA634}" dt="2024-01-29T23:52:16.323" v="410" actId="20577"/>
          <ac:spMkLst>
            <pc:docMk/>
            <pc:sldMk cId="1535789226" sldId="2147472545"/>
            <ac:spMk id="40" creationId="{E1918149-E242-7969-0156-C29DEF303302}"/>
          </ac:spMkLst>
        </pc:spChg>
        <pc:spChg chg="add mod">
          <ac:chgData name="Giovanni Chisci" userId="eeac98f7-fbf3-469c-b682-696f1247cc3f" providerId="ADAL" clId="{166BBF97-1870-42C7-8455-D983EE3CA634}" dt="2024-01-29T23:52:23.859" v="415" actId="20577"/>
          <ac:spMkLst>
            <pc:docMk/>
            <pc:sldMk cId="1535789226" sldId="2147472545"/>
            <ac:spMk id="41" creationId="{9C65F31E-4626-8009-B57C-DAF864E4A2B2}"/>
          </ac:spMkLst>
        </pc:spChg>
        <pc:picChg chg="add mod">
          <ac:chgData name="Giovanni Chisci" userId="eeac98f7-fbf3-469c-b682-696f1247cc3f" providerId="ADAL" clId="{166BBF97-1870-42C7-8455-D983EE3CA634}" dt="2024-01-29T23:46:12.259" v="271" actId="1076"/>
          <ac:picMkLst>
            <pc:docMk/>
            <pc:sldMk cId="1535789226" sldId="2147472545"/>
            <ac:picMk id="5" creationId="{A9EB04AE-E8DB-7935-48F2-C06870972DB5}"/>
          </ac:picMkLst>
        </pc:pic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2" creationId="{F997544D-2FAA-F74B-B2AF-C1A123505AD9}"/>
          </ac:cxnSpMkLst>
        </pc:cxn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3" creationId="{AD08D0C1-BD8F-A60C-E4B6-26CADA36E085}"/>
          </ac:cxnSpMkLst>
        </pc:cxn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4" creationId="{03E01D39-7F52-725B-CE72-F1ABABAF9B2F}"/>
          </ac:cxnSpMkLst>
        </pc:cxn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5" creationId="{39A068B7-3837-1EAC-A9E3-7B4DBB8E67AA}"/>
          </ac:cxnSpMkLst>
        </pc:cxnChg>
        <pc:cxnChg chg="add mod">
          <ac:chgData name="Giovanni Chisci" userId="eeac98f7-fbf3-469c-b682-696f1247cc3f" providerId="ADAL" clId="{166BBF97-1870-42C7-8455-D983EE3CA634}" dt="2024-01-29T23:51:08.819" v="393" actId="14100"/>
          <ac:cxnSpMkLst>
            <pc:docMk/>
            <pc:sldMk cId="1535789226" sldId="2147472545"/>
            <ac:cxnSpMk id="20" creationId="{C7B801D4-F61B-CC5A-D496-87433E4B8617}"/>
          </ac:cxnSpMkLst>
        </pc:cxnChg>
        <pc:cxnChg chg="add mod">
          <ac:chgData name="Giovanni Chisci" userId="eeac98f7-fbf3-469c-b682-696f1247cc3f" providerId="ADAL" clId="{166BBF97-1870-42C7-8455-D983EE3CA634}" dt="2024-01-29T23:51:17.594" v="394" actId="14100"/>
          <ac:cxnSpMkLst>
            <pc:docMk/>
            <pc:sldMk cId="1535789226" sldId="2147472545"/>
            <ac:cxnSpMk id="21" creationId="{D2053B90-67A6-2D61-04E3-2214794FE80C}"/>
          </ac:cxnSpMkLst>
        </pc:cxnChg>
        <pc:cxnChg chg="add mod">
          <ac:chgData name="Giovanni Chisci" userId="eeac98f7-fbf3-469c-b682-696f1247cc3f" providerId="ADAL" clId="{166BBF97-1870-42C7-8455-D983EE3CA634}" dt="2024-01-29T23:50:22.851" v="371" actId="14100"/>
          <ac:cxnSpMkLst>
            <pc:docMk/>
            <pc:sldMk cId="1535789226" sldId="2147472545"/>
            <ac:cxnSpMk id="23" creationId="{3067398B-78F9-9DE2-ED33-177F6837E652}"/>
          </ac:cxnSpMkLst>
        </pc:cxnChg>
        <pc:cxnChg chg="add mod">
          <ac:chgData name="Giovanni Chisci" userId="eeac98f7-fbf3-469c-b682-696f1247cc3f" providerId="ADAL" clId="{166BBF97-1870-42C7-8455-D983EE3CA634}" dt="2024-01-29T23:51:21.330" v="396" actId="1076"/>
          <ac:cxnSpMkLst>
            <pc:docMk/>
            <pc:sldMk cId="1535789226" sldId="2147472545"/>
            <ac:cxnSpMk id="27" creationId="{89A6B6D8-AF3A-391C-8D36-E7A1C612E0F2}"/>
          </ac:cxnSpMkLst>
        </pc:cxnChg>
        <pc:cxnChg chg="add mod">
          <ac:chgData name="Giovanni Chisci" userId="eeac98f7-fbf3-469c-b682-696f1247cc3f" providerId="ADAL" clId="{166BBF97-1870-42C7-8455-D983EE3CA634}" dt="2024-01-29T23:50:32.724" v="375" actId="1076"/>
          <ac:cxnSpMkLst>
            <pc:docMk/>
            <pc:sldMk cId="1535789226" sldId="2147472545"/>
            <ac:cxnSpMk id="28" creationId="{BED6E202-1230-0B56-D666-90C423F9FEFF}"/>
          </ac:cxnSpMkLst>
        </pc:cxnChg>
        <pc:cxnChg chg="add mod">
          <ac:chgData name="Giovanni Chisci" userId="eeac98f7-fbf3-469c-b682-696f1247cc3f" providerId="ADAL" clId="{166BBF97-1870-42C7-8455-D983EE3CA634}" dt="2024-01-29T23:50:36.770" v="378" actId="1076"/>
          <ac:cxnSpMkLst>
            <pc:docMk/>
            <pc:sldMk cId="1535789226" sldId="2147472545"/>
            <ac:cxnSpMk id="29" creationId="{EC59EF75-C8F0-0E89-4BB7-ECE39464053E}"/>
          </ac:cxnSpMkLst>
        </pc:cxnChg>
        <pc:cxnChg chg="add mod">
          <ac:chgData name="Giovanni Chisci" userId="eeac98f7-fbf3-469c-b682-696f1247cc3f" providerId="ADAL" clId="{166BBF97-1870-42C7-8455-D983EE3CA634}" dt="2024-01-29T23:51:20.090" v="395" actId="1076"/>
          <ac:cxnSpMkLst>
            <pc:docMk/>
            <pc:sldMk cId="1535789226" sldId="2147472545"/>
            <ac:cxnSpMk id="31" creationId="{88211AC2-2C91-17D0-2E9F-E2216E1A81F6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6" creationId="{B0484047-8525-79FF-C637-FE9FA45E30B8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7" creationId="{C1808D09-AA4C-0713-416B-1C089C604CD6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8" creationId="{B0D8971E-C016-2A64-5B51-1F352899556C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9" creationId="{B0665C88-9A24-663D-BB95-0685014989D4}"/>
          </ac:cxnSpMkLst>
        </pc:cxnChg>
      </pc:sldChg>
      <pc:sldMasterChg chg="modSp mod">
        <pc:chgData name="Giovanni Chisci" userId="eeac98f7-fbf3-469c-b682-696f1247cc3f" providerId="ADAL" clId="{166BBF97-1870-42C7-8455-D983EE3CA634}" dt="2024-01-29T23:55:58.777" v="429" actId="20577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166BBF97-1870-42C7-8455-D983EE3CA634}" dt="2024-01-29T23:55:58.777" v="42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75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88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33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88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146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88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41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88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382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3007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1474" y="6532895"/>
            <a:ext cx="4457700" cy="118174"/>
          </a:xfrm>
        </p:spPr>
        <p:txBody>
          <a:bodyPr/>
          <a:lstStyle>
            <a:lvl1pPr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646771"/>
            <a:ext cx="8390334" cy="3578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1475" y="1719073"/>
            <a:ext cx="8390334" cy="46817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4A2A4FE0-4282-C34E-A8FD-CAE319C06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642" y="1088136"/>
            <a:ext cx="8391167" cy="270353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 defTabSz="685800" rtl="0" eaLnBrk="1" latinLnBrk="0" hangingPunct="1">
              <a:lnSpc>
                <a:spcPct val="96000"/>
              </a:lnSpc>
              <a:spcBef>
                <a:spcPts val="675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8598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84212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Jaheon </a:t>
            </a:r>
            <a:r>
              <a:rPr lang="en-GB" dirty="0" err="1"/>
              <a:t>Gu</a:t>
            </a:r>
            <a:r>
              <a:rPr lang="en-GB" dirty="0"/>
              <a:t> et al., Samsung Electronics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90228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07681" y="6475413"/>
            <a:ext cx="61323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601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70225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8194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 2024</a:t>
            </a:r>
          </a:p>
        </p:txBody>
      </p:sp>
      <p:sp>
        <p:nvSpPr>
          <p:cNvPr id="2" name="직사각형 1"/>
          <p:cNvSpPr/>
          <p:nvPr userDrawn="1"/>
        </p:nvSpPr>
        <p:spPr>
          <a:xfrm>
            <a:off x="5601016" y="270947"/>
            <a:ext cx="2993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802.11-24/1170r0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336868"/>
            <a:ext cx="7772400" cy="975326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2800" dirty="0"/>
              <a:t>Further Considerations on</a:t>
            </a:r>
            <a:br>
              <a:rPr lang="en-US" sz="2800" dirty="0"/>
            </a:br>
            <a:r>
              <a:rPr lang="en-US" sz="2800" dirty="0"/>
              <a:t>In-Device Coexistence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52700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2024-07-11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700405"/>
              </p:ext>
            </p:extLst>
          </p:nvPr>
        </p:nvGraphicFramePr>
        <p:xfrm>
          <a:off x="744538" y="3254375"/>
          <a:ext cx="7359650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4" name="Document" r:id="rId4" imgW="10338010" imgH="2836637" progId="Word.Document.8">
                  <p:embed/>
                </p:oleObj>
              </mc:Choice>
              <mc:Fallback>
                <p:oleObj name="Document" r:id="rId4" imgW="10338010" imgH="283663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3254375"/>
                        <a:ext cx="7359650" cy="2003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934687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Jaheon </a:t>
            </a:r>
            <a:r>
              <a:rPr lang="en-GB" altLang="ko-KR" sz="1200" dirty="0" err="1">
                <a:solidFill>
                  <a:srgbClr val="000000"/>
                </a:solidFill>
                <a:cs typeface="Arial Unicode MS" charset="0"/>
              </a:rPr>
              <a:t>Gu</a:t>
            </a: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162546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define a radio mode of IDC activities and Wi-Fi capabilities while engaging in the IDC periods?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Mode of IDC activities: Tx-only IDC, Rx-only IDC,</a:t>
            </a:r>
            <a:b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</a:b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Both Tx &amp; Rx IDC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Wi-Fi Capabilities: the number of spatial streams (N</a:t>
            </a:r>
            <a:r>
              <a:rPr kumimoji="0" lang="en-US" altLang="zh-CN" sz="2000" b="0" i="0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SS</a:t>
            </a: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), the operating bandwidth, and further capabilities TBD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Jaheon Gu et al., Samsung Electronics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304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89"/>
            <a:ext cx="7919284" cy="4479389"/>
          </a:xfrm>
        </p:spPr>
        <p:txBody>
          <a:bodyPr>
            <a:normAutofit fontScale="92500"/>
          </a:bodyPr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The accommodation of other radio access technologies together has discussed under the term “In-Device Coexistence (IDC)” [1]-[4]</a:t>
            </a:r>
          </a:p>
          <a:p>
            <a:pPr marL="685800"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At certain times or frequencies, it may not be possible for different radio access technologies to operate simultaneously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2.4 GHz band: Bluetooth / BLE / P2P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5 &amp; 6 GHz bands: P2P, UWB, 3GPP radio (such as LAA / NR-U)</a:t>
            </a:r>
            <a:endParaRPr lang="en-US" altLang="ko-KR" b="0" dirty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In a STA that simultaneously utilizes multiple radio access technologies, it is inevitable to experience performance degradation caused by coexisting IDC activities (e.g.</a:t>
            </a:r>
            <a:r>
              <a:rPr lang="ko-KR" altLang="en-US" b="0" dirty="0"/>
              <a:t> </a:t>
            </a:r>
            <a:r>
              <a:rPr lang="en-US" altLang="ko-KR" b="0" dirty="0"/>
              <a:t>a sudden drop of data rates, increased latency, buffer overflow, etc.)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One effective approach would be to inform AP about IDC activities and define appropriate actions based on this information.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Introduction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14308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89"/>
            <a:ext cx="7919284" cy="4696693"/>
          </a:xfrm>
        </p:spPr>
        <p:txBody>
          <a:bodyPr>
            <a:normAutofit/>
          </a:bodyPr>
          <a:lstStyle/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From our perspective, it is valuable to discuss periodic, deterministic, and long-term IDC as the majority of use cases in mobile devices follow this pattern</a:t>
            </a:r>
            <a:endParaRPr lang="en-US" altLang="ko-KR" b="0" dirty="0">
              <a:solidFill>
                <a:schemeClr val="tx1"/>
              </a:solidFill>
            </a:endParaRP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>
                <a:solidFill>
                  <a:schemeClr val="tx1"/>
                </a:solidFill>
              </a:rPr>
              <a:t>By supporting IDC, we enable the execution of one or more unavailable durations within a specified periodic or instantaneous timeframe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800" dirty="0"/>
              <a:t>Existing protocols [5] can be considered as potential options for IDC, requiring modification and extension to meet specific requirements of IDC</a:t>
            </a:r>
            <a:endParaRPr lang="en-US" altLang="ko-KR" sz="1800" b="0" dirty="0"/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The TWT element can include subfields specifying the duration of an IDC activity and the interval between two consecutive IDC activities.</a:t>
            </a:r>
            <a:endParaRPr lang="en-US" altLang="ko-KR" sz="1600" b="0" dirty="0"/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The Channel Usage element can contain relevant channel information related to the operating channel of IDC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dirty="0"/>
              <a:t>There are other </a:t>
            </a:r>
            <a:r>
              <a:rPr lang="en-US" altLang="ko-KR" sz="1600" dirty="0">
                <a:solidFill>
                  <a:schemeClr val="tx1"/>
                </a:solidFill>
              </a:rPr>
              <a:t>elements like QTP, QPR that can potentially become part of the protocol supporting IDC functionalities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Backgrounds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565705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89"/>
            <a:ext cx="7919284" cy="469669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dirty="0"/>
              <a:t>Each IDC activity may have a periodicity requirement to ensure its stable and reliable operations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b="0" dirty="0"/>
              <a:t>The requirement can be defined by specifying parameters such as the unique start time, duration, interval, and expected number of repetitions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In the scenario where multiple IDC activities are taking place within a STA, the availability of Wi-Fi should be assessed while considering all these concurrent IDC activities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/>
              <a:t>An AP should avoid any downlink transmission or uplink scheduling for a STA when the STA is in its unavailable periods</a:t>
            </a:r>
            <a:endParaRPr lang="en-US" altLang="ko-KR" sz="1800" dirty="0">
              <a:solidFill>
                <a:srgbClr val="FF0000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Further Considerations on IDC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3FEE59C-0989-4F9C-83B5-765CEDD12E18}"/>
              </a:ext>
            </a:extLst>
          </p:cNvPr>
          <p:cNvSpPr txBox="1"/>
          <p:nvPr/>
        </p:nvSpPr>
        <p:spPr>
          <a:xfrm>
            <a:off x="1719315" y="5113251"/>
            <a:ext cx="980310" cy="2703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ko-KR" sz="1050" dirty="0"/>
              <a:t>Wi-Fi</a:t>
            </a:r>
            <a:endParaRPr lang="ko-KR" altLang="en-US" sz="105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90787B5-BD47-4BE2-B6E9-990EFB5CF47F}"/>
              </a:ext>
            </a:extLst>
          </p:cNvPr>
          <p:cNvSpPr txBox="1"/>
          <p:nvPr/>
        </p:nvSpPr>
        <p:spPr>
          <a:xfrm>
            <a:off x="2699625" y="5394245"/>
            <a:ext cx="446467" cy="270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ko-KR" sz="1050" dirty="0"/>
              <a:t>IDC1</a:t>
            </a:r>
            <a:endParaRPr lang="ko-KR" altLang="en-US" sz="105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04BBB7F-7E09-4C40-A537-DF952FD48D9E}"/>
              </a:ext>
            </a:extLst>
          </p:cNvPr>
          <p:cNvSpPr txBox="1"/>
          <p:nvPr/>
        </p:nvSpPr>
        <p:spPr>
          <a:xfrm>
            <a:off x="3488576" y="5395185"/>
            <a:ext cx="637826" cy="270370"/>
          </a:xfrm>
          <a:prstGeom prst="rect">
            <a:avLst/>
          </a:prstGeom>
          <a:solidFill>
            <a:srgbClr val="F9C499"/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ko-KR" sz="1050" dirty="0"/>
              <a:t>IDC2</a:t>
            </a:r>
            <a:endParaRPr lang="ko-KR" altLang="en-US" sz="105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7F71772-52A8-4969-A818-9A0D37DDC206}"/>
              </a:ext>
            </a:extLst>
          </p:cNvPr>
          <p:cNvSpPr txBox="1"/>
          <p:nvPr/>
        </p:nvSpPr>
        <p:spPr>
          <a:xfrm>
            <a:off x="3146092" y="5113251"/>
            <a:ext cx="342484" cy="2703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ko-KR" sz="1050" dirty="0"/>
              <a:t>Wi-Fi</a:t>
            </a:r>
            <a:endParaRPr lang="ko-KR" altLang="en-US" sz="105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7FBAB4A-F12A-4804-B6D9-88F9E4153109}"/>
              </a:ext>
            </a:extLst>
          </p:cNvPr>
          <p:cNvSpPr txBox="1"/>
          <p:nvPr/>
        </p:nvSpPr>
        <p:spPr>
          <a:xfrm>
            <a:off x="4126402" y="5394245"/>
            <a:ext cx="446467" cy="270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ko-KR" sz="1050" dirty="0"/>
              <a:t>IDC1</a:t>
            </a:r>
            <a:endParaRPr lang="ko-KR" altLang="en-US" sz="105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3DB6ACC-0A8B-4D07-A09C-DA7CE432590F}"/>
              </a:ext>
            </a:extLst>
          </p:cNvPr>
          <p:cNvSpPr txBox="1"/>
          <p:nvPr/>
        </p:nvSpPr>
        <p:spPr>
          <a:xfrm>
            <a:off x="4572869" y="5113251"/>
            <a:ext cx="980310" cy="2703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ko-KR" sz="1050" dirty="0"/>
              <a:t>Wi-Fi</a:t>
            </a:r>
            <a:endParaRPr lang="ko-KR" altLang="en-US" sz="105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422B53D3-C47E-4E4A-B0EE-A47538DB05AA}"/>
              </a:ext>
            </a:extLst>
          </p:cNvPr>
          <p:cNvSpPr txBox="1"/>
          <p:nvPr/>
        </p:nvSpPr>
        <p:spPr>
          <a:xfrm>
            <a:off x="5553179" y="5394245"/>
            <a:ext cx="446467" cy="270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ko-KR" sz="1050" dirty="0"/>
              <a:t>IDC1</a:t>
            </a:r>
            <a:endParaRPr lang="ko-KR" altLang="en-US" sz="105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9B83B9C-1A26-4EED-8362-AFB48124E8F2}"/>
              </a:ext>
            </a:extLst>
          </p:cNvPr>
          <p:cNvSpPr txBox="1"/>
          <p:nvPr/>
        </p:nvSpPr>
        <p:spPr>
          <a:xfrm>
            <a:off x="5999646" y="5113251"/>
            <a:ext cx="342484" cy="2703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ko-KR" sz="1050" dirty="0"/>
              <a:t>Wi-Fi</a:t>
            </a:r>
            <a:endParaRPr lang="ko-KR" altLang="en-US" sz="1050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6ABFF3E-E438-4250-A9F6-35378342AD76}"/>
              </a:ext>
            </a:extLst>
          </p:cNvPr>
          <p:cNvSpPr txBox="1"/>
          <p:nvPr/>
        </p:nvSpPr>
        <p:spPr>
          <a:xfrm>
            <a:off x="6979956" y="5394245"/>
            <a:ext cx="446467" cy="270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ko-KR" sz="1050" dirty="0"/>
              <a:t>IDC1</a:t>
            </a:r>
            <a:endParaRPr lang="ko-KR" altLang="en-US" sz="105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96BE136-0F1F-4C81-8A34-79EE2D7A6B04}"/>
              </a:ext>
            </a:extLst>
          </p:cNvPr>
          <p:cNvSpPr txBox="1"/>
          <p:nvPr/>
        </p:nvSpPr>
        <p:spPr>
          <a:xfrm>
            <a:off x="6342130" y="5395185"/>
            <a:ext cx="637826" cy="270370"/>
          </a:xfrm>
          <a:prstGeom prst="rect">
            <a:avLst/>
          </a:prstGeom>
          <a:solidFill>
            <a:srgbClr val="F9C499"/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ko-KR" sz="1050" dirty="0"/>
              <a:t>IDC2</a:t>
            </a:r>
            <a:endParaRPr lang="ko-KR" altLang="en-US" sz="1050" dirty="0"/>
          </a:p>
        </p:txBody>
      </p:sp>
      <p:grpSp>
        <p:nvGrpSpPr>
          <p:cNvPr id="61" name="그룹 60">
            <a:extLst>
              <a:ext uri="{FF2B5EF4-FFF2-40B4-BE49-F238E27FC236}">
                <a16:creationId xmlns:a16="http://schemas.microsoft.com/office/drawing/2014/main" id="{21D9BEF9-C5D6-4980-9CBE-592AD46D8CBF}"/>
              </a:ext>
            </a:extLst>
          </p:cNvPr>
          <p:cNvGrpSpPr/>
          <p:nvPr/>
        </p:nvGrpSpPr>
        <p:grpSpPr>
          <a:xfrm>
            <a:off x="2699625" y="4969933"/>
            <a:ext cx="1426777" cy="416704"/>
            <a:chOff x="2043448" y="4072504"/>
            <a:chExt cx="1426777" cy="1493215"/>
          </a:xfrm>
        </p:grpSpPr>
        <p:cxnSp>
          <p:nvCxnSpPr>
            <p:cNvPr id="62" name="직선 연결선 61">
              <a:extLst>
                <a:ext uri="{FF2B5EF4-FFF2-40B4-BE49-F238E27FC236}">
                  <a16:creationId xmlns:a16="http://schemas.microsoft.com/office/drawing/2014/main" id="{E2EE624D-3796-4A3E-8F58-CC30E043308B}"/>
                </a:ext>
              </a:extLst>
            </p:cNvPr>
            <p:cNvCxnSpPr/>
            <p:nvPr/>
          </p:nvCxnSpPr>
          <p:spPr bwMode="auto">
            <a:xfrm flipV="1">
              <a:off x="2043448" y="4072504"/>
              <a:ext cx="0" cy="14932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6" name="직선 연결선 75">
              <a:extLst>
                <a:ext uri="{FF2B5EF4-FFF2-40B4-BE49-F238E27FC236}">
                  <a16:creationId xmlns:a16="http://schemas.microsoft.com/office/drawing/2014/main" id="{4D8C3BB4-3E4D-4934-A3AC-D1E291F026DA}"/>
                </a:ext>
              </a:extLst>
            </p:cNvPr>
            <p:cNvCxnSpPr/>
            <p:nvPr/>
          </p:nvCxnSpPr>
          <p:spPr bwMode="auto">
            <a:xfrm flipV="1">
              <a:off x="3470225" y="4072504"/>
              <a:ext cx="0" cy="14932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82" name="그룹 81">
            <a:extLst>
              <a:ext uri="{FF2B5EF4-FFF2-40B4-BE49-F238E27FC236}">
                <a16:creationId xmlns:a16="http://schemas.microsoft.com/office/drawing/2014/main" id="{97A83C7A-0336-40E3-9877-3F0BDEC26996}"/>
              </a:ext>
            </a:extLst>
          </p:cNvPr>
          <p:cNvGrpSpPr/>
          <p:nvPr/>
        </p:nvGrpSpPr>
        <p:grpSpPr>
          <a:xfrm>
            <a:off x="3489023" y="5379972"/>
            <a:ext cx="2853105" cy="947416"/>
            <a:chOff x="2043448" y="4072504"/>
            <a:chExt cx="1426777" cy="1493215"/>
          </a:xfrm>
        </p:grpSpPr>
        <p:cxnSp>
          <p:nvCxnSpPr>
            <p:cNvPr id="83" name="직선 연결선 82">
              <a:extLst>
                <a:ext uri="{FF2B5EF4-FFF2-40B4-BE49-F238E27FC236}">
                  <a16:creationId xmlns:a16="http://schemas.microsoft.com/office/drawing/2014/main" id="{C1653764-29B3-40DB-8299-ED598EBDDA4F}"/>
                </a:ext>
              </a:extLst>
            </p:cNvPr>
            <p:cNvCxnSpPr/>
            <p:nvPr/>
          </p:nvCxnSpPr>
          <p:spPr bwMode="auto">
            <a:xfrm flipV="1">
              <a:off x="2043448" y="4072504"/>
              <a:ext cx="0" cy="14932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4" name="직선 연결선 83">
              <a:extLst>
                <a:ext uri="{FF2B5EF4-FFF2-40B4-BE49-F238E27FC236}">
                  <a16:creationId xmlns:a16="http://schemas.microsoft.com/office/drawing/2014/main" id="{00B0A777-832B-484B-A4E5-11A178D294AE}"/>
                </a:ext>
              </a:extLst>
            </p:cNvPr>
            <p:cNvCxnSpPr/>
            <p:nvPr/>
          </p:nvCxnSpPr>
          <p:spPr bwMode="auto">
            <a:xfrm flipV="1">
              <a:off x="3470225" y="4072504"/>
              <a:ext cx="0" cy="14932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90" name="직선 화살표 연결선 89">
            <a:extLst>
              <a:ext uri="{FF2B5EF4-FFF2-40B4-BE49-F238E27FC236}">
                <a16:creationId xmlns:a16="http://schemas.microsoft.com/office/drawing/2014/main" id="{503D3FE6-8FF0-4AB8-B8AE-5596444780D0}"/>
              </a:ext>
            </a:extLst>
          </p:cNvPr>
          <p:cNvCxnSpPr/>
          <p:nvPr/>
        </p:nvCxnSpPr>
        <p:spPr bwMode="auto">
          <a:xfrm>
            <a:off x="2699625" y="5047591"/>
            <a:ext cx="14267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6" name="직선 화살표 연결선 95">
            <a:extLst>
              <a:ext uri="{FF2B5EF4-FFF2-40B4-BE49-F238E27FC236}">
                <a16:creationId xmlns:a16="http://schemas.microsoft.com/office/drawing/2014/main" id="{06346CE2-2426-421A-8DF6-164CD8A4DA00}"/>
              </a:ext>
            </a:extLst>
          </p:cNvPr>
          <p:cNvCxnSpPr>
            <a:cxnSpLocks/>
          </p:cNvCxnSpPr>
          <p:nvPr/>
        </p:nvCxnSpPr>
        <p:spPr bwMode="auto">
          <a:xfrm>
            <a:off x="3488576" y="6139521"/>
            <a:ext cx="285355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9C499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6DB85765-1F54-4BB9-A281-B6A4CA312FBD}"/>
              </a:ext>
            </a:extLst>
          </p:cNvPr>
          <p:cNvSpPr txBox="1"/>
          <p:nvPr/>
        </p:nvSpPr>
        <p:spPr>
          <a:xfrm>
            <a:off x="2719369" y="4793338"/>
            <a:ext cx="13792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Interval of IDC1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FF855D24-FC35-4462-B8BE-6169AA240BC5}"/>
              </a:ext>
            </a:extLst>
          </p:cNvPr>
          <p:cNvSpPr txBox="1"/>
          <p:nvPr/>
        </p:nvSpPr>
        <p:spPr>
          <a:xfrm>
            <a:off x="2528012" y="5712122"/>
            <a:ext cx="7974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Period of IDC1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D6611075-8CFE-4133-92F6-5B63B6F017CC}"/>
              </a:ext>
            </a:extLst>
          </p:cNvPr>
          <p:cNvSpPr txBox="1"/>
          <p:nvPr/>
        </p:nvSpPr>
        <p:spPr>
          <a:xfrm>
            <a:off x="4225742" y="6087004"/>
            <a:ext cx="13792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Interval of IDC2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58E181B-33C2-49CA-ABD3-3DBA394EA730}"/>
              </a:ext>
            </a:extLst>
          </p:cNvPr>
          <p:cNvSpPr txBox="1"/>
          <p:nvPr/>
        </p:nvSpPr>
        <p:spPr>
          <a:xfrm>
            <a:off x="3399714" y="5712122"/>
            <a:ext cx="79744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50" dirty="0">
                <a:solidFill>
                  <a:schemeClr val="tx1"/>
                </a:solidFill>
              </a:rPr>
              <a:t>Period of IDC2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  <p:cxnSp>
        <p:nvCxnSpPr>
          <p:cNvPr id="130" name="직선 화살표 연결선 129">
            <a:extLst>
              <a:ext uri="{FF2B5EF4-FFF2-40B4-BE49-F238E27FC236}">
                <a16:creationId xmlns:a16="http://schemas.microsoft.com/office/drawing/2014/main" id="{F35EED47-9163-4241-A812-7308B616C4A8}"/>
              </a:ext>
            </a:extLst>
          </p:cNvPr>
          <p:cNvCxnSpPr>
            <a:cxnSpLocks/>
          </p:cNvCxnSpPr>
          <p:nvPr/>
        </p:nvCxnSpPr>
        <p:spPr bwMode="auto">
          <a:xfrm>
            <a:off x="2699625" y="5742173"/>
            <a:ext cx="44646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1" name="직선 화살표 연결선 130">
            <a:extLst>
              <a:ext uri="{FF2B5EF4-FFF2-40B4-BE49-F238E27FC236}">
                <a16:creationId xmlns:a16="http://schemas.microsoft.com/office/drawing/2014/main" id="{6EF31C18-20F6-41B3-B688-3B5B98E70253}"/>
              </a:ext>
            </a:extLst>
          </p:cNvPr>
          <p:cNvCxnSpPr>
            <a:cxnSpLocks/>
          </p:cNvCxnSpPr>
          <p:nvPr/>
        </p:nvCxnSpPr>
        <p:spPr bwMode="auto">
          <a:xfrm>
            <a:off x="3488576" y="5742173"/>
            <a:ext cx="61001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9C499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1826FF0-DC97-4D2A-A979-D8A3C31A3679}"/>
              </a:ext>
            </a:extLst>
          </p:cNvPr>
          <p:cNvSpPr txBox="1"/>
          <p:nvPr/>
        </p:nvSpPr>
        <p:spPr>
          <a:xfrm>
            <a:off x="7425973" y="5067765"/>
            <a:ext cx="5042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…</a:t>
            </a: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442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89"/>
            <a:ext cx="7919284" cy="469669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dirty="0">
                <a:solidFill>
                  <a:schemeClr val="tx2"/>
                </a:solidFill>
              </a:rPr>
              <a:t>To offer practical support for IDC of STAs, we are considering methods: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2"/>
                </a:solidFill>
              </a:rPr>
              <a:t>To indicate the following actions related to IDC activities: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2"/>
                </a:solidFill>
              </a:rPr>
              <a:t>Adding a new IDC activity or removing an existing one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2"/>
                </a:solidFill>
              </a:rPr>
              <a:t>Suspending, resuming, or reconfiguring an already added (or registered) IDC activity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>
              <a:solidFill>
                <a:schemeClr val="tx2"/>
              </a:solidFill>
            </a:endParaRPr>
          </a:p>
          <a:p>
            <a:pPr lvl="3">
              <a:buFont typeface="Arial" panose="020B0604020202020204" pitchFamily="34" charset="0"/>
              <a:buChar char="•"/>
            </a:pPr>
            <a:endParaRPr lang="en-US" altLang="ko-KR" sz="1200" dirty="0">
              <a:solidFill>
                <a:schemeClr val="tx2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2"/>
                </a:solidFill>
              </a:rPr>
              <a:t>To inform the specific radio mode of IDC activities (such as Tx-/Rx-only IDC) and</a:t>
            </a:r>
            <a:br>
              <a:rPr lang="en-US" altLang="ko-KR" sz="1600" dirty="0">
                <a:solidFill>
                  <a:schemeClr val="tx2"/>
                </a:solidFill>
              </a:rPr>
            </a:br>
            <a:r>
              <a:rPr lang="en-US" altLang="ko-KR" sz="1600" dirty="0">
                <a:solidFill>
                  <a:schemeClr val="tx2"/>
                </a:solidFill>
              </a:rPr>
              <a:t>Wi-Fi capabilities (like the number of spatial streams (N</a:t>
            </a:r>
            <a:r>
              <a:rPr lang="en-US" altLang="ko-KR" sz="1600" baseline="-25000" dirty="0">
                <a:solidFill>
                  <a:schemeClr val="tx2"/>
                </a:solidFill>
              </a:rPr>
              <a:t>SS</a:t>
            </a:r>
            <a:r>
              <a:rPr lang="en-US" altLang="ko-KR" sz="1600" dirty="0">
                <a:solidFill>
                  <a:schemeClr val="tx2"/>
                </a:solidFill>
              </a:rPr>
              <a:t>) and the operating bandwidth) while engaging in IDC activities.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Further Considerations on IDC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8862F6E6-69BC-4CC3-A632-2DACE4A58491}"/>
              </a:ext>
            </a:extLst>
          </p:cNvPr>
          <p:cNvGrpSpPr/>
          <p:nvPr/>
        </p:nvGrpSpPr>
        <p:grpSpPr>
          <a:xfrm>
            <a:off x="3263717" y="5108481"/>
            <a:ext cx="2730103" cy="1379891"/>
            <a:chOff x="3061241" y="4943142"/>
            <a:chExt cx="2730103" cy="1379891"/>
          </a:xfrm>
        </p:grpSpPr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DA17BD7D-8808-469B-ABCE-562091F38D35}"/>
                </a:ext>
              </a:extLst>
            </p:cNvPr>
            <p:cNvSpPr txBox="1"/>
            <p:nvPr/>
          </p:nvSpPr>
          <p:spPr>
            <a:xfrm>
              <a:off x="4344768" y="5949777"/>
              <a:ext cx="1356280" cy="270370"/>
            </a:xfrm>
            <a:prstGeom prst="rect">
              <a:avLst/>
            </a:prstGeom>
            <a:solidFill>
              <a:srgbClr val="F9C499"/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altLang="ko-KR" sz="1050" dirty="0"/>
                <a:t>IDC2 Rx</a:t>
              </a:r>
              <a:endParaRPr lang="ko-KR" altLang="en-US" sz="1050" dirty="0"/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EFF5A5D0-DAF5-414C-B360-FC0A007EDD21}"/>
                </a:ext>
              </a:extLst>
            </p:cNvPr>
            <p:cNvSpPr txBox="1"/>
            <p:nvPr/>
          </p:nvSpPr>
          <p:spPr>
            <a:xfrm>
              <a:off x="3338920" y="5449595"/>
              <a:ext cx="1006068" cy="2703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altLang="ko-KR" sz="1050" dirty="0"/>
                <a:t>IDC1 Rx</a:t>
              </a:r>
              <a:endParaRPr lang="ko-KR" altLang="en-US" sz="1050" dirty="0"/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7F6708E9-C92C-4FDD-B32A-72F6F9AA3263}"/>
                </a:ext>
              </a:extLst>
            </p:cNvPr>
            <p:cNvSpPr txBox="1"/>
            <p:nvPr/>
          </p:nvSpPr>
          <p:spPr>
            <a:xfrm>
              <a:off x="3338920" y="5949777"/>
              <a:ext cx="1006068" cy="2703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altLang="ko-KR" sz="1050" dirty="0"/>
                <a:t>IDC1 Rx</a:t>
              </a:r>
              <a:endParaRPr lang="ko-KR" altLang="en-US" sz="1050" dirty="0"/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929B5B83-CE1B-43CF-8A70-DFF656C47495}"/>
                </a:ext>
              </a:extLst>
            </p:cNvPr>
            <p:cNvSpPr txBox="1"/>
            <p:nvPr/>
          </p:nvSpPr>
          <p:spPr>
            <a:xfrm>
              <a:off x="3338919" y="4943142"/>
              <a:ext cx="1006065" cy="27037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altLang="ko-KR" sz="1050" dirty="0"/>
                <a:t>1x1 Rx Available</a:t>
              </a:r>
              <a:endParaRPr lang="ko-KR" altLang="en-US" sz="1050" dirty="0"/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6943BB39-C457-4317-8975-E0227443A6B3}"/>
                </a:ext>
              </a:extLst>
            </p:cNvPr>
            <p:cNvSpPr txBox="1"/>
            <p:nvPr/>
          </p:nvSpPr>
          <p:spPr>
            <a:xfrm>
              <a:off x="4344768" y="4943142"/>
              <a:ext cx="1356280" cy="2703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altLang="ko-KR" sz="1050" dirty="0"/>
                <a:t>2x2 Rx Available</a:t>
              </a:r>
              <a:endParaRPr lang="ko-KR" altLang="en-US" sz="1050" dirty="0"/>
            </a:p>
          </p:txBody>
        </p: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702D5A0A-7B4A-4898-A60A-45FC928BBA4A}"/>
                </a:ext>
              </a:extLst>
            </p:cNvPr>
            <p:cNvSpPr txBox="1"/>
            <p:nvPr/>
          </p:nvSpPr>
          <p:spPr>
            <a:xfrm>
              <a:off x="4344768" y="5449742"/>
              <a:ext cx="1356280" cy="27037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altLang="ko-KR" sz="1050" dirty="0"/>
                <a:t>2x2 Rx Available</a:t>
              </a:r>
              <a:endParaRPr lang="ko-KR" altLang="en-US" sz="1050" dirty="0"/>
            </a:p>
          </p:txBody>
        </p:sp>
        <p:sp>
          <p:nvSpPr>
            <p:cNvPr id="96" name="이등변 삼각형 95">
              <a:extLst>
                <a:ext uri="{FF2B5EF4-FFF2-40B4-BE49-F238E27FC236}">
                  <a16:creationId xmlns:a16="http://schemas.microsoft.com/office/drawing/2014/main" id="{98E446F9-CB48-4080-9974-842678CF7AC2}"/>
                </a:ext>
              </a:extLst>
            </p:cNvPr>
            <p:cNvSpPr/>
            <p:nvPr/>
          </p:nvSpPr>
          <p:spPr bwMode="auto">
            <a:xfrm rot="10800000">
              <a:off x="3156443" y="5029530"/>
              <a:ext cx="171719" cy="171718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2" name="직선 연결선 101">
              <a:extLst>
                <a:ext uri="{FF2B5EF4-FFF2-40B4-BE49-F238E27FC236}">
                  <a16:creationId xmlns:a16="http://schemas.microsoft.com/office/drawing/2014/main" id="{834DFCC5-DBB2-49C9-8316-C17AEFF15F8B}"/>
                </a:ext>
              </a:extLst>
            </p:cNvPr>
            <p:cNvCxnSpPr>
              <a:stCxn id="96" idx="3"/>
            </p:cNvCxnSpPr>
            <p:nvPr/>
          </p:nvCxnSpPr>
          <p:spPr bwMode="auto">
            <a:xfrm>
              <a:off x="3242302" y="5029530"/>
              <a:ext cx="0" cy="27460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직선 연결선 103">
              <a:extLst>
                <a:ext uri="{FF2B5EF4-FFF2-40B4-BE49-F238E27FC236}">
                  <a16:creationId xmlns:a16="http://schemas.microsoft.com/office/drawing/2014/main" id="{7F82804D-A033-4C5F-96CE-6FADCD3B4C66}"/>
                </a:ext>
              </a:extLst>
            </p:cNvPr>
            <p:cNvCxnSpPr/>
            <p:nvPr/>
          </p:nvCxnSpPr>
          <p:spPr bwMode="auto">
            <a:xfrm flipH="1">
              <a:off x="3061241" y="5304134"/>
              <a:ext cx="18106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5" name="이등변 삼각형 104">
              <a:extLst>
                <a:ext uri="{FF2B5EF4-FFF2-40B4-BE49-F238E27FC236}">
                  <a16:creationId xmlns:a16="http://schemas.microsoft.com/office/drawing/2014/main" id="{E9755971-D1DB-49A9-A4B3-DCBA7866797D}"/>
                </a:ext>
              </a:extLst>
            </p:cNvPr>
            <p:cNvSpPr/>
            <p:nvPr/>
          </p:nvSpPr>
          <p:spPr bwMode="auto">
            <a:xfrm rot="10800000">
              <a:off x="3156443" y="5536099"/>
              <a:ext cx="171719" cy="171718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6" name="직선 연결선 105">
              <a:extLst>
                <a:ext uri="{FF2B5EF4-FFF2-40B4-BE49-F238E27FC236}">
                  <a16:creationId xmlns:a16="http://schemas.microsoft.com/office/drawing/2014/main" id="{DBDC81B0-8AC0-4A3E-8B13-D481FD99C14D}"/>
                </a:ext>
              </a:extLst>
            </p:cNvPr>
            <p:cNvCxnSpPr>
              <a:stCxn id="105" idx="3"/>
            </p:cNvCxnSpPr>
            <p:nvPr/>
          </p:nvCxnSpPr>
          <p:spPr bwMode="auto">
            <a:xfrm>
              <a:off x="3242302" y="5536099"/>
              <a:ext cx="0" cy="27460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7" name="직선 연결선 106">
              <a:extLst>
                <a:ext uri="{FF2B5EF4-FFF2-40B4-BE49-F238E27FC236}">
                  <a16:creationId xmlns:a16="http://schemas.microsoft.com/office/drawing/2014/main" id="{3A2B200C-1D64-491E-98AC-F8BED1D1A980}"/>
                </a:ext>
              </a:extLst>
            </p:cNvPr>
            <p:cNvCxnSpPr/>
            <p:nvPr/>
          </p:nvCxnSpPr>
          <p:spPr bwMode="auto">
            <a:xfrm flipH="1">
              <a:off x="3061241" y="5810703"/>
              <a:ext cx="18106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8" name="이등변 삼각형 107">
              <a:extLst>
                <a:ext uri="{FF2B5EF4-FFF2-40B4-BE49-F238E27FC236}">
                  <a16:creationId xmlns:a16="http://schemas.microsoft.com/office/drawing/2014/main" id="{A2A3AED5-CFE6-43A4-AAE6-C082EB19DEA9}"/>
                </a:ext>
              </a:extLst>
            </p:cNvPr>
            <p:cNvSpPr/>
            <p:nvPr/>
          </p:nvSpPr>
          <p:spPr bwMode="auto">
            <a:xfrm rot="10800000">
              <a:off x="3156443" y="6048429"/>
              <a:ext cx="171719" cy="171718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직선 연결선 108">
              <a:extLst>
                <a:ext uri="{FF2B5EF4-FFF2-40B4-BE49-F238E27FC236}">
                  <a16:creationId xmlns:a16="http://schemas.microsoft.com/office/drawing/2014/main" id="{99BA6638-43AF-431C-960F-AC2D21C2F2C3}"/>
                </a:ext>
              </a:extLst>
            </p:cNvPr>
            <p:cNvCxnSpPr>
              <a:stCxn id="108" idx="3"/>
            </p:cNvCxnSpPr>
            <p:nvPr/>
          </p:nvCxnSpPr>
          <p:spPr bwMode="auto">
            <a:xfrm>
              <a:off x="3242302" y="6048429"/>
              <a:ext cx="0" cy="27460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직선 연결선 109">
              <a:extLst>
                <a:ext uri="{FF2B5EF4-FFF2-40B4-BE49-F238E27FC236}">
                  <a16:creationId xmlns:a16="http://schemas.microsoft.com/office/drawing/2014/main" id="{FBF440A8-7743-4816-BD3D-23ECC5E137EC}"/>
                </a:ext>
              </a:extLst>
            </p:cNvPr>
            <p:cNvCxnSpPr/>
            <p:nvPr/>
          </p:nvCxnSpPr>
          <p:spPr bwMode="auto">
            <a:xfrm flipH="1">
              <a:off x="3061241" y="6323033"/>
              <a:ext cx="18106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직선 연결선 110">
              <a:extLst>
                <a:ext uri="{FF2B5EF4-FFF2-40B4-BE49-F238E27FC236}">
                  <a16:creationId xmlns:a16="http://schemas.microsoft.com/office/drawing/2014/main" id="{688E8654-84E5-4A94-9D8A-CAD6DF91372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42302" y="5197051"/>
              <a:ext cx="254904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3" name="직선 연결선 112">
              <a:extLst>
                <a:ext uri="{FF2B5EF4-FFF2-40B4-BE49-F238E27FC236}">
                  <a16:creationId xmlns:a16="http://schemas.microsoft.com/office/drawing/2014/main" id="{314BE3BE-421A-41B6-9536-46C95ECB6DA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42302" y="5707817"/>
              <a:ext cx="254904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14" name="직선 연결선 113">
              <a:extLst>
                <a:ext uri="{FF2B5EF4-FFF2-40B4-BE49-F238E27FC236}">
                  <a16:creationId xmlns:a16="http://schemas.microsoft.com/office/drawing/2014/main" id="{A0245D56-0228-4366-AF5C-66DC0E77BF8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42302" y="6220147"/>
              <a:ext cx="2549042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grpSp>
        <p:nvGrpSpPr>
          <p:cNvPr id="8" name="그룹 7">
            <a:extLst>
              <a:ext uri="{FF2B5EF4-FFF2-40B4-BE49-F238E27FC236}">
                <a16:creationId xmlns:a16="http://schemas.microsoft.com/office/drawing/2014/main" id="{932B922B-EB32-4090-ABF4-EE829B5C7171}"/>
              </a:ext>
            </a:extLst>
          </p:cNvPr>
          <p:cNvGrpSpPr/>
          <p:nvPr/>
        </p:nvGrpSpPr>
        <p:grpSpPr>
          <a:xfrm>
            <a:off x="1168118" y="3078601"/>
            <a:ext cx="7709579" cy="1077700"/>
            <a:chOff x="1027280" y="3357582"/>
            <a:chExt cx="7709579" cy="107770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D28BDE6-C5BA-4336-806C-0B3710AD5D19}"/>
                </a:ext>
              </a:extLst>
            </p:cNvPr>
            <p:cNvSpPr txBox="1"/>
            <p:nvPr/>
          </p:nvSpPr>
          <p:spPr>
            <a:xfrm>
              <a:off x="1114654" y="3883918"/>
              <a:ext cx="533844" cy="27037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altLang="ko-KR" sz="1050" dirty="0"/>
                <a:t>Wi-Fi</a:t>
              </a:r>
              <a:endParaRPr lang="ko-KR" altLang="en-US" sz="1050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0E354FA-E52D-42F5-A786-5CAB994D9B7D}"/>
                </a:ext>
              </a:extLst>
            </p:cNvPr>
            <p:cNvSpPr txBox="1"/>
            <p:nvPr/>
          </p:nvSpPr>
          <p:spPr>
            <a:xfrm>
              <a:off x="1648497" y="4164912"/>
              <a:ext cx="446467" cy="2703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altLang="ko-KR" sz="1050" dirty="0"/>
                <a:t>IDC1</a:t>
              </a:r>
              <a:endParaRPr lang="ko-KR" altLang="en-US" sz="1050" dirty="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E9453AEE-43C2-4A20-BC80-D524B08A9930}"/>
                </a:ext>
              </a:extLst>
            </p:cNvPr>
            <p:cNvSpPr txBox="1"/>
            <p:nvPr/>
          </p:nvSpPr>
          <p:spPr>
            <a:xfrm>
              <a:off x="2094964" y="3883918"/>
              <a:ext cx="533844" cy="27037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050" dirty="0"/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2E25AB84-92C2-4363-BCC0-8CAFDB8FB1CB}"/>
                </a:ext>
              </a:extLst>
            </p:cNvPr>
            <p:cNvSpPr txBox="1"/>
            <p:nvPr/>
          </p:nvSpPr>
          <p:spPr>
            <a:xfrm>
              <a:off x="2628807" y="4164912"/>
              <a:ext cx="446467" cy="2703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050" dirty="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8A88B17-A6F4-4B76-B6CD-B1D9ABBD5262}"/>
                </a:ext>
              </a:extLst>
            </p:cNvPr>
            <p:cNvSpPr txBox="1"/>
            <p:nvPr/>
          </p:nvSpPr>
          <p:spPr>
            <a:xfrm>
              <a:off x="3071998" y="3883918"/>
              <a:ext cx="533844" cy="27037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050" dirty="0"/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63655DCA-B87B-44E7-B6AF-C8E06680A6CC}"/>
                </a:ext>
              </a:extLst>
            </p:cNvPr>
            <p:cNvSpPr txBox="1"/>
            <p:nvPr/>
          </p:nvSpPr>
          <p:spPr>
            <a:xfrm>
              <a:off x="3605842" y="4164912"/>
              <a:ext cx="133326" cy="2703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050" dirty="0"/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147A05D1-1977-4FC7-AAB0-8068185A01F8}"/>
                </a:ext>
              </a:extLst>
            </p:cNvPr>
            <p:cNvSpPr txBox="1"/>
            <p:nvPr/>
          </p:nvSpPr>
          <p:spPr>
            <a:xfrm>
              <a:off x="3739168" y="3883918"/>
              <a:ext cx="533844" cy="27037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050" dirty="0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266F330C-2070-4A64-ABEB-9E07285CC216}"/>
                </a:ext>
              </a:extLst>
            </p:cNvPr>
            <p:cNvSpPr txBox="1"/>
            <p:nvPr/>
          </p:nvSpPr>
          <p:spPr>
            <a:xfrm>
              <a:off x="4273012" y="4164912"/>
              <a:ext cx="133326" cy="2703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050" dirty="0"/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2954599F-A311-4C92-9CE5-B9A4F3537C37}"/>
                </a:ext>
              </a:extLst>
            </p:cNvPr>
            <p:cNvSpPr txBox="1"/>
            <p:nvPr/>
          </p:nvSpPr>
          <p:spPr>
            <a:xfrm>
              <a:off x="4416639" y="3883918"/>
              <a:ext cx="533844" cy="27037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050" dirty="0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6C78A55E-36F4-4E47-B92D-E37F1D51BDB4}"/>
                </a:ext>
              </a:extLst>
            </p:cNvPr>
            <p:cNvSpPr txBox="1"/>
            <p:nvPr/>
          </p:nvSpPr>
          <p:spPr>
            <a:xfrm>
              <a:off x="4950483" y="4164912"/>
              <a:ext cx="133326" cy="27037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050" dirty="0"/>
            </a:p>
          </p:txBody>
        </p:sp>
        <p:cxnSp>
          <p:nvCxnSpPr>
            <p:cNvPr id="46" name="직선 연결선 45">
              <a:extLst>
                <a:ext uri="{FF2B5EF4-FFF2-40B4-BE49-F238E27FC236}">
                  <a16:creationId xmlns:a16="http://schemas.microsoft.com/office/drawing/2014/main" id="{528C8E9D-B7E5-4249-BCAE-2DA5D6EBDA6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14654" y="4158581"/>
              <a:ext cx="762220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B81D5DE-A8B4-4206-9335-6510B940301B}"/>
                </a:ext>
              </a:extLst>
            </p:cNvPr>
            <p:cNvSpPr txBox="1"/>
            <p:nvPr/>
          </p:nvSpPr>
          <p:spPr>
            <a:xfrm>
              <a:off x="1027280" y="3357582"/>
              <a:ext cx="10659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Add IDC1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(Cycle: T</a:t>
              </a:r>
              <a:r>
                <a:rPr lang="en-US" altLang="ko-KR" sz="1200" baseline="-25000" dirty="0">
                  <a:solidFill>
                    <a:schemeClr val="tx1"/>
                  </a:solidFill>
                </a:rPr>
                <a:t>1</a:t>
              </a:r>
              <a:r>
                <a:rPr lang="en-US" altLang="ko-KR" sz="1200" dirty="0">
                  <a:solidFill>
                    <a:schemeClr val="tx1"/>
                  </a:solidFill>
                </a:rPr>
                <a:t>/P</a:t>
              </a:r>
              <a:r>
                <a:rPr lang="en-US" altLang="ko-KR" sz="1200" baseline="-25000" dirty="0">
                  <a:solidFill>
                    <a:schemeClr val="tx1"/>
                  </a:solidFill>
                </a:rPr>
                <a:t>1</a:t>
              </a:r>
              <a:r>
                <a:rPr lang="en-US" altLang="ko-KR" sz="1200" dirty="0">
                  <a:solidFill>
                    <a:schemeClr val="tx1"/>
                  </a:solidFill>
                </a:rPr>
                <a:t>)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5C3ABDF2-323C-45B0-A6A5-34E1438830B5}"/>
                </a:ext>
              </a:extLst>
            </p:cNvPr>
            <p:cNvSpPr txBox="1"/>
            <p:nvPr/>
          </p:nvSpPr>
          <p:spPr>
            <a:xfrm>
              <a:off x="2264535" y="3357582"/>
              <a:ext cx="17166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Reconfigure IDC1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(Cycle: T</a:t>
              </a:r>
              <a:r>
                <a:rPr lang="en-US" altLang="ko-KR" sz="1200" baseline="-25000" dirty="0">
                  <a:solidFill>
                    <a:schemeClr val="tx1"/>
                  </a:solidFill>
                </a:rPr>
                <a:t>1</a:t>
              </a:r>
              <a:r>
                <a:rPr lang="en-US" altLang="ko-KR" sz="1200" dirty="0">
                  <a:solidFill>
                    <a:schemeClr val="tx1"/>
                  </a:solidFill>
                </a:rPr>
                <a:t>/P</a:t>
              </a:r>
              <a:r>
                <a:rPr lang="en-US" altLang="ko-KR" sz="1200" baseline="-25000" dirty="0">
                  <a:solidFill>
                    <a:schemeClr val="tx1"/>
                  </a:solidFill>
                </a:rPr>
                <a:t>1</a:t>
              </a:r>
              <a:r>
                <a:rPr lang="en-US" altLang="ko-KR" sz="1200" dirty="0">
                  <a:solidFill>
                    <a:schemeClr val="tx1"/>
                  </a:solidFill>
                </a:rPr>
                <a:t> </a:t>
              </a:r>
              <a:r>
                <a:rPr lang="en-US" altLang="ko-KR" sz="1200" dirty="0">
                  <a:solidFill>
                    <a:schemeClr val="tx1"/>
                  </a:solidFill>
                  <a:sym typeface="Wingdings" panose="05000000000000000000" pitchFamily="2" charset="2"/>
                </a:rPr>
                <a:t> T</a:t>
              </a:r>
              <a:r>
                <a:rPr lang="en-US" altLang="ko-KR" sz="1200" baseline="-25000" dirty="0">
                  <a:solidFill>
                    <a:schemeClr val="tx1"/>
                  </a:solidFill>
                  <a:sym typeface="Wingdings" panose="05000000000000000000" pitchFamily="2" charset="2"/>
                </a:rPr>
                <a:t>11</a:t>
              </a:r>
              <a:r>
                <a:rPr lang="en-US" altLang="ko-KR" sz="1200" dirty="0">
                  <a:solidFill>
                    <a:schemeClr val="tx1"/>
                  </a:solidFill>
                  <a:sym typeface="Wingdings" panose="05000000000000000000" pitchFamily="2" charset="2"/>
                </a:rPr>
                <a:t>/P</a:t>
              </a:r>
              <a:r>
                <a:rPr lang="en-US" altLang="ko-KR" sz="1200" baseline="-25000" dirty="0">
                  <a:solidFill>
                    <a:schemeClr val="tx1"/>
                  </a:solidFill>
                  <a:sym typeface="Wingdings" panose="05000000000000000000" pitchFamily="2" charset="2"/>
                </a:rPr>
                <a:t>11</a:t>
              </a:r>
              <a:r>
                <a:rPr lang="en-US" altLang="ko-KR" sz="1200" dirty="0">
                  <a:solidFill>
                    <a:schemeClr val="tx1"/>
                  </a:solidFill>
                </a:rPr>
                <a:t>)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3553C162-C458-4FF0-A90F-0F033F59B2D7}"/>
                </a:ext>
              </a:extLst>
            </p:cNvPr>
            <p:cNvSpPr txBox="1"/>
            <p:nvPr/>
          </p:nvSpPr>
          <p:spPr>
            <a:xfrm>
              <a:off x="4165271" y="3357582"/>
              <a:ext cx="106592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Add IDC2</a:t>
              </a:r>
            </a:p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(Cycle: T</a:t>
              </a:r>
              <a:r>
                <a:rPr lang="en-US" altLang="ko-KR" sz="12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200" dirty="0">
                  <a:solidFill>
                    <a:schemeClr val="tx1"/>
                  </a:solidFill>
                </a:rPr>
                <a:t>/P</a:t>
              </a:r>
              <a:r>
                <a:rPr lang="en-US" altLang="ko-KR" sz="1200" baseline="-25000" dirty="0">
                  <a:solidFill>
                    <a:schemeClr val="tx1"/>
                  </a:solidFill>
                </a:rPr>
                <a:t>2</a:t>
              </a:r>
              <a:r>
                <a:rPr lang="en-US" altLang="ko-KR" sz="1200" dirty="0">
                  <a:solidFill>
                    <a:schemeClr val="tx1"/>
                  </a:solidFill>
                </a:rPr>
                <a:t>)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0E5D214A-AA2C-44EA-B0C6-B0560B2D1F31}"/>
                </a:ext>
              </a:extLst>
            </p:cNvPr>
            <p:cNvSpPr txBox="1"/>
            <p:nvPr/>
          </p:nvSpPr>
          <p:spPr>
            <a:xfrm>
              <a:off x="8322599" y="4164912"/>
              <a:ext cx="342491" cy="270370"/>
            </a:xfrm>
            <a:prstGeom prst="rect">
              <a:avLst/>
            </a:prstGeom>
            <a:solidFill>
              <a:srgbClr val="F9C499"/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050" dirty="0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94989625-EFB4-489B-96DF-C852F1943D92}"/>
                </a:ext>
              </a:extLst>
            </p:cNvPr>
            <p:cNvSpPr txBox="1"/>
            <p:nvPr/>
          </p:nvSpPr>
          <p:spPr>
            <a:xfrm>
              <a:off x="5426298" y="3883918"/>
              <a:ext cx="2896301" cy="27037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ko-KR" altLang="en-US" sz="1050" dirty="0"/>
            </a:p>
          </p:txBody>
        </p:sp>
        <p:grpSp>
          <p:nvGrpSpPr>
            <p:cNvPr id="3" name="그룹 2">
              <a:extLst>
                <a:ext uri="{FF2B5EF4-FFF2-40B4-BE49-F238E27FC236}">
                  <a16:creationId xmlns:a16="http://schemas.microsoft.com/office/drawing/2014/main" id="{BD86D011-0FB5-4425-AF21-8DE039040280}"/>
                </a:ext>
              </a:extLst>
            </p:cNvPr>
            <p:cNvGrpSpPr/>
            <p:nvPr/>
          </p:nvGrpSpPr>
          <p:grpSpPr>
            <a:xfrm>
              <a:off x="1563955" y="3802428"/>
              <a:ext cx="4214974" cy="351860"/>
              <a:chOff x="1563955" y="3548519"/>
              <a:chExt cx="4214974" cy="605769"/>
            </a:xfrm>
          </p:grpSpPr>
          <p:cxnSp>
            <p:nvCxnSpPr>
              <p:cNvPr id="50" name="직선 화살표 연결선 49">
                <a:extLst>
                  <a:ext uri="{FF2B5EF4-FFF2-40B4-BE49-F238E27FC236}">
                    <a16:creationId xmlns:a16="http://schemas.microsoft.com/office/drawing/2014/main" id="{5F80C151-98AB-4290-A08E-DA229352848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563955" y="3548519"/>
                <a:ext cx="0" cy="60576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55" name="직선 화살표 연결선 54">
                <a:extLst>
                  <a:ext uri="{FF2B5EF4-FFF2-40B4-BE49-F238E27FC236}">
                    <a16:creationId xmlns:a16="http://schemas.microsoft.com/office/drawing/2014/main" id="{F2A9E460-8AF4-4ACB-8B77-569E9C77A10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122879" y="3548519"/>
                <a:ext cx="0" cy="60576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79" name="직선 화살표 연결선 78">
                <a:extLst>
                  <a:ext uri="{FF2B5EF4-FFF2-40B4-BE49-F238E27FC236}">
                    <a16:creationId xmlns:a16="http://schemas.microsoft.com/office/drawing/2014/main" id="{A00AF20B-AEEA-49D7-A074-5634FFB8AF8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700065" y="3548519"/>
                <a:ext cx="0" cy="60576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91" name="직선 화살표 연결선 90">
                <a:extLst>
                  <a:ext uri="{FF2B5EF4-FFF2-40B4-BE49-F238E27FC236}">
                    <a16:creationId xmlns:a16="http://schemas.microsoft.com/office/drawing/2014/main" id="{8E1C7C05-6CA1-4090-B05F-1BB5711BBE0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778929" y="3548519"/>
                <a:ext cx="0" cy="605769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  <p:sp>
          <p:nvSpPr>
            <p:cNvPr id="92" name="TextBox 91">
              <a:extLst>
                <a:ext uri="{FF2B5EF4-FFF2-40B4-BE49-F238E27FC236}">
                  <a16:creationId xmlns:a16="http://schemas.microsoft.com/office/drawing/2014/main" id="{633592A4-8F6F-49B1-892C-2AE13E325708}"/>
                </a:ext>
              </a:extLst>
            </p:cNvPr>
            <p:cNvSpPr txBox="1"/>
            <p:nvPr/>
          </p:nvSpPr>
          <p:spPr>
            <a:xfrm>
              <a:off x="5195131" y="3357582"/>
              <a:ext cx="117252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</a:rPr>
                <a:t>Suspend / Remove IDC1</a:t>
              </a:r>
              <a:endParaRPr lang="ko-KR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22BC381-5928-4530-AA60-F17879D8CCAC}"/>
                </a:ext>
              </a:extLst>
            </p:cNvPr>
            <p:cNvSpPr txBox="1"/>
            <p:nvPr/>
          </p:nvSpPr>
          <p:spPr>
            <a:xfrm>
              <a:off x="5083807" y="4164912"/>
              <a:ext cx="342491" cy="270370"/>
            </a:xfrm>
            <a:prstGeom prst="rect">
              <a:avLst/>
            </a:prstGeom>
            <a:solidFill>
              <a:srgbClr val="F9C499"/>
            </a:solidFill>
            <a:ln>
              <a:noFill/>
            </a:ln>
          </p:spPr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altLang="ko-KR" sz="1050" dirty="0"/>
                <a:t>IDC2</a:t>
              </a:r>
              <a:endParaRPr lang="ko-KR" altLang="en-US" sz="1050" dirty="0"/>
            </a:p>
          </p:txBody>
        </p:sp>
      </p:grpSp>
    </p:spTree>
    <p:extLst>
      <p:ext uri="{BB962C8B-B14F-4D97-AF65-F5344CB8AC3E}">
        <p14:creationId xmlns:p14="http://schemas.microsoft.com/office/powerpoint/2010/main" val="3687170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89"/>
            <a:ext cx="7919284" cy="469669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b="0" dirty="0">
                <a:solidFill>
                  <a:schemeClr val="tx2"/>
                </a:solidFill>
              </a:rPr>
              <a:t>To offer practical support for IDC of STAs, we are considering methods: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2"/>
                </a:solidFill>
              </a:rPr>
              <a:t>To specify the number of repetition counts associated with IDC activity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2"/>
                </a:solidFill>
              </a:rPr>
              <a:t>For example, some applications require running a predefined number of periods for IDC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To Announce the type and profile of IDC activity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Type: P2P, Bluetooth, BLE, …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Profile: Peer information for P2P, Role-specific information for STA’s IDC (e.g. Owner / Client), …</a:t>
            </a:r>
          </a:p>
          <a:p>
            <a:pPr marL="457200" lvl="1" indent="0"/>
            <a:r>
              <a:rPr lang="en-US" altLang="ko-KR" sz="1600" dirty="0"/>
              <a:t>     This Information can be used for prioritization, further enhancement,</a:t>
            </a:r>
            <a:br>
              <a:rPr lang="en-US" altLang="ko-KR" sz="1600" dirty="0"/>
            </a:br>
            <a:r>
              <a:rPr lang="en-US" altLang="ko-KR" sz="1600" dirty="0"/>
              <a:t>     and coordination from the AP side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Further Considerations on IDC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F8D746C-5052-43FD-863B-B03399663F2D}"/>
              </a:ext>
            </a:extLst>
          </p:cNvPr>
          <p:cNvSpPr txBox="1"/>
          <p:nvPr/>
        </p:nvSpPr>
        <p:spPr>
          <a:xfrm>
            <a:off x="2046225" y="3566375"/>
            <a:ext cx="533844" cy="2703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ko-KR" sz="1050" dirty="0"/>
              <a:t>Wi-Fi</a:t>
            </a:r>
            <a:endParaRPr lang="ko-KR" altLang="en-US" sz="105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F3FA44-1719-4A6F-AE94-7B3CA11CF258}"/>
              </a:ext>
            </a:extLst>
          </p:cNvPr>
          <p:cNvSpPr txBox="1"/>
          <p:nvPr/>
        </p:nvSpPr>
        <p:spPr>
          <a:xfrm>
            <a:off x="2580068" y="3847369"/>
            <a:ext cx="446467" cy="270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altLang="ko-KR" sz="1050" dirty="0"/>
              <a:t>IDC1</a:t>
            </a:r>
            <a:endParaRPr lang="ko-KR" altLang="en-US" sz="105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EF5D19E-0A44-4302-96FF-295E8D5202BA}"/>
              </a:ext>
            </a:extLst>
          </p:cNvPr>
          <p:cNvSpPr txBox="1"/>
          <p:nvPr/>
        </p:nvSpPr>
        <p:spPr>
          <a:xfrm>
            <a:off x="3026535" y="3566375"/>
            <a:ext cx="533844" cy="2703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ko-KR" altLang="en-US" sz="105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BAA9407-98CE-4899-BDD6-1C67A946961F}"/>
              </a:ext>
            </a:extLst>
          </p:cNvPr>
          <p:cNvSpPr txBox="1"/>
          <p:nvPr/>
        </p:nvSpPr>
        <p:spPr>
          <a:xfrm>
            <a:off x="3560378" y="3847369"/>
            <a:ext cx="446467" cy="270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ko-KR" altLang="en-US" sz="1050" dirty="0"/>
          </a:p>
        </p:txBody>
      </p: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C5499326-8773-4E93-94E1-0D8801317356}"/>
              </a:ext>
            </a:extLst>
          </p:cNvPr>
          <p:cNvCxnSpPr>
            <a:cxnSpLocks/>
          </p:cNvCxnSpPr>
          <p:nvPr/>
        </p:nvCxnSpPr>
        <p:spPr bwMode="auto">
          <a:xfrm>
            <a:off x="2046225" y="3841038"/>
            <a:ext cx="540205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ABA29FEA-6402-43A0-B273-96133F2B428C}"/>
              </a:ext>
            </a:extLst>
          </p:cNvPr>
          <p:cNvCxnSpPr>
            <a:cxnSpLocks/>
          </p:cNvCxnSpPr>
          <p:nvPr/>
        </p:nvCxnSpPr>
        <p:spPr bwMode="auto">
          <a:xfrm>
            <a:off x="2582900" y="3449967"/>
            <a:ext cx="0" cy="3867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249ED8D-2F73-4BDA-9F2D-0B9A42298281}"/>
              </a:ext>
            </a:extLst>
          </p:cNvPr>
          <p:cNvSpPr txBox="1"/>
          <p:nvPr/>
        </p:nvSpPr>
        <p:spPr>
          <a:xfrm>
            <a:off x="2046225" y="2985137"/>
            <a:ext cx="1065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Add IDC1</a:t>
            </a:r>
          </a:p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(3 repetitions)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0281232-D0C2-44C7-B9BA-E7C781C9917E}"/>
              </a:ext>
            </a:extLst>
          </p:cNvPr>
          <p:cNvSpPr txBox="1"/>
          <p:nvPr/>
        </p:nvSpPr>
        <p:spPr>
          <a:xfrm>
            <a:off x="4006845" y="3566375"/>
            <a:ext cx="533844" cy="2703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ko-KR" altLang="en-US" sz="105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CADCC6D-A234-4442-8098-9595DD0ADA5F}"/>
              </a:ext>
            </a:extLst>
          </p:cNvPr>
          <p:cNvSpPr txBox="1"/>
          <p:nvPr/>
        </p:nvSpPr>
        <p:spPr>
          <a:xfrm>
            <a:off x="4540688" y="3847369"/>
            <a:ext cx="446467" cy="27037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ko-KR" altLang="en-US" sz="105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2BDD0D8-9238-477F-80F9-EA42C609CE59}"/>
              </a:ext>
            </a:extLst>
          </p:cNvPr>
          <p:cNvSpPr txBox="1"/>
          <p:nvPr/>
        </p:nvSpPr>
        <p:spPr>
          <a:xfrm>
            <a:off x="4987155" y="3566375"/>
            <a:ext cx="2388146" cy="27037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endParaRPr lang="ko-KR" altLang="en-US" sz="1050" dirty="0"/>
          </a:p>
        </p:txBody>
      </p:sp>
      <p:cxnSp>
        <p:nvCxnSpPr>
          <p:cNvPr id="49" name="직선 화살표 연결선 48">
            <a:extLst>
              <a:ext uri="{FF2B5EF4-FFF2-40B4-BE49-F238E27FC236}">
                <a16:creationId xmlns:a16="http://schemas.microsoft.com/office/drawing/2014/main" id="{EA4145BE-614B-46AA-9B8C-23F527885DC1}"/>
              </a:ext>
            </a:extLst>
          </p:cNvPr>
          <p:cNvCxnSpPr>
            <a:cxnSpLocks/>
          </p:cNvCxnSpPr>
          <p:nvPr/>
        </p:nvCxnSpPr>
        <p:spPr bwMode="auto">
          <a:xfrm>
            <a:off x="4990865" y="3449967"/>
            <a:ext cx="0" cy="3867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9DFD9512-CCA1-4C0C-9BDF-751CD65290B6}"/>
              </a:ext>
            </a:extLst>
          </p:cNvPr>
          <p:cNvSpPr txBox="1"/>
          <p:nvPr/>
        </p:nvSpPr>
        <p:spPr>
          <a:xfrm>
            <a:off x="4130713" y="2985137"/>
            <a:ext cx="1712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Remove IDC1</a:t>
            </a:r>
            <a:br>
              <a:rPr lang="en-US" altLang="ko-KR" sz="1200" dirty="0">
                <a:solidFill>
                  <a:schemeClr val="tx1"/>
                </a:solidFill>
              </a:rPr>
            </a:br>
            <a:r>
              <a:rPr lang="en-US" altLang="ko-KR" sz="1200" dirty="0">
                <a:solidFill>
                  <a:schemeClr val="tx1"/>
                </a:solidFill>
              </a:rPr>
              <a:t>(without extra signals)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705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D764F-4712-4001-8548-32A6DA26B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FB3C1-ED48-44D4-9C4C-1A219A2E0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13" y="2246104"/>
            <a:ext cx="7854006" cy="30849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b="0" dirty="0">
                <a:solidFill>
                  <a:schemeClr val="tx1"/>
                </a:solidFill>
                <a:cs typeface="Times New Roman"/>
              </a:rPr>
              <a:t>From mobile device’s standpoint, discussions regarding IDC support have focused on addressing several key considerations</a:t>
            </a:r>
            <a:r>
              <a:rPr lang="en-US" sz="1800" b="0" dirty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2"/>
                </a:solidFill>
              </a:rPr>
              <a:t>Indicating the addition, removal, suspension, resumption, and reconfiguration of IDC activities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2"/>
                </a:solidFill>
              </a:rPr>
              <a:t>Defining the transmit or receive mode of the IDC operations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2"/>
                </a:solidFill>
              </a:rPr>
              <a:t>Notifying reduction in Wi-Fi capabilities while operating IDC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2"/>
                </a:solidFill>
              </a:rPr>
              <a:t>Specifying the number of repetitions for IDC activity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/>
              <a:t>Announcing the type and profile of IDC activity</a:t>
            </a:r>
            <a:endParaRPr lang="en-US" altLang="ko-KR" sz="1400" dirty="0">
              <a:solidFill>
                <a:schemeClr val="tx2"/>
              </a:solidFill>
            </a:endParaRPr>
          </a:p>
          <a:p>
            <a:pPr lvl="3">
              <a:buFont typeface="Arial" panose="020B0604020202020204" pitchFamily="34" charset="0"/>
              <a:buChar char="•"/>
            </a:pPr>
            <a:endParaRPr lang="en-US" sz="1000" b="0" dirty="0">
              <a:solidFill>
                <a:schemeClr val="tx1"/>
              </a:solidFill>
              <a:latin typeface="Times New Roman"/>
              <a:ea typeface="MS Gothic"/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  <a:cs typeface="Times New Roman"/>
              </a:rPr>
              <a:t>Potential solutions for practical standardization should be further discussed: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0" 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cs typeface="Times New Roman"/>
              </a:rPr>
              <a:t>Reusing existing elements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Times New Roman"/>
              </a:rPr>
              <a:t>Introducing a new element dedicated to IDC support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90859B-DF6F-4B6D-A726-3E121D8ECDA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lang="en-GB" dirty="0"/>
              <a:t>Slide </a:t>
            </a:r>
            <a:fld id="{440F5867-744E-4AA6-B0ED-4C44D2DFBB7B}" type="slidenum">
              <a:rPr lang="en-GB"/>
              <a:pPr defTabSz="336947"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  <a:defRPr/>
              </a:pPr>
              <a:t>7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14F4BD-A3DA-44B9-AAAC-47FEB2F7830C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Jaheon </a:t>
            </a:r>
            <a:r>
              <a:rPr lang="en-GB" altLang="ko-KR" sz="1200" dirty="0" err="1">
                <a:solidFill>
                  <a:srgbClr val="000000"/>
                </a:solidFill>
                <a:cs typeface="Arial Unicode MS" charset="0"/>
              </a:rPr>
              <a:t>Gu</a:t>
            </a: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3711554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D5DE-9C0E-4BB1-B35B-4BCBDC546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75128-1B18-443B-A99C-983177D00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/>
              <a:t>[1] </a:t>
            </a:r>
            <a:r>
              <a:rPr lang="en-US" altLang="ko-KR" sz="1800" b="0" dirty="0"/>
              <a:t>11-23/2002r2 In-device Coexistence and P2P – follow-up (Laurent </a:t>
            </a:r>
            <a:r>
              <a:rPr lang="en-US" altLang="ko-KR" sz="1800" b="0" dirty="0" err="1"/>
              <a:t>Cariou</a:t>
            </a:r>
            <a:r>
              <a:rPr lang="en-US" altLang="ko-KR" sz="1800" b="0" dirty="0"/>
              <a:t>, Intel)</a:t>
            </a:r>
          </a:p>
          <a:p>
            <a:r>
              <a:rPr lang="en-US" altLang="ko-KR" sz="1800" b="0" dirty="0"/>
              <a:t>[2] 11-23/1964r1 In-Device Coexistence (Alfred </a:t>
            </a:r>
            <a:r>
              <a:rPr lang="en-US" altLang="ko-KR" sz="1800" b="0" dirty="0" err="1"/>
              <a:t>Asterjadhi</a:t>
            </a:r>
            <a:r>
              <a:rPr lang="en-US" altLang="ko-KR" sz="1800" b="0" dirty="0"/>
              <a:t>, </a:t>
            </a:r>
            <a:r>
              <a:rPr lang="en-US" altLang="ko-KR" sz="1800" b="0" dirty="0" err="1"/>
              <a:t>Qaulcomm</a:t>
            </a:r>
            <a:r>
              <a:rPr lang="en-US" altLang="ko-KR" sz="1800" b="0" dirty="0"/>
              <a:t>)</a:t>
            </a:r>
          </a:p>
          <a:p>
            <a:r>
              <a:rPr lang="en-US" altLang="ko-KR" sz="1800" b="0" dirty="0"/>
              <a:t>[3] 11-24/0420r2 Enabling Flexible Coexistence Operation (</a:t>
            </a:r>
            <a:r>
              <a:rPr lang="en-US" altLang="ko-KR" sz="1800" b="0" dirty="0" err="1"/>
              <a:t>Guogang</a:t>
            </a:r>
            <a:r>
              <a:rPr lang="en-US" altLang="ko-KR" sz="1800" b="0" dirty="0"/>
              <a:t> Huang, Huawei)</a:t>
            </a:r>
          </a:p>
          <a:p>
            <a:r>
              <a:rPr lang="en-US" altLang="ko-KR" sz="1800" b="0" dirty="0"/>
              <a:t>[4] 11-24/0436r0 SP Based In-Device Coexistence (Yuchen Guo, Huawei)</a:t>
            </a:r>
          </a:p>
          <a:p>
            <a:r>
              <a:rPr lang="en-US" altLang="ko-KR" sz="1800" b="0" dirty="0"/>
              <a:t>[5] IEEE P802.11-REVme/D6.0, June 2024</a:t>
            </a:r>
          </a:p>
          <a:p>
            <a:endParaRPr lang="en-US" altLang="ko-KR" sz="1800" b="0" dirty="0"/>
          </a:p>
          <a:p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ED4BD-BB79-494F-BE6B-94AAA41762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lang="en-GB" dirty="0"/>
              <a:t>Slide </a:t>
            </a:r>
            <a:fld id="{440F5867-744E-4AA6-B0ED-4C44D2DFBB7B}" type="slidenum">
              <a:rPr lang="en-GB"/>
              <a:pPr defTabSz="336947"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  <a:defRPr/>
              </a:pPr>
              <a:t>8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3BE9B1-95D8-4CC9-BE2E-5101D2B05380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Jaheon </a:t>
            </a:r>
            <a:r>
              <a:rPr lang="en-GB" altLang="ko-KR" sz="1200" dirty="0" err="1">
                <a:solidFill>
                  <a:srgbClr val="000000"/>
                </a:solidFill>
                <a:cs typeface="Arial Unicode MS" charset="0"/>
              </a:rPr>
              <a:t>Gu</a:t>
            </a: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3504726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define a mechanism for a STA to announce </a:t>
            </a:r>
            <a:r>
              <a:rPr lang="en-US" altLang="zh-CN" dirty="0">
                <a:latin typeface="Times New Roman"/>
              </a:rPr>
              <a:t>addition,</a:t>
            </a:r>
            <a:r>
              <a:rPr lang="ko-KR" altLang="en-US" dirty="0">
                <a:latin typeface="Times New Roman"/>
              </a:rPr>
              <a:t> </a:t>
            </a:r>
            <a:r>
              <a:rPr lang="en-US" altLang="ko-KR" dirty="0">
                <a:latin typeface="Times New Roman"/>
              </a:rPr>
              <a:t>deletion,</a:t>
            </a:r>
            <a:r>
              <a:rPr lang="ko-KR" altLang="en-US" dirty="0">
                <a:latin typeface="Times New Roman"/>
              </a:rPr>
              <a:t> </a:t>
            </a:r>
            <a:r>
              <a:rPr lang="en-US" altLang="ko-KR" dirty="0">
                <a:latin typeface="Times New Roman"/>
              </a:rPr>
              <a:t>suspension,</a:t>
            </a:r>
            <a:r>
              <a:rPr lang="ko-KR" altLang="en-US" dirty="0">
                <a:latin typeface="Times New Roman"/>
              </a:rPr>
              <a:t> </a:t>
            </a:r>
            <a:r>
              <a:rPr lang="en-US" altLang="ko-KR" dirty="0">
                <a:latin typeface="Times New Roman"/>
              </a:rPr>
              <a:t>resumption,</a:t>
            </a:r>
            <a:r>
              <a:rPr lang="ko-KR" altLang="en-US" dirty="0">
                <a:latin typeface="Times New Roman"/>
              </a:rPr>
              <a:t> </a:t>
            </a:r>
            <a:r>
              <a:rPr lang="en-US" altLang="ko-KR" dirty="0">
                <a:latin typeface="Times New Roman"/>
              </a:rPr>
              <a:t>and</a:t>
            </a:r>
            <a:r>
              <a:rPr lang="ko-KR" altLang="en-US" dirty="0">
                <a:latin typeface="Times New Roman"/>
              </a:rPr>
              <a:t> </a:t>
            </a: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reconfiguration of its periodic unavailability?</a:t>
            </a:r>
            <a:r>
              <a:rPr kumimoji="0" lang="zh-CN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endParaRPr kumimoji="0" lang="en-US" altLang="zh-CN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Which frame to use is TBD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</a:rPr>
              <a:t>Optional / Mandatory is TBD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Jaheon Gu et al., Samsung Electronics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9107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4D6131-B4B3-4CE3-AF54-5707B4430E7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D1997DC-765F-40E1-8BF7-2B8C22CE55B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cb1c834-fb5e-4db1-b5fe-b760d2c58fa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8219</TotalTime>
  <Words>1085</Words>
  <Application>Microsoft Office PowerPoint</Application>
  <PresentationFormat>화면 슬라이드 쇼(4:3)</PresentationFormat>
  <Paragraphs>149</Paragraphs>
  <Slides>10</Slides>
  <Notes>5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Further Considerations on In-Device Coexistence</vt:lpstr>
      <vt:lpstr>Introduction</vt:lpstr>
      <vt:lpstr>Backgrounds</vt:lpstr>
      <vt:lpstr>Further Considerations on IDC</vt:lpstr>
      <vt:lpstr>Further Considerations on IDC</vt:lpstr>
      <vt:lpstr>Further Considerations on IDC</vt:lpstr>
      <vt:lpstr>Summary</vt:lpstr>
      <vt:lpstr>References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aajami@qti.qualcomm.com</dc:creator>
  <cp:lastModifiedBy>Jaheon</cp:lastModifiedBy>
  <cp:revision>395</cp:revision>
  <cp:lastPrinted>1601-01-01T00:00:00Z</cp:lastPrinted>
  <dcterms:created xsi:type="dcterms:W3CDTF">2019-06-07T21:10:12Z</dcterms:created>
  <dcterms:modified xsi:type="dcterms:W3CDTF">2024-07-12T05:58:50Z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AdHocReviewCycleID">
    <vt:i4>1606827992</vt:i4>
  </property>
  <property fmtid="{D5CDD505-2E9C-101B-9397-08002B2CF9AE}" pid="4" name="_NewReviewCycle">
    <vt:lpwstr/>
  </property>
  <property fmtid="{D5CDD505-2E9C-101B-9397-08002B2CF9AE}" pid="5" name="_EmailSubject">
    <vt:lpwstr>Preemption slides for 11bn</vt:lpwstr>
  </property>
  <property fmtid="{D5CDD505-2E9C-101B-9397-08002B2CF9AE}" pid="6" name="_AuthorEmail">
    <vt:lpwstr>dho@qti.qualcomm.com</vt:lpwstr>
  </property>
  <property fmtid="{D5CDD505-2E9C-101B-9397-08002B2CF9AE}" pid="7" name="_AuthorEmailDisplayName">
    <vt:lpwstr>Duncan Ho</vt:lpwstr>
  </property>
</Properties>
</file>